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3" r:id="rId20"/>
    <p:sldId id="272" r:id="rId21"/>
    <p:sldId id="271" r:id="rId22"/>
  </p:sldIdLst>
  <p:sldSz cx="9906000" cy="6858000" type="A4"/>
  <p:notesSz cx="6858000" cy="9144000"/>
  <p:defaultTextStyle>
    <a:defPPr>
      <a:defRPr lang="et-EE"/>
    </a:defPPr>
    <a:lvl1pPr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Arial" charset="0"/>
        <a:sym typeface="Calibri" pitchFamily="34" charset="0"/>
      </a:defRPr>
    </a:lvl1pPr>
    <a:lvl2pPr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Arial" charset="0"/>
        <a:sym typeface="Calibri" pitchFamily="34" charset="0"/>
      </a:defRPr>
    </a:lvl2pPr>
    <a:lvl3pPr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Arial" charset="0"/>
        <a:sym typeface="Calibri" pitchFamily="34" charset="0"/>
      </a:defRPr>
    </a:lvl3pPr>
    <a:lvl4pPr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Arial" charset="0"/>
        <a:sym typeface="Calibri" pitchFamily="34" charset="0"/>
      </a:defRPr>
    </a:lvl4pPr>
    <a:lvl5pPr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Arial" charset="0"/>
        <a:sym typeface="Calibri" pitchFamily="34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Arial" charset="0"/>
        <a:ea typeface="+mn-ea"/>
        <a:cs typeface="Arial" charset="0"/>
        <a:sym typeface="Calibri" pitchFamily="34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Arial" charset="0"/>
        <a:ea typeface="+mn-ea"/>
        <a:cs typeface="Arial" charset="0"/>
        <a:sym typeface="Calibri" pitchFamily="34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Arial" charset="0"/>
        <a:ea typeface="+mn-ea"/>
        <a:cs typeface="Arial" charset="0"/>
        <a:sym typeface="Calibri" pitchFamily="34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Arial" charset="0"/>
        <a:ea typeface="+mn-ea"/>
        <a:cs typeface="Arial" charset="0"/>
        <a:sym typeface="Calibri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7D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5AB933-7950-480E-838F-ABD63E532DEF}" v="2" dt="2021-07-21T10:56:22.624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90"/>
  </p:normalViewPr>
  <p:slideViewPr>
    <p:cSldViewPr snapToGrid="0" snapToObjects="1">
      <p:cViewPr varScale="1">
        <p:scale>
          <a:sx n="108" d="100"/>
          <a:sy n="108" d="100"/>
        </p:scale>
        <p:origin x="1446" y="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 noProof="0">
              <a:sym typeface="Calibri"/>
            </a:endParaRPr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 noProof="0">
              <a:sym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>
        <a:solidFill>
          <a:schemeClr val="tx1"/>
        </a:solidFill>
        <a:latin typeface="+mn-lt"/>
        <a:ea typeface="+mn-ea"/>
        <a:cs typeface="+mn-cs"/>
        <a:sym typeface="Calibri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>
        <a:solidFill>
          <a:schemeClr val="tx1"/>
        </a:solidFill>
        <a:latin typeface="+mn-lt"/>
        <a:ea typeface="+mn-ea"/>
        <a:cs typeface="+mn-cs"/>
        <a:sym typeface="Calibri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>
        <a:solidFill>
          <a:schemeClr val="tx1"/>
        </a:solidFill>
        <a:latin typeface="+mn-lt"/>
        <a:ea typeface="+mn-ea"/>
        <a:cs typeface="+mn-cs"/>
        <a:sym typeface="Calibri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>
        <a:solidFill>
          <a:schemeClr val="tx1"/>
        </a:solidFill>
        <a:latin typeface="+mn-lt"/>
        <a:ea typeface="+mn-ea"/>
        <a:cs typeface="+mn-cs"/>
        <a:sym typeface="Calibri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>
        <a:solidFill>
          <a:schemeClr val="tx1"/>
        </a:solidFill>
        <a:latin typeface="+mn-lt"/>
        <a:ea typeface="+mn-ea"/>
        <a:cs typeface="+mn-cs"/>
        <a:sym typeface="Calibri" pitchFamily="34" charset="0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584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133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664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3.4: kompetentsikeskuse idee juurde sõnastada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797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742950" y="1122362"/>
            <a:ext cx="84201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38250" y="3602037"/>
            <a:ext cx="7429500" cy="1655764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0" algn="ctr">
              <a:buSzTx/>
              <a:buFontTx/>
              <a:buNone/>
              <a:defRPr sz="2400"/>
            </a:lvl2pPr>
            <a:lvl3pPr marL="0" indent="0" algn="ctr">
              <a:buSzTx/>
              <a:buFontTx/>
              <a:buNone/>
              <a:defRPr sz="2400"/>
            </a:lvl3pPr>
            <a:lvl4pPr marL="0" indent="0" algn="ctr">
              <a:buSzTx/>
              <a:buFontTx/>
              <a:buNone/>
              <a:defRPr sz="2400"/>
            </a:lvl4pPr>
            <a:lvl5pPr marL="0" indent="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33415-E257-4EE7-8387-99E4F5B9A058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AF511-79D0-4331-86DC-C6BF09392E30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le Text"/>
          <p:cNvSpPr txBox="1">
            <a:spLocks noGrp="1"/>
          </p:cNvSpPr>
          <p:nvPr>
            <p:ph type="title"/>
          </p:nvPr>
        </p:nvSpPr>
        <p:spPr>
          <a:xfrm>
            <a:off x="7088982" y="365125"/>
            <a:ext cx="2135983" cy="581183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2" name="Body Level One…"/>
          <p:cNvSpPr txBox="1">
            <a:spLocks noGrp="1"/>
          </p:cNvSpPr>
          <p:nvPr>
            <p:ph type="body" idx="1"/>
          </p:nvPr>
        </p:nvSpPr>
        <p:spPr>
          <a:xfrm>
            <a:off x="681037" y="365125"/>
            <a:ext cx="6284122" cy="58118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1821C-87C1-4044-8412-27C2C210A9F9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0439F-73A7-47C0-9CC0-6A6010F177B3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675877" y="1709740"/>
            <a:ext cx="8543927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75877" y="4589464"/>
            <a:ext cx="8543927" cy="150018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0">
              <a:buSzTx/>
              <a:buFontTx/>
              <a:buNone/>
              <a:defRPr sz="2400"/>
            </a:lvl2pPr>
            <a:lvl3pPr marL="0" indent="0">
              <a:buSzTx/>
              <a:buFontTx/>
              <a:buNone/>
              <a:defRPr sz="2400"/>
            </a:lvl3pPr>
            <a:lvl4pPr marL="0" indent="0">
              <a:buSzTx/>
              <a:buFontTx/>
              <a:buNone/>
              <a:defRPr sz="2400"/>
            </a:lvl4pPr>
            <a:lvl5pPr marL="0" indent="0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CDC6E-1FBE-41F6-8FF3-10C6E4AC1A96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681037" y="1825625"/>
            <a:ext cx="4210052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DF46A-A2F7-46CC-A4FC-FE2D0F6B71E0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682328" y="365127"/>
            <a:ext cx="8543926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82328" y="1681163"/>
            <a:ext cx="4190704" cy="823914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0">
              <a:buSzTx/>
              <a:buFontTx/>
              <a:buNone/>
              <a:defRPr sz="2400" b="1"/>
            </a:lvl2pPr>
            <a:lvl3pPr marL="0" indent="0">
              <a:buSzTx/>
              <a:buFontTx/>
              <a:buNone/>
              <a:defRPr sz="2400" b="1"/>
            </a:lvl3pPr>
            <a:lvl4pPr marL="0" indent="0">
              <a:buSzTx/>
              <a:buFontTx/>
              <a:buNone/>
              <a:defRPr sz="2400" b="1"/>
            </a:lvl4pPr>
            <a:lvl5pPr marL="0" indent="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14912" y="1681163"/>
            <a:ext cx="4211342" cy="823914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7BC87-7C46-4088-B21C-CE5EE77E33C8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" name="Slide Number"/>
          <p:cNvSpPr txBox="1"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CB4D2-2C95-4A22-9CDF-9CA9AC6A00E0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"/>
          <p:cNvSpPr txBox="1"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03F051-5ED2-4029-A2C0-775372B04343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211339" y="987427"/>
            <a:ext cx="5014915" cy="487362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8C96FF-6F6C-414B-9A2A-A1B6EA1062F4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4211339" y="987427"/>
            <a:ext cx="5014915" cy="487362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 lvl="0"/>
            <a:endParaRPr noProof="0">
              <a:sym typeface="Calibri"/>
            </a:endParaRPr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CBCE4-C88C-41C3-AD00-FE8083A6E7E3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Text"/>
          <p:cNvSpPr txBox="1">
            <a:spLocks noGrp="1"/>
          </p:cNvSpPr>
          <p:nvPr>
            <p:ph type="title"/>
          </p:nvPr>
        </p:nvSpPr>
        <p:spPr bwMode="auto">
          <a:xfrm>
            <a:off x="681038" y="365125"/>
            <a:ext cx="8543925" cy="132556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45718" tIns="45718" rIns="45718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t-EE">
                <a:sym typeface="Calibri Light" pitchFamily="34" charset="0"/>
              </a:rPr>
              <a:t>Title Text</a:t>
            </a:r>
          </a:p>
        </p:txBody>
      </p:sp>
      <p:sp>
        <p:nvSpPr>
          <p:cNvPr id="1027" name="Body Level One…"/>
          <p:cNvSpPr txBox="1">
            <a:spLocks noGrp="1"/>
          </p:cNvSpPr>
          <p:nvPr>
            <p:ph type="body" idx="1"/>
          </p:nvPr>
        </p:nvSpPr>
        <p:spPr bwMode="auto">
          <a:xfrm>
            <a:off x="681038" y="1825625"/>
            <a:ext cx="8543925" cy="435133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45718" tIns="45718" rIns="45718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t-EE">
                <a:sym typeface="Calibri" pitchFamily="34" charset="0"/>
              </a:rPr>
              <a:t>Body Level One</a:t>
            </a:r>
          </a:p>
          <a:p>
            <a:pPr lvl="1"/>
            <a:r>
              <a:rPr lang="et-EE">
                <a:sym typeface="Calibri" pitchFamily="34" charset="0"/>
              </a:rPr>
              <a:t>Body Level Two</a:t>
            </a:r>
          </a:p>
          <a:p>
            <a:pPr lvl="2"/>
            <a:r>
              <a:rPr lang="et-EE">
                <a:sym typeface="Calibri" pitchFamily="34" charset="0"/>
              </a:rPr>
              <a:t>Body Level Three</a:t>
            </a:r>
          </a:p>
          <a:p>
            <a:pPr lvl="3"/>
            <a:r>
              <a:rPr lang="et-EE">
                <a:sym typeface="Calibri" pitchFamily="34" charset="0"/>
              </a:rPr>
              <a:t>Body Level Four</a:t>
            </a:r>
          </a:p>
          <a:p>
            <a:pPr lvl="4"/>
            <a:r>
              <a:rPr lang="et-EE">
                <a:sym typeface="Calibri" pitchFamily="34" charset="0"/>
              </a:rP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961438" y="6403975"/>
            <a:ext cx="263525" cy="269875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 fontAlgn="auto" hangingPunct="0">
              <a:spcBef>
                <a:spcPts val="0"/>
              </a:spcBef>
              <a:spcAft>
                <a:spcPts val="0"/>
              </a:spcAft>
              <a:defRPr sz="1200" kern="0">
                <a:solidFill>
                  <a:srgbClr val="888888"/>
                </a:solidFill>
                <a:latin typeface="+mn-lt"/>
                <a:cs typeface="+mn-cs"/>
                <a:sym typeface="Calibri"/>
              </a:defRPr>
            </a:lvl1pPr>
          </a:lstStyle>
          <a:p>
            <a:pPr>
              <a:defRPr/>
            </a:pPr>
            <a:fld id="{F00790F9-6979-4D6E-8B9B-C47EEB2F1B5C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 spd="med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/>
          <a:ea typeface="Calibri Light"/>
          <a:cs typeface="Calibri Light"/>
          <a:sym typeface="Calibri Light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/>
          <a:ea typeface="Calibri Light"/>
          <a:cs typeface="Calibri Light"/>
          <a:sym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/>
          <a:ea typeface="Calibri Light"/>
          <a:cs typeface="Calibri Light"/>
          <a:sym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/>
          <a:ea typeface="Calibri Light"/>
          <a:cs typeface="Calibri Light"/>
          <a:sym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/>
          <a:ea typeface="Calibri Light"/>
          <a:cs typeface="Calibri Light"/>
          <a:sym typeface="Calibri Light" pitchFamily="34" charset="0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  <a:sym typeface="Calibri" pitchFamily="34" charset="0"/>
        </a:defRPr>
      </a:lvl1pPr>
      <a:lvl2pPr marL="723900" indent="-2667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  <a:sym typeface="Calibri" pitchFamily="34" charset="0"/>
        </a:defRPr>
      </a:lvl2pPr>
      <a:lvl3pPr marL="1233488" indent="-319088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  <a:sym typeface="Calibri" pitchFamily="34" charset="0"/>
        </a:defRPr>
      </a:lvl3pPr>
      <a:lvl4pPr marL="1727200" indent="-355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  <a:sym typeface="Calibri" pitchFamily="34" charset="0"/>
        </a:defRPr>
      </a:lvl4pPr>
      <a:lvl5pPr marL="2184400" indent="-355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  <a:sym typeface="Calibri" pitchFamily="34" charset="0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itle 1"/>
          <p:cNvSpPr txBox="1">
            <a:spLocks noGrp="1"/>
          </p:cNvSpPr>
          <p:nvPr>
            <p:ph type="ctrTitle"/>
          </p:nvPr>
        </p:nvSpPr>
        <p:spPr>
          <a:xfrm>
            <a:off x="739775" y="3914775"/>
            <a:ext cx="8426450" cy="1901825"/>
          </a:xfrm>
        </p:spPr>
        <p:txBody>
          <a:bodyPr>
            <a:normAutofit/>
          </a:bodyPr>
          <a:lstStyle/>
          <a:p>
            <a:pPr algn="l" defTabSz="795338" eaLnBrk="1" hangingPunct="1"/>
            <a:r>
              <a:rPr lang="et-EE" sz="4600" b="1" dirty="0">
                <a:solidFill>
                  <a:srgbClr val="2479B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 pitchFamily="34" charset="0"/>
              </a:rPr>
              <a:t>Lääne-Harju valla arengukava</a:t>
            </a:r>
            <a:br>
              <a:rPr lang="et-EE" sz="4600" b="1" dirty="0">
                <a:solidFill>
                  <a:srgbClr val="2479B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 pitchFamily="34" charset="0"/>
              </a:rPr>
            </a:br>
            <a:r>
              <a:rPr lang="et-EE" sz="4600" b="1" dirty="0">
                <a:solidFill>
                  <a:srgbClr val="2479B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 pitchFamily="34" charset="0"/>
              </a:rPr>
              <a:t>2019−2030</a:t>
            </a:r>
          </a:p>
        </p:txBody>
      </p:sp>
      <p:pic>
        <p:nvPicPr>
          <p:cNvPr id="14338" name="Picture 5" descr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9338" y="584200"/>
            <a:ext cx="1868487" cy="25161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7D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 txBox="1">
            <a:spLocks noGrp="1"/>
          </p:cNvSpPr>
          <p:nvPr>
            <p:ph type="title"/>
          </p:nvPr>
        </p:nvSpPr>
        <p:spPr>
          <a:xfrm>
            <a:off x="527050" y="728663"/>
            <a:ext cx="8851900" cy="549275"/>
          </a:xfrm>
        </p:spPr>
        <p:txBody>
          <a:bodyPr/>
          <a:lstStyle/>
          <a:p>
            <a:pPr defTabSz="795338" eaLnBrk="1" hangingPunct="1"/>
            <a:r>
              <a:rPr lang="et-EE" sz="35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 pitchFamily="34" charset="0"/>
              </a:rPr>
              <a:t>4. Ühine haridusruum</a:t>
            </a:r>
          </a:p>
        </p:txBody>
      </p:sp>
      <p:sp>
        <p:nvSpPr>
          <p:cNvPr id="165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512064" y="1447006"/>
            <a:ext cx="9022080" cy="4856258"/>
          </a:xfrm>
        </p:spPr>
        <p:txBody>
          <a:bodyPr>
            <a:noAutofit/>
          </a:bodyPr>
          <a:lstStyle/>
          <a:p>
            <a:pPr marL="0" indent="0" algn="just" defTabSz="666750" eaLnBrk="1" hangingPunct="1">
              <a:lnSpc>
                <a:spcPct val="100000"/>
              </a:lnSpc>
              <a:spcBef>
                <a:spcPts val="600"/>
              </a:spcBef>
              <a:buSzTx/>
              <a:buFont typeface="Arial" charset="0"/>
              <a:buNone/>
            </a:pPr>
            <a:r>
              <a:rPr lang="et-EE" sz="26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Lääne-Harju valla haridusruum on terviklik, sidus, hästi juhitud ja tõhusalt toimiv.</a:t>
            </a:r>
          </a:p>
          <a:p>
            <a:pPr marL="0" indent="0" algn="just" defTabSz="666750" eaLnBrk="1" hangingPunct="1">
              <a:lnSpc>
                <a:spcPct val="100000"/>
              </a:lnSpc>
              <a:spcBef>
                <a:spcPts val="600"/>
              </a:spcBef>
              <a:buSzTx/>
              <a:buFont typeface="Arial" charset="0"/>
              <a:buNone/>
            </a:pPr>
            <a:endParaRPr lang="et-EE" sz="5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defTabSz="666750" eaLnBrk="1" hangingPunct="1">
              <a:lnSpc>
                <a:spcPct val="100000"/>
              </a:lnSpc>
              <a:spcBef>
                <a:spcPts val="600"/>
              </a:spcBef>
              <a:buSzTx/>
              <a:buFont typeface="Arial" charset="0"/>
              <a:buNone/>
            </a:pPr>
            <a:r>
              <a:rPr lang="et-EE" sz="26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Lääne-Harju valla lastel on võimalik omandada kvaliteetset, kodulähedast ja konkurentsivõimelist alus-, </a:t>
            </a:r>
            <a:r>
              <a:rPr lang="et-EE" sz="260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üld</a:t>
            </a:r>
            <a:r>
              <a:rPr lang="et-EE" sz="26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ning huviharidust. Toevajadusega lastele ja peredele on tugiteenused tagatud.</a:t>
            </a:r>
          </a:p>
          <a:p>
            <a:pPr marL="0" indent="0" algn="just" defTabSz="666750" eaLnBrk="1" hangingPunct="1">
              <a:lnSpc>
                <a:spcPct val="100000"/>
              </a:lnSpc>
              <a:spcBef>
                <a:spcPts val="600"/>
              </a:spcBef>
              <a:buSzTx/>
              <a:buFont typeface="Arial" charset="0"/>
              <a:buNone/>
            </a:pPr>
            <a:endParaRPr lang="et-EE" sz="5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defTabSz="666750" eaLnBrk="1" hangingPunct="1">
              <a:lnSpc>
                <a:spcPct val="100000"/>
              </a:lnSpc>
              <a:spcBef>
                <a:spcPts val="600"/>
              </a:spcBef>
              <a:buSzTx/>
              <a:buFont typeface="Arial" charset="0"/>
              <a:buNone/>
            </a:pPr>
            <a:r>
              <a:rPr lang="et-EE" sz="26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Siinsetes lasteaedades ja koolides töötavad kvalifitseeritud ja motiveeritud haridustöötajad. Õpi-keskkond on kaasaegne ja õppima innustav. Tugeva põhi- ja gümnaasiumihariduse omandamise võimaluste kaudu on valla lastele ja noortele tagatud haridustee jätkamine. Loodud on võimalused õppimiseks elukaare üleselt.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0"/>
          </p:nvPr>
        </p:nvSpPr>
        <p:spPr bwMode="auto">
          <a:xfrm>
            <a:off x="4667250" y="6305550"/>
            <a:ext cx="263525" cy="269875"/>
          </a:xfrm>
          <a:noFill/>
          <a:ln>
            <a:headEnd/>
            <a:tailEnd/>
          </a:ln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DDC271B7-94F4-45B7-8960-C41050DFA62C}" type="slidenum">
              <a:rPr lang="et-EE" smtClean="0">
                <a:solidFill>
                  <a:srgbClr val="FFFFFF"/>
                </a:solidFill>
                <a:sym typeface="Calibri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t-EE">
              <a:solidFill>
                <a:srgbClr val="FFFFFF"/>
              </a:solidFill>
              <a:sym typeface="Calibri" pitchFamily="34" charset="0"/>
            </a:endParaRP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7D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Rounded Rectangle 5"/>
          <p:cNvGrpSpPr>
            <a:grpSpLocks/>
          </p:cNvGrpSpPr>
          <p:nvPr/>
        </p:nvGrpSpPr>
        <p:grpSpPr bwMode="auto">
          <a:xfrm>
            <a:off x="446087" y="1194816"/>
            <a:ext cx="6137594" cy="5050299"/>
            <a:chOff x="0" y="-1"/>
            <a:chExt cx="6556407" cy="4902093"/>
          </a:xfrm>
        </p:grpSpPr>
        <p:sp>
          <p:nvSpPr>
            <p:cNvPr id="24584" name="Rounded Rectangle"/>
            <p:cNvSpPr>
              <a:spLocks noChangeArrowheads="1"/>
            </p:cNvSpPr>
            <p:nvPr/>
          </p:nvSpPr>
          <p:spPr bwMode="auto">
            <a:xfrm>
              <a:off x="0" y="-1"/>
              <a:ext cx="6556407" cy="4902093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45718" tIns="45718" rIns="45718" bIns="45718" anchor="ctr"/>
            <a:lstStyle/>
            <a:p>
              <a:pPr hangingPunct="0"/>
              <a:endParaRPr lang="et-EE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24585" name="4.1 Haridusasutuste võrgustiku korrastamine…"/>
            <p:cNvSpPr txBox="1">
              <a:spLocks noChangeArrowheads="1"/>
            </p:cNvSpPr>
            <p:nvPr/>
          </p:nvSpPr>
          <p:spPr bwMode="auto">
            <a:xfrm>
              <a:off x="208269" y="486038"/>
              <a:ext cx="6052654" cy="3853801"/>
            </a:xfrm>
            <a:prstGeom prst="rect">
              <a:avLst/>
            </a:prstGeom>
            <a:noFill/>
            <a:ln w="12700">
              <a:noFill/>
              <a:miter lim="400000"/>
              <a:headEnd/>
              <a:tailEnd/>
            </a:ln>
          </p:spPr>
          <p:txBody>
            <a:bodyPr wrap="square" lIns="45718" tIns="45718" rIns="45718" bIns="45718" anchor="ctr">
              <a:spAutoFit/>
            </a:bodyPr>
            <a:lstStyle/>
            <a:p>
              <a:pPr marL="536575" indent="-536575" algn="just" hangingPunct="0"/>
              <a:r>
                <a:rPr lang="et-EE" dirty="0">
                  <a:solidFill>
                    <a:srgbClr val="347D7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4.1 	Liitmõju suurendamine haridusasutuste vahel</a:t>
              </a:r>
            </a:p>
            <a:p>
              <a:pPr marL="536575" indent="-536575" algn="just" hangingPunct="0"/>
              <a:r>
                <a:rPr lang="et-EE" dirty="0">
                  <a:solidFill>
                    <a:srgbClr val="347D7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 	Kooli- ja lasteaiahoonete ehitamine ja korrastamine</a:t>
              </a:r>
            </a:p>
            <a:p>
              <a:pPr marL="536575" indent="-536575" algn="just" hangingPunct="0"/>
              <a:r>
                <a:rPr lang="et-EE" dirty="0">
                  <a:solidFill>
                    <a:srgbClr val="347D7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4.3 	Eesti keelsele õppele ülemineku toetamine </a:t>
              </a:r>
            </a:p>
            <a:p>
              <a:pPr marL="536575" indent="-536575" algn="just" hangingPunct="0"/>
              <a:r>
                <a:rPr lang="et-EE" dirty="0">
                  <a:solidFill>
                    <a:srgbClr val="347D7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4.4 	Haridusasutuste töötajate motivatsioonisüsteemi väljatöötamine ja rakendamine</a:t>
              </a:r>
            </a:p>
            <a:p>
              <a:pPr marL="536575" indent="-536575" algn="just" hangingPunct="0"/>
              <a:r>
                <a:rPr lang="et-EE" dirty="0">
                  <a:solidFill>
                    <a:srgbClr val="347D7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4.5 	Huvihariduse omandamise võimaluste arendamine ja huvihariduse lõimimine ühtsesse haridusruumi</a:t>
              </a:r>
            </a:p>
            <a:p>
              <a:pPr marL="536575" indent="-536575" algn="just" hangingPunct="0"/>
              <a:r>
                <a:rPr lang="et-EE" dirty="0">
                  <a:solidFill>
                    <a:srgbClr val="347D7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4.6 	Haridusasutuste digitaristu ja e-teenuste arendamine</a:t>
              </a:r>
            </a:p>
            <a:p>
              <a:pPr marL="536575" indent="-536575" algn="just" hangingPunct="0"/>
              <a:r>
                <a:rPr lang="et-EE" dirty="0">
                  <a:solidFill>
                    <a:srgbClr val="347D7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4.7 	Hariduslike erivajadustega laste ja noorte tugiteenuste (Lääne-Harju Tugipesade) arendamine ja lõimimine sotsiaalvaldkonna teenustega</a:t>
              </a:r>
            </a:p>
            <a:p>
              <a:pPr marL="536575" indent="-536575" algn="just" hangingPunct="0"/>
              <a:r>
                <a:rPr lang="et-EE" dirty="0">
                  <a:solidFill>
                    <a:srgbClr val="347D7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4.8 	Elukestva õppe toetamine</a:t>
              </a:r>
            </a:p>
            <a:p>
              <a:pPr marL="536575" indent="-536575" algn="just" hangingPunct="0"/>
              <a:r>
                <a:rPr lang="et-EE" dirty="0">
                  <a:solidFill>
                    <a:srgbClr val="347D7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4.9 	Haridusasutuste, ettevõtete ja vabaühenduste koostöövormide väljatöötamine</a:t>
              </a:r>
            </a:p>
          </p:txBody>
        </p:sp>
      </p:grpSp>
      <p:grpSp>
        <p:nvGrpSpPr>
          <p:cNvPr id="24579" name="Rounded Rectangle 6"/>
          <p:cNvGrpSpPr>
            <a:grpSpLocks/>
          </p:cNvGrpSpPr>
          <p:nvPr/>
        </p:nvGrpSpPr>
        <p:grpSpPr bwMode="auto">
          <a:xfrm>
            <a:off x="6901457" y="1194816"/>
            <a:ext cx="2778991" cy="5050298"/>
            <a:chOff x="0" y="0"/>
            <a:chExt cx="2179834" cy="4863308"/>
          </a:xfrm>
        </p:grpSpPr>
        <p:sp>
          <p:nvSpPr>
            <p:cNvPr id="24582" name="Rounded Rectangle"/>
            <p:cNvSpPr>
              <a:spLocks noChangeArrowheads="1"/>
            </p:cNvSpPr>
            <p:nvPr/>
          </p:nvSpPr>
          <p:spPr bwMode="auto">
            <a:xfrm>
              <a:off x="0" y="0"/>
              <a:ext cx="2179834" cy="486330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45718" tIns="45718" rIns="45718" bIns="45718" anchor="ctr"/>
            <a:lstStyle/>
            <a:p>
              <a:pPr hangingPunct="0"/>
              <a:endParaRPr lang="et-EE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172" name="Mõju…"/>
            <p:cNvSpPr txBox="1"/>
            <p:nvPr/>
          </p:nvSpPr>
          <p:spPr>
            <a:xfrm>
              <a:off x="102718" y="226364"/>
              <a:ext cx="1974397" cy="440001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/>
            </a:extLst>
          </p:spPr>
          <p:txBody>
            <a:bodyPr wrap="square" lIns="45718" tIns="45718" rIns="45718" bIns="45718" anchor="ctr">
              <a:spAutoFit/>
            </a:bodyPr>
            <a:lstStyle/>
            <a:p>
              <a:pPr marL="354013" fontAlgn="auto" hangingPunct="0">
                <a:spcBef>
                  <a:spcPts val="0"/>
                </a:spcBef>
                <a:spcAft>
                  <a:spcPts val="0"/>
                </a:spcAft>
                <a:defRPr sz="1600" b="1">
                  <a:solidFill>
                    <a:srgbClr val="347D76"/>
                  </a:solidFill>
                </a:defRPr>
              </a:pPr>
              <a:r>
                <a:rPr lang="et-EE" sz="1600" b="1" kern="0" dirty="0">
                  <a:solidFill>
                    <a:srgbClr val="347D7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Calibri"/>
                </a:rPr>
                <a:t>Mõju</a:t>
              </a:r>
            </a:p>
            <a:p>
              <a:pPr marL="342900" lvl="0" indent="-342900">
                <a:lnSpc>
                  <a:spcPct val="107000"/>
                </a:lnSpc>
                <a:buFont typeface="Arial" panose="020B0604020202020204" pitchFamily="34" charset="0"/>
                <a:buChar char="•"/>
              </a:pPr>
              <a:endParaRPr lang="et-E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54013" lvl="0" indent="-354013">
                <a:lnSpc>
                  <a:spcPct val="107000"/>
                </a:lnSpc>
                <a:buFont typeface="Arial" panose="020B0604020202020204" pitchFamily="34" charset="0"/>
                <a:buChar char="•"/>
              </a:pPr>
              <a:r>
                <a:rPr lang="et-EE" sz="1600" dirty="0">
                  <a:solidFill>
                    <a:srgbClr val="347D76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Paranenud õpitulemused</a:t>
              </a:r>
              <a:endParaRPr lang="en-US" sz="1600" dirty="0">
                <a:solidFill>
                  <a:srgbClr val="347D7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54013" lvl="0" indent="-354013">
                <a:lnSpc>
                  <a:spcPct val="107000"/>
                </a:lnSpc>
                <a:buFont typeface="Arial" panose="020B0604020202020204" pitchFamily="34" charset="0"/>
                <a:buChar char="•"/>
              </a:pPr>
              <a:r>
                <a:rPr lang="et-EE" sz="1600" dirty="0">
                  <a:solidFill>
                    <a:srgbClr val="347D76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Laste ja õpilaste arvu kasv valla haridusasutustes</a:t>
              </a:r>
              <a:endParaRPr lang="en-US" sz="1600" dirty="0">
                <a:solidFill>
                  <a:srgbClr val="347D7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54013" lvl="0" indent="-354013">
                <a:lnSpc>
                  <a:spcPct val="107000"/>
                </a:lnSpc>
                <a:buFont typeface="Arial" panose="020B0604020202020204" pitchFamily="34" charset="0"/>
                <a:buChar char="•"/>
              </a:pPr>
              <a:r>
                <a:rPr lang="et-EE" sz="1600" dirty="0">
                  <a:solidFill>
                    <a:srgbClr val="347D76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Haridusteed jätkavate õppijate arvu kasv</a:t>
              </a:r>
              <a:endParaRPr lang="en-US" sz="1600" dirty="0">
                <a:solidFill>
                  <a:srgbClr val="347D7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54013" lvl="0" indent="-354013">
                <a:lnSpc>
                  <a:spcPct val="107000"/>
                </a:lnSpc>
                <a:buFont typeface="Arial" panose="020B0604020202020204" pitchFamily="34" charset="0"/>
                <a:buChar char="•"/>
              </a:pPr>
              <a:r>
                <a:rPr lang="et-EE" sz="1600" dirty="0">
                  <a:solidFill>
                    <a:srgbClr val="347D76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Koolist väljalangemiste vähenemine</a:t>
              </a:r>
            </a:p>
            <a:p>
              <a:pPr marL="354013" indent="-354013">
                <a:lnSpc>
                  <a:spcPct val="107000"/>
                </a:lnSpc>
                <a:buFont typeface="Arial" panose="020B0604020202020204" pitchFamily="34" charset="0"/>
                <a:buChar char="•"/>
              </a:pPr>
              <a:r>
                <a:rPr lang="et-EE" sz="1600" dirty="0">
                  <a:solidFill>
                    <a:srgbClr val="347D76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Laste ja perede ning vallaelanike heaolu ja rahulolu kasv</a:t>
              </a:r>
            </a:p>
            <a:p>
              <a:pPr marL="354013" indent="-354013">
                <a:lnSpc>
                  <a:spcPct val="107000"/>
                </a:lnSpc>
                <a:buFont typeface="Arial" panose="020B0604020202020204" pitchFamily="34" charset="0"/>
                <a:buChar char="•"/>
              </a:pPr>
              <a:r>
                <a:rPr lang="et-EE" sz="1600" dirty="0">
                  <a:solidFill>
                    <a:srgbClr val="347D76"/>
                  </a:solidFill>
                  <a:latin typeface="Times New Roman" panose="02020603050405020304" pitchFamily="18" charset="0"/>
                  <a:ea typeface="Arial Unicode MS"/>
                </a:rPr>
                <a:t>Paranenud huvihariduse võimalused</a:t>
              </a:r>
              <a:endParaRPr lang="en-US" sz="1600" dirty="0">
                <a:solidFill>
                  <a:srgbClr val="347D7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54013" lvl="0" indent="-354013">
                <a:lnSpc>
                  <a:spcPct val="107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t-EE" sz="1600" dirty="0">
                  <a:solidFill>
                    <a:srgbClr val="347D76"/>
                  </a:solidFill>
                  <a:effectLst/>
                  <a:latin typeface="Times New Roman" panose="02020603050405020304" pitchFamily="18" charset="0"/>
                  <a:ea typeface="Arial Unicode MS"/>
                </a:rPr>
                <a:t>Huvihariduses osalejate arvu kasv</a:t>
              </a:r>
              <a:endParaRPr lang="en-US" sz="1600" dirty="0">
                <a:solidFill>
                  <a:srgbClr val="347D7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4580" name="Title 1"/>
          <p:cNvSpPr txBox="1">
            <a:spLocks noGrp="1"/>
          </p:cNvSpPr>
          <p:nvPr>
            <p:ph type="title"/>
          </p:nvPr>
        </p:nvSpPr>
        <p:spPr>
          <a:xfrm>
            <a:off x="482600" y="344488"/>
            <a:ext cx="8940800" cy="549275"/>
          </a:xfrm>
        </p:spPr>
        <p:txBody>
          <a:bodyPr/>
          <a:lstStyle/>
          <a:p>
            <a:pPr defTabSz="766763" eaLnBrk="1" hangingPunct="1"/>
            <a:r>
              <a:rPr lang="et-EE" sz="35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 pitchFamily="34" charset="0"/>
              </a:rPr>
              <a:t>4. Ühine haridusruum</a:t>
            </a: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0"/>
          </p:nvPr>
        </p:nvSpPr>
        <p:spPr bwMode="auto">
          <a:xfrm>
            <a:off x="4437063" y="6461125"/>
            <a:ext cx="263525" cy="268288"/>
          </a:xfrm>
          <a:noFill/>
          <a:ln>
            <a:headEnd/>
            <a:tailEnd/>
          </a:ln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12CA122D-4104-4207-9A20-F49754D9E3BC}" type="slidenum">
              <a:rPr lang="et-EE" smtClean="0">
                <a:solidFill>
                  <a:srgbClr val="FFFFFF"/>
                </a:solidFill>
                <a:sym typeface="Calibri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t-EE">
              <a:solidFill>
                <a:srgbClr val="FFFFFF"/>
              </a:solidFill>
              <a:sym typeface="Calibri" pitchFamily="34" charset="0"/>
            </a:endParaRP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A31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581025" y="1438564"/>
            <a:ext cx="8780463" cy="4717761"/>
          </a:xfrm>
        </p:spPr>
        <p:txBody>
          <a:bodyPr>
            <a:normAutofit lnSpcReduction="10000"/>
          </a:bodyPr>
          <a:lstStyle/>
          <a:p>
            <a:pPr marL="0" indent="0" algn="just" defTabSz="523036" eaLnBrk="1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Tx/>
              <a:buFont typeface="Arial"/>
              <a:buNone/>
              <a:defRPr sz="1950">
                <a:solidFill>
                  <a:srgbClr val="FFFFFF"/>
                </a:solidFill>
              </a:defRPr>
            </a:pPr>
            <a:r>
              <a:rPr lang="et-EE" sz="26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Lääne-Harju valla elanikel on võimalus koduvalla arengu kujundamises osaleda. Vald toetab kohalikul omaalgatusel ja koostööl põhinevate tegevuste elluviimist - ürituste korraldamisest avaliku ruumi arendamiseni. </a:t>
            </a:r>
          </a:p>
          <a:p>
            <a:pPr marL="0" indent="0" algn="just" defTabSz="523036" eaLnBrk="1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Tx/>
              <a:buFont typeface="Arial"/>
              <a:buNone/>
              <a:defRPr sz="1950">
                <a:solidFill>
                  <a:srgbClr val="FFFFFF"/>
                </a:solidFill>
              </a:defRPr>
            </a:pPr>
            <a:endParaRPr lang="et-EE" sz="5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  <a:p>
            <a:pPr marL="0" indent="0" algn="just" defTabSz="523036" eaLnBrk="1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Tx/>
              <a:buFont typeface="Arial"/>
              <a:buNone/>
              <a:defRPr sz="1950">
                <a:solidFill>
                  <a:srgbClr val="FFFFFF"/>
                </a:solidFill>
              </a:defRPr>
            </a:pPr>
            <a:endParaRPr lang="et-EE" sz="5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  <a:p>
            <a:pPr marL="0" indent="0" algn="just" defTabSz="523036" eaLnBrk="1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Tx/>
              <a:buFont typeface="Arial"/>
              <a:buNone/>
              <a:defRPr sz="1950">
                <a:solidFill>
                  <a:srgbClr val="FFFFFF"/>
                </a:solidFill>
              </a:defRPr>
            </a:pPr>
            <a:r>
              <a:rPr lang="et-EE" sz="26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Kogukonna liikmed on aktiivsed seltsi-, kultuuri- ja spordielu korraldamisel ning koostöös on loodud mitmekülgsed võimalused vaba aja veetmiseks erinevatele vanuse- ja huvigruppidele. Vald toetab inimese tervist väärtustava ja soodustava käitumise ja elulaadi kujundamist igas vanuses elanike seas ning tervist toetava elukeskkonna sihipärast arendamist.</a:t>
            </a:r>
          </a:p>
        </p:txBody>
      </p:sp>
      <p:sp>
        <p:nvSpPr>
          <p:cNvPr id="178" name="Title 1"/>
          <p:cNvSpPr txBox="1">
            <a:spLocks noGrp="1"/>
          </p:cNvSpPr>
          <p:nvPr>
            <p:ph type="title"/>
          </p:nvPr>
        </p:nvSpPr>
        <p:spPr>
          <a:xfrm>
            <a:off x="563563" y="701675"/>
            <a:ext cx="8778875" cy="500063"/>
          </a:xfrm>
        </p:spPr>
        <p:txBody>
          <a:bodyPr>
            <a:noAutofit/>
          </a:bodyPr>
          <a:lstStyle/>
          <a:p>
            <a:pPr defTabSz="722313" eaLnBrk="1" hangingPunct="1"/>
            <a:r>
              <a:rPr lang="et-EE" sz="35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 pitchFamily="34" charset="0"/>
              </a:rPr>
              <a:t>5. Vaba aeg ja kodanikuühiskond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0"/>
          </p:nvPr>
        </p:nvSpPr>
        <p:spPr bwMode="auto">
          <a:xfrm>
            <a:off x="4821238" y="6156325"/>
            <a:ext cx="263525" cy="268288"/>
          </a:xfrm>
          <a:noFill/>
          <a:ln>
            <a:headEnd/>
            <a:tailEnd/>
          </a:ln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D30E2AFF-CD39-4A41-A56D-2696FA544C10}" type="slidenum">
              <a:rPr lang="et-EE" smtClean="0">
                <a:solidFill>
                  <a:srgbClr val="FFFFFF"/>
                </a:solidFill>
                <a:sym typeface="Calibri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t-EE">
              <a:solidFill>
                <a:srgbClr val="FFFFFF"/>
              </a:solidFill>
              <a:sym typeface="Calibri" pitchFamily="34" charset="0"/>
            </a:endParaRP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A31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Rounded Rectangle 5"/>
          <p:cNvGrpSpPr>
            <a:grpSpLocks/>
          </p:cNvGrpSpPr>
          <p:nvPr/>
        </p:nvGrpSpPr>
        <p:grpSpPr bwMode="auto">
          <a:xfrm>
            <a:off x="345120" y="1158240"/>
            <a:ext cx="6517842" cy="5113973"/>
            <a:chOff x="0" y="0"/>
            <a:chExt cx="6701174" cy="4942719"/>
          </a:xfrm>
        </p:grpSpPr>
        <p:sp>
          <p:nvSpPr>
            <p:cNvPr id="26632" name="Rounded Rectangle"/>
            <p:cNvSpPr>
              <a:spLocks noChangeArrowheads="1"/>
            </p:cNvSpPr>
            <p:nvPr/>
          </p:nvSpPr>
          <p:spPr bwMode="auto">
            <a:xfrm>
              <a:off x="0" y="0"/>
              <a:ext cx="6701174" cy="494271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45718" tIns="45718" rIns="45718" bIns="45718" anchor="ctr"/>
            <a:lstStyle/>
            <a:p>
              <a:pPr hangingPunct="0"/>
              <a:endParaRPr lang="et-EE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26633" name="5.1 Vaba aja veetmiseks, huvitegevusteks ja tervisedenduseks võimaluste loomine valla kultuuri-, spordi ja haridusasutustes…"/>
            <p:cNvSpPr txBox="1">
              <a:spLocks noChangeArrowheads="1"/>
            </p:cNvSpPr>
            <p:nvPr/>
          </p:nvSpPr>
          <p:spPr bwMode="auto">
            <a:xfrm>
              <a:off x="195922" y="484235"/>
              <a:ext cx="6145110" cy="3969707"/>
            </a:xfrm>
            <a:prstGeom prst="rect">
              <a:avLst/>
            </a:prstGeom>
            <a:noFill/>
            <a:ln w="12700">
              <a:noFill/>
              <a:miter lim="400000"/>
              <a:headEnd/>
              <a:tailEnd/>
            </a:ln>
          </p:spPr>
          <p:txBody>
            <a:bodyPr wrap="square" lIns="45718" tIns="45718" rIns="45718" bIns="45718" anchor="ctr">
              <a:spAutoFit/>
            </a:bodyPr>
            <a:lstStyle/>
            <a:p>
              <a:pPr marL="536575" indent="-536575" algn="just" hangingPunct="0"/>
              <a:r>
                <a:rPr lang="et-EE" dirty="0">
                  <a:solidFill>
                    <a:srgbClr val="9A315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5.1	Huvi- ja haridusasutuste ning vabaühenduste koostöös vaba aja veetmise ja huvitegevuste mitmekesistamine ja algatuste toetamine</a:t>
              </a:r>
            </a:p>
            <a:p>
              <a:pPr marL="536575" indent="-536575" algn="just" hangingPunct="0"/>
              <a:r>
                <a:rPr lang="et-EE" dirty="0">
                  <a:solidFill>
                    <a:srgbClr val="9A315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5.2 	Kodulähedaste loodus- ja elukeskkonda ning vajadusi arvestavate aktiivset liikumisharrastust võimaldavate rajatiste rajamine piirkondlikult tasakaalustatud viisil</a:t>
              </a:r>
            </a:p>
            <a:p>
              <a:pPr marL="536575" indent="-536575" algn="just" hangingPunct="0"/>
              <a:r>
                <a:rPr lang="et-EE" dirty="0">
                  <a:solidFill>
                    <a:srgbClr val="9A315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5.3 	Valla mainet, loodus- või kultuuripärandit väärtustavate tegevuste toetamine ja huvigruppide kaasamine</a:t>
              </a:r>
            </a:p>
            <a:p>
              <a:pPr marL="536575" indent="-536575" algn="just" hangingPunct="0"/>
              <a:r>
                <a:rPr lang="et-EE" dirty="0">
                  <a:solidFill>
                    <a:srgbClr val="9A315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5.4 	Pärimus- ja rahvuskultuuri väärtuste hoidmine ja arendamine</a:t>
              </a:r>
            </a:p>
            <a:p>
              <a:pPr marL="536575" indent="-536575" algn="just" hangingPunct="0"/>
              <a:r>
                <a:rPr lang="et-EE" dirty="0">
                  <a:solidFill>
                    <a:srgbClr val="9A315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5.5 	Raamatukoguteenuste mitmekesistamine ja kaasajastamine</a:t>
              </a:r>
            </a:p>
            <a:p>
              <a:pPr marL="536575" indent="-536575" algn="just" hangingPunct="0"/>
              <a:r>
                <a:rPr lang="et-EE" dirty="0">
                  <a:solidFill>
                    <a:srgbClr val="9A315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	Noorte osaluse suurendamine läbi võrgustikutöö ja noorsootöö arendamise</a:t>
              </a:r>
            </a:p>
          </p:txBody>
        </p:sp>
      </p:grpSp>
      <p:grpSp>
        <p:nvGrpSpPr>
          <p:cNvPr id="26627" name="Rounded Rectangle 6"/>
          <p:cNvGrpSpPr>
            <a:grpSpLocks/>
          </p:cNvGrpSpPr>
          <p:nvPr/>
        </p:nvGrpSpPr>
        <p:grpSpPr bwMode="auto">
          <a:xfrm>
            <a:off x="7488987" y="1158239"/>
            <a:ext cx="2474652" cy="5113973"/>
            <a:chOff x="-1" y="-1"/>
            <a:chExt cx="1924337" cy="4942721"/>
          </a:xfrm>
        </p:grpSpPr>
        <p:sp>
          <p:nvSpPr>
            <p:cNvPr id="26630" name="Rounded Rectangle"/>
            <p:cNvSpPr>
              <a:spLocks noChangeArrowheads="1"/>
            </p:cNvSpPr>
            <p:nvPr/>
          </p:nvSpPr>
          <p:spPr bwMode="auto">
            <a:xfrm>
              <a:off x="-1" y="-1"/>
              <a:ext cx="1924337" cy="494272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45718" tIns="45718" rIns="45718" bIns="45718" anchor="ctr"/>
            <a:lstStyle/>
            <a:p>
              <a:pPr hangingPunct="0"/>
              <a:endParaRPr lang="et-EE">
                <a:solidFill>
                  <a:srgbClr val="9A315E"/>
                </a:solidFill>
                <a:latin typeface="Calibri" pitchFamily="34" charset="0"/>
              </a:endParaRPr>
            </a:p>
          </p:txBody>
        </p:sp>
        <p:sp>
          <p:nvSpPr>
            <p:cNvPr id="185" name="Mõju…"/>
            <p:cNvSpPr txBox="1"/>
            <p:nvPr/>
          </p:nvSpPr>
          <p:spPr>
            <a:xfrm>
              <a:off x="93676" y="703589"/>
              <a:ext cx="1736982" cy="359938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/>
            </a:extLst>
          </p:spPr>
          <p:txBody>
            <a:bodyPr lIns="45718" tIns="45718" rIns="45718" bIns="45718" anchor="ctr">
              <a:spAutoFit/>
            </a:bodyPr>
            <a:lstStyle/>
            <a:p>
              <a:pPr marL="354013" fontAlgn="auto" hangingPunct="0">
                <a:spcBef>
                  <a:spcPts val="0"/>
                </a:spcBef>
                <a:spcAft>
                  <a:spcPts val="0"/>
                </a:spcAft>
                <a:defRPr sz="1500">
                  <a:solidFill>
                    <a:srgbClr val="9A315E"/>
                  </a:solidFill>
                </a:defRPr>
              </a:pPr>
              <a:r>
                <a:rPr lang="et-EE" sz="1700" b="1" kern="0" dirty="0">
                  <a:solidFill>
                    <a:srgbClr val="9A315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Calibri"/>
                </a:rPr>
                <a:t>Mõju</a:t>
              </a:r>
            </a:p>
            <a:p>
              <a:pPr marL="354013" indent="-354013" fontAlgn="auto" hangingPunct="0">
                <a:spcBef>
                  <a:spcPts val="0"/>
                </a:spcBef>
                <a:spcAft>
                  <a:spcPts val="0"/>
                </a:spcAft>
                <a:defRPr sz="1500">
                  <a:solidFill>
                    <a:srgbClr val="9A315E"/>
                  </a:solidFill>
                </a:defRPr>
              </a:pPr>
              <a:endParaRPr lang="et-EE" sz="1500" kern="0" dirty="0">
                <a:solidFill>
                  <a:srgbClr val="9A315E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endParaRPr>
            </a:p>
            <a:p>
              <a:pPr marL="354013" indent="-354013" fontAlgn="auto" hangingPunct="0">
                <a:spcBef>
                  <a:spcPts val="0"/>
                </a:spcBef>
                <a:spcAft>
                  <a:spcPts val="0"/>
                </a:spcAft>
                <a:buSzPct val="100000"/>
                <a:buFont typeface="Arial"/>
                <a:buChar char="•"/>
                <a:defRPr sz="1500">
                  <a:solidFill>
                    <a:srgbClr val="9A315E"/>
                  </a:solidFill>
                </a:defRPr>
              </a:pPr>
              <a:r>
                <a:rPr lang="et-EE" sz="1700" kern="0" dirty="0">
                  <a:solidFill>
                    <a:srgbClr val="9A315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Calibri"/>
                </a:rPr>
                <a:t>Elujõuliste vabaühenduste arvu kasv</a:t>
              </a:r>
            </a:p>
            <a:p>
              <a:pPr marL="354013" indent="-354013" fontAlgn="auto" hangingPunct="0">
                <a:spcBef>
                  <a:spcPts val="0"/>
                </a:spcBef>
                <a:spcAft>
                  <a:spcPts val="0"/>
                </a:spcAft>
                <a:buSzPct val="100000"/>
                <a:buFont typeface="Arial"/>
                <a:buChar char="•"/>
                <a:defRPr sz="1500">
                  <a:solidFill>
                    <a:srgbClr val="9A315E"/>
                  </a:solidFill>
                </a:defRPr>
              </a:pPr>
              <a:r>
                <a:rPr lang="et-EE" sz="1700" kern="0" dirty="0">
                  <a:solidFill>
                    <a:srgbClr val="9A315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Calibri"/>
                </a:rPr>
                <a:t>Elanike rahulolu kasv </a:t>
              </a:r>
            </a:p>
            <a:p>
              <a:pPr marL="354013" indent="-354013" fontAlgn="auto" hangingPunct="0">
                <a:spcBef>
                  <a:spcPts val="0"/>
                </a:spcBef>
                <a:spcAft>
                  <a:spcPts val="0"/>
                </a:spcAft>
                <a:buSzPct val="100000"/>
                <a:buFont typeface="Arial"/>
                <a:buChar char="•"/>
                <a:defRPr sz="1500">
                  <a:solidFill>
                    <a:srgbClr val="9A315E"/>
                  </a:solidFill>
                </a:defRPr>
              </a:pPr>
              <a:r>
                <a:rPr lang="et-EE" sz="1700" kern="0">
                  <a:solidFill>
                    <a:srgbClr val="9A315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Calibri"/>
                </a:rPr>
                <a:t>Elanike </a:t>
              </a:r>
              <a:r>
                <a:rPr lang="et-EE" sz="1700" kern="0" dirty="0">
                  <a:solidFill>
                    <a:srgbClr val="9A315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Calibri"/>
                </a:rPr>
                <a:t>terviseteadlikkuse kasv</a:t>
              </a:r>
            </a:p>
            <a:p>
              <a:pPr marL="354013" indent="-354013" fontAlgn="auto" hangingPunct="0">
                <a:spcBef>
                  <a:spcPts val="0"/>
                </a:spcBef>
                <a:spcAft>
                  <a:spcPts val="0"/>
                </a:spcAft>
                <a:buSzPct val="100000"/>
                <a:buFont typeface="Arial"/>
                <a:buChar char="•"/>
                <a:defRPr sz="1500">
                  <a:solidFill>
                    <a:srgbClr val="9A315E"/>
                  </a:solidFill>
                </a:defRPr>
              </a:pPr>
              <a:r>
                <a:rPr lang="et-EE" sz="1700" kern="0" dirty="0">
                  <a:solidFill>
                    <a:srgbClr val="9A315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Calibri"/>
                </a:rPr>
                <a:t>Noorte osaluse suurenemine otsustusprotsessides</a:t>
              </a:r>
            </a:p>
            <a:p>
              <a:pPr marL="354013" indent="-354013" fontAlgn="auto" hangingPunct="0">
                <a:spcBef>
                  <a:spcPts val="0"/>
                </a:spcBef>
                <a:spcAft>
                  <a:spcPts val="0"/>
                </a:spcAft>
                <a:buSzPct val="100000"/>
                <a:buFont typeface="Arial"/>
                <a:buChar char="•"/>
                <a:defRPr sz="1500">
                  <a:solidFill>
                    <a:srgbClr val="9A315E"/>
                  </a:solidFill>
                </a:defRPr>
              </a:pPr>
              <a:r>
                <a:rPr lang="et-EE" sz="1700" kern="0" dirty="0">
                  <a:solidFill>
                    <a:srgbClr val="9A315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Calibri"/>
                </a:rPr>
                <a:t>Valla maine kasv</a:t>
              </a:r>
            </a:p>
          </p:txBody>
        </p:sp>
      </p:grpSp>
      <p:sp>
        <p:nvSpPr>
          <p:cNvPr id="187" name="Title 1"/>
          <p:cNvSpPr txBox="1">
            <a:spLocks noGrp="1"/>
          </p:cNvSpPr>
          <p:nvPr>
            <p:ph type="title"/>
          </p:nvPr>
        </p:nvSpPr>
        <p:spPr>
          <a:xfrm>
            <a:off x="315913" y="363538"/>
            <a:ext cx="8957396" cy="549275"/>
          </a:xfrm>
        </p:spPr>
        <p:txBody>
          <a:bodyPr>
            <a:noAutofit/>
          </a:bodyPr>
          <a:lstStyle/>
          <a:p>
            <a:pPr defTabSz="703263" eaLnBrk="1" hangingPunct="1"/>
            <a:r>
              <a:rPr lang="et-EE" sz="35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 pitchFamily="34" charset="0"/>
              </a:rPr>
              <a:t>5. Vaba aeg ja kodanikuühiskond</a:t>
            </a:r>
          </a:p>
        </p:txBody>
      </p:sp>
      <p:sp>
        <p:nvSpPr>
          <p:cNvPr id="26629" name="Slide Number Placeholder 5"/>
          <p:cNvSpPr>
            <a:spLocks noGrp="1"/>
          </p:cNvSpPr>
          <p:nvPr>
            <p:ph type="sldNum" sz="quarter" idx="10"/>
          </p:nvPr>
        </p:nvSpPr>
        <p:spPr bwMode="auto">
          <a:xfrm>
            <a:off x="4454525" y="6499225"/>
            <a:ext cx="265113" cy="269875"/>
          </a:xfrm>
          <a:noFill/>
          <a:ln>
            <a:headEnd/>
            <a:tailEnd/>
          </a:ln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D29481EF-8652-413D-AA21-693DD08D4583}" type="slidenum">
              <a:rPr lang="et-EE" smtClean="0">
                <a:solidFill>
                  <a:srgbClr val="FFFFFF"/>
                </a:solidFill>
                <a:sym typeface="Calibri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t-EE">
              <a:solidFill>
                <a:srgbClr val="FFFFFF"/>
              </a:solidFill>
              <a:sym typeface="Calibri" pitchFamily="34" charset="0"/>
            </a:endParaRP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43C0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451104" y="1334509"/>
            <a:ext cx="8936736" cy="4798003"/>
          </a:xfrm>
        </p:spPr>
        <p:txBody>
          <a:bodyPr>
            <a:noAutofit/>
          </a:bodyPr>
          <a:lstStyle/>
          <a:p>
            <a:pPr marL="0" indent="0" algn="just" defTabSz="694944" eaLnBrk="1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Tx/>
              <a:buFont typeface="Arial"/>
              <a:buNone/>
              <a:defRPr sz="2280">
                <a:solidFill>
                  <a:srgbClr val="FFFFFF"/>
                </a:solidFill>
              </a:defRPr>
            </a:pPr>
            <a:r>
              <a:rPr lang="et-EE" sz="26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Lääne-Harju vallas tegeletakse aktiivselt ennetustegevustega, mis aitavad ära hoida vallaelanike sotsiaalprobleeme ja tervisemuresid.</a:t>
            </a:r>
          </a:p>
          <a:p>
            <a:pPr marL="0" indent="0" algn="just" defTabSz="694944" eaLnBrk="1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Tx/>
              <a:buFont typeface="Arial"/>
              <a:buNone/>
              <a:defRPr sz="2280">
                <a:solidFill>
                  <a:srgbClr val="FFFFFF"/>
                </a:solidFill>
              </a:defRPr>
            </a:pPr>
            <a:endParaRPr lang="et-EE" sz="5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  <a:p>
            <a:pPr marL="0" indent="0" algn="just" defTabSz="694944" eaLnBrk="1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Tx/>
              <a:buFont typeface="Arial"/>
              <a:buNone/>
              <a:defRPr sz="2280">
                <a:solidFill>
                  <a:srgbClr val="FFFFFF"/>
                </a:solidFill>
              </a:defRPr>
            </a:pPr>
            <a:r>
              <a:rPr lang="et-EE" sz="26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Laste ja perede vajadustega arvestatakse valla kõigis tegevusvaldkondades.</a:t>
            </a:r>
          </a:p>
          <a:p>
            <a:pPr marL="0" indent="0" algn="just" defTabSz="694944" eaLnBrk="1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Tx/>
              <a:buFont typeface="Arial"/>
              <a:buNone/>
              <a:defRPr sz="2280">
                <a:solidFill>
                  <a:srgbClr val="FFFFFF"/>
                </a:solidFill>
              </a:defRPr>
            </a:pPr>
            <a:endParaRPr lang="et-EE" sz="5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  <a:p>
            <a:pPr marL="0" indent="0" algn="just" defTabSz="694944" eaLnBrk="1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Tx/>
              <a:buFont typeface="Arial"/>
              <a:buNone/>
              <a:defRPr sz="2280">
                <a:solidFill>
                  <a:srgbClr val="FFFFFF"/>
                </a:solidFill>
              </a:defRPr>
            </a:pPr>
            <a:r>
              <a:rPr lang="et-EE" sz="26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Lastele, eakatele ja erivajadustega inimestele on tagatud sotsiaalteenused ja välja on arendatud hoolekandetaristu. </a:t>
            </a:r>
          </a:p>
          <a:p>
            <a:pPr marL="0" indent="0" algn="just" defTabSz="694944" eaLnBrk="1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Tx/>
              <a:buFont typeface="Arial"/>
              <a:buNone/>
              <a:defRPr sz="2280">
                <a:solidFill>
                  <a:srgbClr val="FFFFFF"/>
                </a:solidFill>
              </a:defRPr>
            </a:pPr>
            <a:endParaRPr lang="et-EE" sz="5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  <a:p>
            <a:pPr marL="0" indent="0" algn="just" defTabSz="694944" eaLnBrk="1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Tx/>
              <a:buFont typeface="Arial"/>
              <a:buNone/>
              <a:defRPr sz="2280">
                <a:solidFill>
                  <a:srgbClr val="FFFFFF"/>
                </a:solidFill>
              </a:defRPr>
            </a:pPr>
            <a:r>
              <a:rPr lang="et-EE" sz="26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Väljaarendatud sotsiaalsüsteem võimaldab aegsasti  märgata võimalikke abivajajaid ja pakkuda vajadusele vastavaid sotsiaalteenuseid, millesse panustavad koostöös nii valdkonna ametnikud, tugiisikud kui partnerorganisatsioonid. </a:t>
            </a:r>
          </a:p>
        </p:txBody>
      </p:sp>
      <p:sp>
        <p:nvSpPr>
          <p:cNvPr id="28675" name="Title 1"/>
          <p:cNvSpPr txBox="1">
            <a:spLocks noGrp="1"/>
          </p:cNvSpPr>
          <p:nvPr>
            <p:ph type="title"/>
          </p:nvPr>
        </p:nvSpPr>
        <p:spPr>
          <a:xfrm>
            <a:off x="474726" y="614363"/>
            <a:ext cx="8539163" cy="549275"/>
          </a:xfrm>
        </p:spPr>
        <p:txBody>
          <a:bodyPr/>
          <a:lstStyle/>
          <a:p>
            <a:pPr defTabSz="749300" eaLnBrk="1" hangingPunct="1"/>
            <a:r>
              <a:rPr lang="et-EE" sz="35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 pitchFamily="34" charset="0"/>
              </a:rPr>
              <a:t>6. Sotsiaalkaitse</a:t>
            </a: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0"/>
          </p:nvPr>
        </p:nvSpPr>
        <p:spPr bwMode="auto">
          <a:xfrm>
            <a:off x="4725988" y="6132513"/>
            <a:ext cx="265112" cy="269875"/>
          </a:xfrm>
          <a:noFill/>
          <a:ln>
            <a:headEnd/>
            <a:tailEnd/>
          </a:ln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A9298A7C-6AAB-4B46-B14C-ECF67A71286F}" type="slidenum">
              <a:rPr lang="et-EE" smtClean="0">
                <a:solidFill>
                  <a:srgbClr val="FFFFFF"/>
                </a:solidFill>
                <a:sym typeface="Calibri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t-EE">
              <a:solidFill>
                <a:srgbClr val="FFFFFF"/>
              </a:solidFill>
              <a:sym typeface="Calibri" pitchFamily="34" charset="0"/>
            </a:endParaRP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43C0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Rounded Rectangle 5"/>
          <p:cNvGrpSpPr>
            <a:grpSpLocks/>
          </p:cNvGrpSpPr>
          <p:nvPr/>
        </p:nvGrpSpPr>
        <p:grpSpPr bwMode="auto">
          <a:xfrm>
            <a:off x="235527" y="1365249"/>
            <a:ext cx="6623050" cy="4854575"/>
            <a:chOff x="0" y="-1"/>
            <a:chExt cx="6909970" cy="4853940"/>
          </a:xfrm>
        </p:grpSpPr>
        <p:sp>
          <p:nvSpPr>
            <p:cNvPr id="29704" name="Rounded Rectangle"/>
            <p:cNvSpPr>
              <a:spLocks noChangeArrowheads="1"/>
            </p:cNvSpPr>
            <p:nvPr/>
          </p:nvSpPr>
          <p:spPr bwMode="auto">
            <a:xfrm>
              <a:off x="0" y="-1"/>
              <a:ext cx="6909970" cy="485394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45718" tIns="45718" rIns="45718" bIns="45718" anchor="ctr"/>
            <a:lstStyle/>
            <a:p>
              <a:pPr hangingPunct="0"/>
              <a:endParaRPr lang="et-EE" sz="1400" b="1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29705" name="6.1 Sotsiaaleluruumide võrgustiku ja mahu optimeerimine vajadustele vastavaks…"/>
            <p:cNvSpPr txBox="1">
              <a:spLocks noChangeArrowheads="1"/>
            </p:cNvSpPr>
            <p:nvPr/>
          </p:nvSpPr>
          <p:spPr bwMode="auto">
            <a:xfrm>
              <a:off x="221175" y="418790"/>
              <a:ext cx="6228169" cy="4031342"/>
            </a:xfrm>
            <a:prstGeom prst="rect">
              <a:avLst/>
            </a:prstGeom>
            <a:noFill/>
            <a:ln w="12700">
              <a:noFill/>
              <a:miter lim="400000"/>
              <a:headEnd/>
              <a:tailEnd/>
            </a:ln>
          </p:spPr>
          <p:txBody>
            <a:bodyPr wrap="square" lIns="45718" tIns="45718" rIns="45718" bIns="45718" anchor="ctr">
              <a:spAutoFit/>
            </a:bodyPr>
            <a:lstStyle/>
            <a:p>
              <a:pPr marL="442913" indent="-442913" algn="just" hangingPunct="0"/>
              <a:r>
                <a:rPr lang="et-EE" sz="1600" dirty="0">
                  <a:solidFill>
                    <a:srgbClr val="C55A1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6.1 	Sotsiaaleluruumide võrgustiku ja mahu optimeerimine vajadustele vastavaks</a:t>
              </a:r>
              <a:endParaRPr lang="et-EE" sz="16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442913" indent="-442913" algn="just" hangingPunct="0"/>
              <a:r>
                <a:rPr lang="et-EE" sz="1600" dirty="0">
                  <a:solidFill>
                    <a:srgbClr val="C55A1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6.2 	Sotsiaal- ja haridusvaldkonna tugiteenuste kompetentsikeskuste loomine, kus erinevad tugispetsialistid pakuvad tugiteenuseid edukaks toimetulekuks valla lastele, noortele, lastevanematele, peredele ning nendega tegelevatele spetsialistidele</a:t>
              </a:r>
              <a:endParaRPr lang="et-EE" sz="16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442913" indent="-442913" algn="just" hangingPunct="0"/>
              <a:r>
                <a:rPr lang="et-EE" sz="1600" dirty="0">
                  <a:solidFill>
                    <a:srgbClr val="C55A1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	Koduhooldusteenuse arendamine ning abivahendite kättesaadavuse parandamine lähedaste hoolduskoormuse vähendamiseks. Koduhooldus- ja muude tugiteenuste arendamine eakate iseseisva eluperioodi pikendamise ja lähedaste hoolduskoormuse vähendamiseks</a:t>
              </a:r>
              <a:endParaRPr lang="et-EE" sz="16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442913" indent="-442913" algn="just" hangingPunct="0"/>
              <a:r>
                <a:rPr lang="et-EE" sz="1600" dirty="0">
                  <a:solidFill>
                    <a:srgbClr val="C55A1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6.4 	Sotsiaalkeskuste ja hooldekodude rajamine ja renoveerimine</a:t>
              </a:r>
              <a:endParaRPr lang="et-EE" sz="16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442913" indent="-442913" algn="just" hangingPunct="0"/>
              <a:r>
                <a:rPr lang="et-EE" sz="1600" dirty="0">
                  <a:solidFill>
                    <a:srgbClr val="C55A1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 	Sotsiaalteenuste arendamine puuetega inimeste, eakate ja teiste sihtgruppide turvalisuse tõstmiseks</a:t>
              </a:r>
              <a:endParaRPr lang="et-EE" sz="16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442913" indent="-442913" algn="just" hangingPunct="0"/>
              <a:r>
                <a:rPr lang="et-EE" sz="1600" dirty="0">
                  <a:solidFill>
                    <a:srgbClr val="C55A1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6.6 	Perearsti– ja õendusabiteenuse arendamise ning osutamise toetamine</a:t>
              </a:r>
            </a:p>
          </p:txBody>
        </p:sp>
      </p:grpSp>
      <p:grpSp>
        <p:nvGrpSpPr>
          <p:cNvPr id="29699" name="Rounded Rectangle 6"/>
          <p:cNvGrpSpPr>
            <a:grpSpLocks/>
          </p:cNvGrpSpPr>
          <p:nvPr/>
        </p:nvGrpSpPr>
        <p:grpSpPr bwMode="auto">
          <a:xfrm>
            <a:off x="7070568" y="1359765"/>
            <a:ext cx="2599905" cy="4854576"/>
            <a:chOff x="0" y="0"/>
            <a:chExt cx="1859213" cy="4853940"/>
          </a:xfrm>
        </p:grpSpPr>
        <p:sp>
          <p:nvSpPr>
            <p:cNvPr id="29702" name="Rounded Rectangle"/>
            <p:cNvSpPr>
              <a:spLocks noChangeArrowheads="1"/>
            </p:cNvSpPr>
            <p:nvPr/>
          </p:nvSpPr>
          <p:spPr bwMode="auto">
            <a:xfrm>
              <a:off x="0" y="0"/>
              <a:ext cx="1859213" cy="485394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45718" tIns="45718" rIns="45718" bIns="45718" anchor="ctr"/>
            <a:lstStyle/>
            <a:p>
              <a:pPr algn="ctr" hangingPunct="0"/>
              <a:endParaRPr lang="et-EE" sz="1400" b="1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198" name="Mõju…"/>
            <p:cNvSpPr txBox="1"/>
            <p:nvPr/>
          </p:nvSpPr>
          <p:spPr>
            <a:xfrm>
              <a:off x="90499" y="797378"/>
              <a:ext cx="1678215" cy="32004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/>
            </a:extLst>
          </p:spPr>
          <p:txBody>
            <a:bodyPr lIns="45718" tIns="45718" rIns="45718" bIns="45718" anchor="ctr">
              <a:spAutoFit/>
            </a:bodyPr>
            <a:lstStyle/>
            <a:p>
              <a:pPr marL="360363" indent="-268288" hangingPunct="0"/>
              <a:r>
                <a:rPr lang="et-EE" sz="1600" b="1" dirty="0">
                  <a:solidFill>
                    <a:srgbClr val="C55A1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	Mõju</a:t>
              </a:r>
            </a:p>
            <a:p>
              <a:pPr marL="268288" indent="-268288" hangingPunct="0"/>
              <a:endParaRPr lang="et-EE" sz="1600" b="1" dirty="0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60363" indent="-360363" hangingPunct="0">
                <a:buSzPct val="100000"/>
                <a:buFont typeface="Arial" charset="0"/>
                <a:buChar char="•"/>
              </a:pPr>
              <a:r>
                <a:rPr lang="et-EE" sz="1600" dirty="0">
                  <a:solidFill>
                    <a:srgbClr val="C55A1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Toimetulekuraskustega vallaelanike vähenemine</a:t>
              </a:r>
            </a:p>
            <a:p>
              <a:pPr marL="360363" indent="-360363" hangingPunct="0">
                <a:buSzPct val="100000"/>
              </a:pPr>
              <a:endParaRPr lang="et-EE" sz="500" dirty="0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60363" indent="-360363" hangingPunct="0">
                <a:buSzPct val="100000"/>
                <a:buFont typeface="Arial" charset="0"/>
                <a:buChar char="•"/>
              </a:pPr>
              <a:r>
                <a:rPr lang="et-EE" sz="1600" dirty="0">
                  <a:solidFill>
                    <a:srgbClr val="C55A1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Laienenud sotsiaalteenuste valik ja kättesaadavuse paranemine</a:t>
              </a:r>
            </a:p>
            <a:p>
              <a:pPr marL="360363" indent="-360363" hangingPunct="0">
                <a:buSzPct val="100000"/>
              </a:pPr>
              <a:endParaRPr lang="et-EE" sz="500" dirty="0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60363" indent="-360363" hangingPunct="0">
                <a:buSzPct val="100000"/>
                <a:buFont typeface="Arial" charset="0"/>
                <a:buChar char="•"/>
              </a:pPr>
              <a:r>
                <a:rPr lang="et-EE" sz="1600" dirty="0">
                  <a:solidFill>
                    <a:srgbClr val="C55A1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Perearsti teenuse kättesaadavuse paranemine</a:t>
              </a:r>
            </a:p>
          </p:txBody>
        </p:sp>
      </p:grpSp>
      <p:sp>
        <p:nvSpPr>
          <p:cNvPr id="29700" name="Title 1"/>
          <p:cNvSpPr txBox="1">
            <a:spLocks noGrp="1"/>
          </p:cNvSpPr>
          <p:nvPr>
            <p:ph type="title"/>
          </p:nvPr>
        </p:nvSpPr>
        <p:spPr>
          <a:xfrm>
            <a:off x="355600" y="401638"/>
            <a:ext cx="9009063" cy="549275"/>
          </a:xfrm>
        </p:spPr>
        <p:txBody>
          <a:bodyPr/>
          <a:lstStyle/>
          <a:p>
            <a:pPr defTabSz="795338" eaLnBrk="1" hangingPunct="1"/>
            <a:r>
              <a:rPr lang="et-EE" sz="35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 pitchFamily="34" charset="0"/>
              </a:rPr>
              <a:t>6. Sotsiaalkaitse</a:t>
            </a:r>
          </a:p>
        </p:txBody>
      </p:sp>
      <p:sp>
        <p:nvSpPr>
          <p:cNvPr id="29701" name="Slide Number Placeholder 5"/>
          <p:cNvSpPr>
            <a:spLocks noGrp="1"/>
          </p:cNvSpPr>
          <p:nvPr>
            <p:ph type="sldNum" sz="quarter" idx="10"/>
          </p:nvPr>
        </p:nvSpPr>
        <p:spPr bwMode="auto">
          <a:xfrm>
            <a:off x="4640263" y="6451600"/>
            <a:ext cx="263525" cy="268288"/>
          </a:xfrm>
          <a:noFill/>
          <a:ln>
            <a:headEnd/>
            <a:tailEnd/>
          </a:ln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39CC98BD-9601-4846-9F7C-620D8414DEA7}" type="slidenum">
              <a:rPr lang="et-EE" smtClean="0">
                <a:solidFill>
                  <a:srgbClr val="FFFFFF"/>
                </a:solidFill>
                <a:sym typeface="Calibri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t-EE">
              <a:solidFill>
                <a:srgbClr val="FFFFFF"/>
              </a:solidFill>
              <a:sym typeface="Calibri" pitchFamily="34" charset="0"/>
            </a:endParaRP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23AFBC0-A56B-4F56-8FD0-A31D79B49EDD}"/>
              </a:ext>
            </a:extLst>
          </p:cNvPr>
          <p:cNvSpPr txBox="1">
            <a:spLocks/>
          </p:cNvSpPr>
          <p:nvPr/>
        </p:nvSpPr>
        <p:spPr bwMode="auto">
          <a:xfrm>
            <a:off x="584994" y="640524"/>
            <a:ext cx="8434387" cy="5492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45718" tIns="45718" rIns="45718" bIns="45718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 pitchFamily="34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 pitchFamily="34" charset="0"/>
              </a:defRPr>
            </a:lvl5pPr>
            <a:lvl6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6pPr>
            <a:lvl7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7pPr>
            <a:lvl8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8pPr>
            <a:lvl9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defTabSz="795338" eaLnBrk="1" hangingPunct="1"/>
            <a:r>
              <a:rPr lang="et-EE" sz="35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 pitchFamily="34" charset="0"/>
              </a:rPr>
              <a:t>7. Terviseedendus ja heaolu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B1F8BF9-82C2-4A18-B667-4ABA334530D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84994" y="1753858"/>
            <a:ext cx="8586787" cy="4188980"/>
          </a:xfrm>
        </p:spPr>
        <p:txBody>
          <a:bodyPr>
            <a:normAutofit/>
          </a:bodyPr>
          <a:lstStyle/>
          <a:p>
            <a:pPr marL="0" indent="0" algn="just" defTabSz="694944" eaLnBrk="1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Tx/>
              <a:buFont typeface="Arial"/>
              <a:buNone/>
              <a:defRPr sz="2280">
                <a:solidFill>
                  <a:srgbClr val="FFFFFF"/>
                </a:solidFill>
              </a:defRPr>
            </a:pPr>
            <a:r>
              <a:rPr lang="et-EE" sz="26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Lääne-Harju vald soosib terviseedendust kui inimese tervist väärtustava ja soodustava käitumise ja elulaadi kujundamist igas vanuses elanike seas, heaoluks vajalike võrgustike loomist ning tervist toetava elukeskkonna sihipärast arendamist.</a:t>
            </a:r>
          </a:p>
          <a:p>
            <a:pPr marL="0" indent="0" algn="just" defTabSz="694944" eaLnBrk="1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Tx/>
              <a:buFont typeface="Arial"/>
              <a:buNone/>
              <a:defRPr sz="2280">
                <a:solidFill>
                  <a:srgbClr val="FFFFFF"/>
                </a:solidFill>
              </a:defRPr>
            </a:pPr>
            <a:endParaRPr lang="et-EE" sz="5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  <a:p>
            <a:pPr marL="0" indent="0" algn="just" defTabSz="694944" eaLnBrk="1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Tx/>
              <a:buFont typeface="Arial"/>
              <a:buNone/>
              <a:defRPr sz="2280">
                <a:solidFill>
                  <a:srgbClr val="FFFFFF"/>
                </a:solidFill>
              </a:defRPr>
            </a:pPr>
            <a:r>
              <a:rPr lang="et-EE" sz="26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Vallas toimuvad regulaarsed terviseedenduslikud sündmused ning elanikud on teadlikud tervislikest valikutest ja eluviisidest.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3E7EE39-0EB6-4A85-813E-3701FC2F298C}"/>
              </a:ext>
            </a:extLst>
          </p:cNvPr>
          <p:cNvSpPr txBox="1">
            <a:spLocks/>
          </p:cNvSpPr>
          <p:nvPr/>
        </p:nvSpPr>
        <p:spPr bwMode="auto">
          <a:xfrm>
            <a:off x="4878388" y="6284913"/>
            <a:ext cx="265112" cy="269875"/>
          </a:xfrm>
          <a:prstGeom prst="rect">
            <a:avLst/>
          </a:prstGeom>
          <a:noFill/>
          <a:ln w="12700">
            <a:miter lim="400000"/>
            <a:headEnd/>
            <a:tailEnd/>
          </a:ln>
        </p:spPr>
        <p:txBody>
          <a:bodyPr vert="horz" wrap="none" lIns="45718" tIns="45718" rIns="45718" bIns="45718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t-EE"/>
            </a:defPPr>
            <a:lvl1pPr algn="r" rtl="0" fontAlgn="auto" hangingPunct="0">
              <a:spcBef>
                <a:spcPts val="0"/>
              </a:spcBef>
              <a:spcAft>
                <a:spcPts val="0"/>
              </a:spcAft>
              <a:defRPr sz="1200" kern="0">
                <a:solidFill>
                  <a:srgbClr val="888888"/>
                </a:solidFill>
                <a:latin typeface="+mn-lt"/>
                <a:ea typeface="+mn-ea"/>
                <a:cs typeface="+mn-cs"/>
                <a:sym typeface="Calibri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  <a:sym typeface="Calibri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  <a:sym typeface="Calibri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  <a:sym typeface="Calibri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  <a:sym typeface="Calibri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  <a:sym typeface="Calibri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  <a:sym typeface="Calibri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  <a:sym typeface="Calibri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  <a:sym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A9298A7C-6AAB-4B46-B14C-ECF67A71286F}" type="slidenum">
              <a:rPr lang="et-EE" smtClean="0">
                <a:solidFill>
                  <a:srgbClr val="FFFFFF"/>
                </a:solidFill>
                <a:sym typeface="Calibri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t-EE">
              <a:solidFill>
                <a:srgbClr val="FFFFFF"/>
              </a:solidFill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137305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Rounded Rectangle 5">
            <a:extLst>
              <a:ext uri="{FF2B5EF4-FFF2-40B4-BE49-F238E27FC236}">
                <a16:creationId xmlns:a16="http://schemas.microsoft.com/office/drawing/2014/main" id="{337E7D1A-CABE-44E8-9E4F-FA711D4A21F2}"/>
              </a:ext>
            </a:extLst>
          </p:cNvPr>
          <p:cNvGrpSpPr>
            <a:grpSpLocks/>
          </p:cNvGrpSpPr>
          <p:nvPr/>
        </p:nvGrpSpPr>
        <p:grpSpPr bwMode="auto">
          <a:xfrm>
            <a:off x="387351" y="1365250"/>
            <a:ext cx="6623050" cy="4854575"/>
            <a:chOff x="0" y="-1"/>
            <a:chExt cx="6909970" cy="4853940"/>
          </a:xfrm>
        </p:grpSpPr>
        <p:sp>
          <p:nvSpPr>
            <p:cNvPr id="9" name="Rounded Rectangle">
              <a:extLst>
                <a:ext uri="{FF2B5EF4-FFF2-40B4-BE49-F238E27FC236}">
                  <a16:creationId xmlns:a16="http://schemas.microsoft.com/office/drawing/2014/main" id="{9CCE6835-F7F8-4CC3-8AD1-32304ED4BD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-1"/>
              <a:ext cx="6909970" cy="485394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45718" tIns="45718" rIns="45718" bIns="45718" anchor="ctr"/>
            <a:lstStyle/>
            <a:p>
              <a:pPr hangingPunct="0"/>
              <a:endParaRPr lang="et-EE" sz="1400" b="1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10" name="6.1 Sotsiaaleluruumide võrgustiku ja mahu optimeerimine vajadustele vastavaks…">
              <a:extLst>
                <a:ext uri="{FF2B5EF4-FFF2-40B4-BE49-F238E27FC236}">
                  <a16:creationId xmlns:a16="http://schemas.microsoft.com/office/drawing/2014/main" id="{E23F2F21-1B96-4A40-AE1A-897493F763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1175" y="865008"/>
              <a:ext cx="6228169" cy="3138906"/>
            </a:xfrm>
            <a:prstGeom prst="rect">
              <a:avLst/>
            </a:prstGeom>
            <a:noFill/>
            <a:ln w="12700">
              <a:noFill/>
              <a:miter lim="400000"/>
              <a:headEnd/>
              <a:tailEnd/>
            </a:ln>
          </p:spPr>
          <p:txBody>
            <a:bodyPr wrap="square" lIns="45718" tIns="45718" rIns="45718" bIns="45718" anchor="ctr">
              <a:spAutoFit/>
            </a:bodyPr>
            <a:lstStyle/>
            <a:p>
              <a:pPr marL="534988" indent="-534988" algn="just" hangingPunct="0"/>
              <a:r>
                <a:rPr lang="et-EE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7.1	Terviseedendusega seotud algatuste toetamine ja mitmekesistamine</a:t>
              </a:r>
            </a:p>
            <a:p>
              <a:pPr marL="534988" indent="-534988" algn="just" hangingPunct="0"/>
              <a:r>
                <a:rPr lang="et-EE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	Kogukonna- ja valdkonnapõhiste vabaühenduste terviseteadliku tegevuse toetamine</a:t>
              </a:r>
            </a:p>
            <a:p>
              <a:pPr marL="534988" indent="-534988" algn="just" hangingPunct="0"/>
              <a:r>
                <a:rPr lang="et-EE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	Vabaühenduste kaasamine avalike teenuste kavandamisse ja osutamisse</a:t>
              </a:r>
            </a:p>
            <a:p>
              <a:pPr marL="534988" indent="-534988" algn="just" hangingPunct="0"/>
              <a:r>
                <a:rPr lang="et-EE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7.4	Kogukonnamajade loomine valla alevikesse ja küladesse</a:t>
              </a:r>
            </a:p>
            <a:p>
              <a:pPr marL="534988" indent="-534988" algn="just" hangingPunct="0"/>
              <a:r>
                <a:rPr lang="et-EE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7.5	Mitmefunktsiooniliste objektide arendamine, mis samaaegselt kannavad nii kogukondliku rekreatsioonilist, turismialast kui ka vabaaja veetmise funktsiooni</a:t>
              </a:r>
            </a:p>
            <a:p>
              <a:pPr marL="534988" indent="-534988" algn="just" hangingPunct="0"/>
              <a:r>
                <a:rPr lang="et-EE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7.6	Valla heaoluprofiili järjepidevuse hoidmine</a:t>
              </a:r>
            </a:p>
          </p:txBody>
        </p:sp>
      </p:grpSp>
      <p:grpSp>
        <p:nvGrpSpPr>
          <p:cNvPr id="11" name="Rounded Rectangle 6">
            <a:extLst>
              <a:ext uri="{FF2B5EF4-FFF2-40B4-BE49-F238E27FC236}">
                <a16:creationId xmlns:a16="http://schemas.microsoft.com/office/drawing/2014/main" id="{D96F337F-3CC7-4DE8-9C38-85151F2D96E9}"/>
              </a:ext>
            </a:extLst>
          </p:cNvPr>
          <p:cNvGrpSpPr>
            <a:grpSpLocks/>
          </p:cNvGrpSpPr>
          <p:nvPr/>
        </p:nvGrpSpPr>
        <p:grpSpPr bwMode="auto">
          <a:xfrm>
            <a:off x="7335556" y="1365250"/>
            <a:ext cx="2211669" cy="4854575"/>
            <a:chOff x="0" y="0"/>
            <a:chExt cx="1859213" cy="4853940"/>
          </a:xfrm>
        </p:grpSpPr>
        <p:sp>
          <p:nvSpPr>
            <p:cNvPr id="12" name="Rounded Rectangle">
              <a:extLst>
                <a:ext uri="{FF2B5EF4-FFF2-40B4-BE49-F238E27FC236}">
                  <a16:creationId xmlns:a16="http://schemas.microsoft.com/office/drawing/2014/main" id="{A787BBDA-D028-4029-B894-281D18810F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59213" cy="485394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45718" tIns="45718" rIns="45718" bIns="45718" anchor="ctr"/>
            <a:lstStyle/>
            <a:p>
              <a:pPr algn="ctr" hangingPunct="0"/>
              <a:endParaRPr lang="et-EE" sz="1400" b="1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13" name="Mõju…">
              <a:extLst>
                <a:ext uri="{FF2B5EF4-FFF2-40B4-BE49-F238E27FC236}">
                  <a16:creationId xmlns:a16="http://schemas.microsoft.com/office/drawing/2014/main" id="{88C437CF-78C0-4385-94F4-46295B1F767A}"/>
                </a:ext>
              </a:extLst>
            </p:cNvPr>
            <p:cNvSpPr txBox="1"/>
            <p:nvPr/>
          </p:nvSpPr>
          <p:spPr>
            <a:xfrm>
              <a:off x="90499" y="995998"/>
              <a:ext cx="1678215" cy="28619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/>
            </a:extLst>
          </p:spPr>
          <p:txBody>
            <a:bodyPr lIns="45718" tIns="45718" rIns="45718" bIns="45718" anchor="ctr">
              <a:spAutoFit/>
            </a:bodyPr>
            <a:lstStyle/>
            <a:p>
              <a:pPr marL="268288" indent="-268288" hangingPunct="0"/>
              <a:r>
                <a:rPr lang="et-EE" b="1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	Mõju</a:t>
              </a:r>
            </a:p>
            <a:p>
              <a:pPr marL="268288" indent="-268288" hangingPunct="0"/>
              <a:endParaRPr lang="et-EE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268288" indent="-268288" hangingPunct="0">
                <a:buSzPct val="100000"/>
                <a:buFont typeface="Arial" charset="0"/>
                <a:buChar char="•"/>
              </a:pPr>
              <a:r>
                <a:rPr lang="et-EE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Elanike tervise näitajate parenemine</a:t>
              </a:r>
            </a:p>
            <a:p>
              <a:pPr marL="268288" indent="-268288" hangingPunct="0">
                <a:buSzPct val="100000"/>
                <a:buFont typeface="Arial" charset="0"/>
                <a:buChar char="•"/>
              </a:pPr>
              <a:r>
                <a:rPr lang="et-EE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Terviseedenduseks suunatud objektide arv</a:t>
              </a:r>
            </a:p>
            <a:p>
              <a:pPr marL="268288" indent="-268288" hangingPunct="0">
                <a:buSzPct val="100000"/>
                <a:buFont typeface="Arial" charset="0"/>
                <a:buChar char="•"/>
              </a:pPr>
              <a:r>
                <a:rPr lang="et-EE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Elanike rahulolu tõus</a:t>
              </a:r>
            </a:p>
          </p:txBody>
        </p:sp>
      </p:grpSp>
      <p:sp>
        <p:nvSpPr>
          <p:cNvPr id="14" name="Title 1">
            <a:extLst>
              <a:ext uri="{FF2B5EF4-FFF2-40B4-BE49-F238E27FC236}">
                <a16:creationId xmlns:a16="http://schemas.microsoft.com/office/drawing/2014/main" id="{63BD874F-E05C-444B-AA69-68762C8EB909}"/>
              </a:ext>
            </a:extLst>
          </p:cNvPr>
          <p:cNvSpPr txBox="1">
            <a:spLocks/>
          </p:cNvSpPr>
          <p:nvPr/>
        </p:nvSpPr>
        <p:spPr bwMode="auto">
          <a:xfrm>
            <a:off x="387351" y="383414"/>
            <a:ext cx="9009063" cy="5492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45718" tIns="45718" rIns="45718" bIns="45718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 pitchFamily="34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 pitchFamily="34" charset="0"/>
              </a:defRPr>
            </a:lvl5pPr>
            <a:lvl6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6pPr>
            <a:lvl7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7pPr>
            <a:lvl8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8pPr>
            <a:lvl9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defTabSz="795338" eaLnBrk="1" hangingPunct="1"/>
            <a:r>
              <a:rPr lang="et-EE" sz="35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 pitchFamily="34" charset="0"/>
              </a:rPr>
              <a:t>7. Terviseedendus ja heaolu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F357C79-CB3E-478C-8901-C305ABBA48A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640263" y="6451600"/>
            <a:ext cx="263525" cy="268288"/>
          </a:xfrm>
          <a:noFill/>
          <a:ln>
            <a:headEnd/>
            <a:tailEnd/>
          </a:ln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39CC98BD-9601-4846-9F7C-620D8414DEA7}" type="slidenum">
              <a:rPr lang="et-EE" smtClean="0">
                <a:solidFill>
                  <a:srgbClr val="FFFFFF"/>
                </a:solidFill>
                <a:sym typeface="Calibri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t-EE">
              <a:solidFill>
                <a:srgbClr val="FFFFFF"/>
              </a:solidFill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367206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9"/>
          <p:cNvSpPr txBox="1">
            <a:spLocks noChangeArrowheads="1"/>
          </p:cNvSpPr>
          <p:nvPr/>
        </p:nvSpPr>
        <p:spPr bwMode="auto">
          <a:xfrm>
            <a:off x="467158" y="2340264"/>
            <a:ext cx="9105900" cy="1754322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8" tIns="45718" rIns="45718" bIns="45718">
            <a:spAutoFit/>
          </a:bodyPr>
          <a:lstStyle/>
          <a:p>
            <a:pPr marL="442913" indent="-442913" hangingPunct="0">
              <a:spcBef>
                <a:spcPts val="800"/>
              </a:spcBef>
            </a:pPr>
            <a:r>
              <a:rPr lang="et-EE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Lisad:</a:t>
            </a:r>
          </a:p>
          <a:p>
            <a:pPr marL="442913" indent="-442913" hangingPunct="0"/>
            <a:endParaRPr lang="et-EE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2913" indent="-442913" hangingPunct="0"/>
            <a:r>
              <a:rPr lang="et-E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Lisa 1. Lääne-Harju valla hetkeolukorra analüüs ja vajadused tegevusvaldkondade lõikes</a:t>
            </a:r>
          </a:p>
          <a:p>
            <a:pPr marL="442913" indent="-442913" hangingPunct="0"/>
            <a:r>
              <a:rPr lang="et-E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Lisa 2. Lääne-Harju valla asustus ja rahvastik</a:t>
            </a:r>
          </a:p>
          <a:p>
            <a:pPr marL="442913" indent="-442913" hangingPunct="0"/>
            <a:r>
              <a:rPr lang="et-E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Lisa 3. Lääne-Harju valla arengukava koostamise põhimõtted ja protsess</a:t>
            </a:r>
          </a:p>
          <a:p>
            <a:pPr marL="442913" indent="-442913" hangingPunct="0"/>
            <a:r>
              <a:rPr lang="et-E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Lisa 4. Lääne-Harju valla arengukava tegevus- ja rahastamiskava</a:t>
            </a:r>
          </a:p>
        </p:txBody>
      </p:sp>
      <p:sp>
        <p:nvSpPr>
          <p:cNvPr id="30722" name="Slide Number Placeholder 5"/>
          <p:cNvSpPr>
            <a:spLocks noGrp="1"/>
          </p:cNvSpPr>
          <p:nvPr>
            <p:ph type="sldNum" sz="quarter" idx="10"/>
          </p:nvPr>
        </p:nvSpPr>
        <p:spPr bwMode="auto">
          <a:xfrm>
            <a:off x="4821238" y="6191250"/>
            <a:ext cx="263525" cy="268288"/>
          </a:xfrm>
          <a:noFill/>
          <a:ln>
            <a:headEnd/>
            <a:tailEnd/>
          </a:ln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16153EE4-EFFB-4029-8888-19F9F0318343}" type="slidenum">
              <a:rPr lang="et-EE" smtClean="0">
                <a:solidFill>
                  <a:srgbClr val="2479BF"/>
                </a:solidFill>
                <a:sym typeface="Calibri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t-EE">
              <a:solidFill>
                <a:srgbClr val="2479BF"/>
              </a:solidFill>
              <a:sym typeface="Calibri" pitchFamily="34" charset="0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79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 txBox="1">
            <a:spLocks noGrp="1"/>
          </p:cNvSpPr>
          <p:nvPr>
            <p:ph type="title"/>
          </p:nvPr>
        </p:nvSpPr>
        <p:spPr>
          <a:xfrm>
            <a:off x="366713" y="541337"/>
            <a:ext cx="9166225" cy="468313"/>
          </a:xfrm>
        </p:spPr>
        <p:txBody>
          <a:bodyPr/>
          <a:lstStyle/>
          <a:p>
            <a:pPr defTabSz="620713" eaLnBrk="1" hangingPunct="1"/>
            <a:r>
              <a:rPr lang="et-EE" sz="35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 pitchFamily="34" charset="0"/>
              </a:rPr>
              <a:t>Lääne-Harju valla arengukava 2019-2030</a:t>
            </a:r>
          </a:p>
        </p:txBody>
      </p:sp>
      <p:sp>
        <p:nvSpPr>
          <p:cNvPr id="116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366713" y="1320005"/>
            <a:ext cx="9172575" cy="4996657"/>
          </a:xfrm>
        </p:spPr>
        <p:txBody>
          <a:bodyPr>
            <a:normAutofit fontScale="92500" lnSpcReduction="20000"/>
          </a:bodyPr>
          <a:lstStyle/>
          <a:p>
            <a:pPr marL="0" indent="0" algn="just" eaLnBrk="1" hangingPunct="1">
              <a:lnSpc>
                <a:spcPct val="100000"/>
              </a:lnSpc>
              <a:buFont typeface="Arial" charset="0"/>
              <a:buNone/>
            </a:pPr>
            <a:r>
              <a:rPr lang="et-EE" sz="1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Lääne-Harju vald on Loode-Eestis Harjumaal paiknev pika ja kauni rannajoone, rikkaliku loodus- ja kultuuripärandiga, hea ligipääsetavuse − sadamate, raudtee- ja maanteevõrgustikuga − ning mitmekesiste arengueeldustega, looduslähedane elu-, töö- ja puhkepiirkond. Siin elavad oma kodukohast hoolivad, rahulolevad ja tegusad inimesed. </a:t>
            </a:r>
          </a:p>
          <a:p>
            <a:pPr marL="0" indent="0" algn="just" eaLnBrk="1" hangingPunct="1">
              <a:lnSpc>
                <a:spcPct val="100000"/>
              </a:lnSpc>
              <a:buFont typeface="Arial" charset="0"/>
              <a:buNone/>
            </a:pPr>
            <a:r>
              <a:rPr lang="et-EE" sz="1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Valla arenguvisiooniks on terviklikult ja piirkonniti tasakaalustatult arenev, säästliku ja nutika elukorraldusega heal järjel omavalitsus. Lääne-Harju vallas on heakorrastatud ja turvaline elukeskkond, elujõuline ja omaalgatuslik kogukond, kättesaadavad ja vajaduspõhised avalikud teenused, mitmekesised liikumisvõimalused ning tasuvad kodulähedased töökohad. </a:t>
            </a:r>
          </a:p>
          <a:p>
            <a:pPr marL="0" indent="0" algn="just" eaLnBrk="1" hangingPunct="1">
              <a:lnSpc>
                <a:spcPct val="100000"/>
              </a:lnSpc>
              <a:buFont typeface="Arial" charset="0"/>
              <a:buNone/>
            </a:pPr>
            <a:r>
              <a:rPr lang="et-EE" sz="1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Lisaks vallaelanike rahulolu tagamisele on tähtis, et Lääne-Harju vald on hea mainega ja ligitõmbav elu-, ettevõtlus- ja külastuskeskkond, mida juhitakse kaasavalt, tõhusalt, uuendusmeelselt ning koostööd väärtustavalt. </a:t>
            </a:r>
          </a:p>
          <a:p>
            <a:pPr marL="0" indent="0" algn="just" eaLnBrk="1" hangingPunct="1">
              <a:lnSpc>
                <a:spcPct val="70000"/>
              </a:lnSpc>
              <a:buFont typeface="Arial" charset="0"/>
              <a:buNone/>
            </a:pPr>
            <a:endParaRPr lang="et-EE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70000"/>
              </a:lnSpc>
              <a:buFont typeface="Arial" charset="0"/>
              <a:buNone/>
            </a:pPr>
            <a:r>
              <a:rPr lang="et-EE" sz="1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Valla arendamisel keskendutakse järgnevatele valdkondadele:</a:t>
            </a:r>
          </a:p>
          <a:p>
            <a:pPr marL="0" indent="0" eaLnBrk="1" hangingPunct="1">
              <a:lnSpc>
                <a:spcPct val="70000"/>
              </a:lnSpc>
              <a:buFont typeface="Arial" charset="0"/>
              <a:buNone/>
            </a:pPr>
            <a:r>
              <a:rPr lang="et-EE" sz="1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Elukeskkond ja avalik ruum </a:t>
            </a:r>
          </a:p>
          <a:p>
            <a:pPr marL="0" indent="0" eaLnBrk="1" hangingPunct="1">
              <a:lnSpc>
                <a:spcPct val="70000"/>
              </a:lnSpc>
              <a:buFont typeface="Arial" charset="0"/>
              <a:buNone/>
            </a:pPr>
            <a:r>
              <a:rPr lang="et-EE" sz="1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Teed ja ühistransport </a:t>
            </a:r>
          </a:p>
          <a:p>
            <a:pPr marL="0" indent="0" eaLnBrk="1" hangingPunct="1">
              <a:lnSpc>
                <a:spcPct val="70000"/>
              </a:lnSpc>
              <a:buFont typeface="Arial" charset="0"/>
              <a:buNone/>
            </a:pPr>
            <a:r>
              <a:rPr lang="et-EE" sz="1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Ettevõtluskeskkond ja turism</a:t>
            </a:r>
          </a:p>
          <a:p>
            <a:pPr marL="0" indent="0" eaLnBrk="1" hangingPunct="1">
              <a:lnSpc>
                <a:spcPct val="70000"/>
              </a:lnSpc>
              <a:buFont typeface="Arial" charset="0"/>
              <a:buNone/>
            </a:pPr>
            <a:r>
              <a:rPr lang="et-EE" sz="1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Ühine haridusruum</a:t>
            </a:r>
          </a:p>
          <a:p>
            <a:pPr marL="0" indent="0" eaLnBrk="1" hangingPunct="1">
              <a:lnSpc>
                <a:spcPct val="70000"/>
              </a:lnSpc>
              <a:buFont typeface="Arial" charset="0"/>
              <a:buNone/>
            </a:pPr>
            <a:r>
              <a:rPr lang="et-EE" sz="1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Vaba aeg ja kodanikuühiskond </a:t>
            </a:r>
          </a:p>
          <a:p>
            <a:pPr marL="0" indent="0" eaLnBrk="1" hangingPunct="1">
              <a:lnSpc>
                <a:spcPct val="70000"/>
              </a:lnSpc>
              <a:buFont typeface="Arial" charset="0"/>
              <a:buNone/>
            </a:pPr>
            <a:r>
              <a:rPr lang="et-EE" sz="1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Sotsiaalkaitse</a:t>
            </a:r>
          </a:p>
          <a:p>
            <a:pPr marL="0" indent="0" eaLnBrk="1" hangingPunct="1">
              <a:lnSpc>
                <a:spcPct val="70000"/>
              </a:lnSpc>
              <a:buFont typeface="Arial" charset="0"/>
              <a:buNone/>
            </a:pPr>
            <a:r>
              <a:rPr lang="et-EE" sz="1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Terviseedendus ja heaolu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0"/>
          </p:nvPr>
        </p:nvSpPr>
        <p:spPr bwMode="auto">
          <a:xfrm>
            <a:off x="4860925" y="6346825"/>
            <a:ext cx="184150" cy="268288"/>
          </a:xfrm>
          <a:noFill/>
          <a:ln>
            <a:headEnd/>
            <a:tailEnd/>
          </a:ln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0F665CEE-4571-4D69-BDBC-EC2D62B3ABEF}" type="slidenum">
              <a:rPr lang="et-EE" smtClean="0">
                <a:solidFill>
                  <a:srgbClr val="FFFFFF"/>
                </a:solidFill>
                <a:sym typeface="Calibri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t-EE">
              <a:solidFill>
                <a:srgbClr val="FFFFFF"/>
              </a:solidFill>
              <a:sym typeface="Calibri" pitchFamily="34" charset="0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 txBox="1">
            <a:spLocks noGrp="1"/>
          </p:cNvSpPr>
          <p:nvPr>
            <p:ph type="title"/>
          </p:nvPr>
        </p:nvSpPr>
        <p:spPr>
          <a:xfrm>
            <a:off x="388938" y="581025"/>
            <a:ext cx="8543925" cy="549275"/>
          </a:xfrm>
        </p:spPr>
        <p:txBody>
          <a:bodyPr/>
          <a:lstStyle/>
          <a:p>
            <a:pPr defTabSz="749300" eaLnBrk="1" hangingPunct="1"/>
            <a:r>
              <a:rPr lang="et-EE" sz="35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 pitchFamily="34" charset="0"/>
              </a:rPr>
              <a:t>1. Elukeskkond ja avalik ruum</a:t>
            </a:r>
          </a:p>
        </p:txBody>
      </p:sp>
      <p:sp>
        <p:nvSpPr>
          <p:cNvPr id="120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436563" y="1427163"/>
            <a:ext cx="9032875" cy="4703762"/>
          </a:xfrm>
        </p:spPr>
        <p:txBody>
          <a:bodyPr>
            <a:normAutofit lnSpcReduction="10000"/>
          </a:bodyPr>
          <a:lstStyle/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r>
              <a:rPr lang="et-EE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Lääne-Harju vald pakub oma elanikele looduslähedast, mitmekesist, heakorrastatud ja turvalist elukeskkonda. Siin tunnevad end hästi maakoduomanikud, korterielanikud linnas ja alevikes ning suvitajad. </a:t>
            </a: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endParaRPr lang="et-EE" sz="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r>
              <a:rPr lang="et-EE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Ulatuslik ja mitmekesine rannikupiirkond on kujunenud valla visiitkaardiks − ligi saab mugavalt nii meritsi kui maad mööda. Võimalusi vaba aja veetmiseks on nii rannamõnude nautijatele, loodusesõpradele, ajaloo- ja kultuurihuvilistele kui ka liikumisharrastajatele. </a:t>
            </a: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endParaRPr lang="et-EE" sz="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r>
              <a:rPr lang="et-EE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Loodussõbralikke, säästlikke, innovaatilisi ja parimal praktikal põhinevaid lahendusi rakendatakse elamu- ja ettevõtluspiirkondade rajamisel ning valla taristumajanduses − välja on arendatud nõuetekohased vee- ja kanalisatsioonisüsteemid, kasutusel on energiasäästlikud kütte- ja valgustuslahendused.</a:t>
            </a:r>
          </a:p>
          <a:p>
            <a:pPr marL="0" indent="0" algn="just" eaLnBrk="1" hangingPunct="1">
              <a:spcBef>
                <a:spcPts val="600"/>
              </a:spcBef>
              <a:buSzTx/>
              <a:buFont typeface="Arial" charset="0"/>
              <a:buNone/>
            </a:pPr>
            <a:endParaRPr lang="et-EE" sz="1900" dirty="0">
              <a:solidFill>
                <a:srgbClr val="FFFFFF"/>
              </a:solidFill>
            </a:endParaRP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0"/>
          </p:nvPr>
        </p:nvSpPr>
        <p:spPr bwMode="auto">
          <a:xfrm>
            <a:off x="4860925" y="6316663"/>
            <a:ext cx="184150" cy="268287"/>
          </a:xfrm>
          <a:noFill/>
          <a:ln>
            <a:headEnd/>
            <a:tailEnd/>
          </a:ln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D4711B7A-3773-4375-84DF-D003F5A903D2}" type="slidenum">
              <a:rPr lang="et-EE" smtClean="0">
                <a:solidFill>
                  <a:srgbClr val="FFFFFF"/>
                </a:solidFill>
                <a:sym typeface="Calibri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t-EE">
              <a:solidFill>
                <a:srgbClr val="FFFFFF"/>
              </a:solidFill>
              <a:sym typeface="Calibri" pitchFamily="34" charset="0"/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Rounded Rectangle 5"/>
          <p:cNvGrpSpPr>
            <a:grpSpLocks/>
          </p:cNvGrpSpPr>
          <p:nvPr/>
        </p:nvGrpSpPr>
        <p:grpSpPr bwMode="auto">
          <a:xfrm>
            <a:off x="284008" y="1182624"/>
            <a:ext cx="6458168" cy="5230252"/>
            <a:chOff x="0" y="136239"/>
            <a:chExt cx="6314710" cy="4639095"/>
          </a:xfrm>
        </p:grpSpPr>
        <p:sp>
          <p:nvSpPr>
            <p:cNvPr id="17416" name="Rounded Rectangle"/>
            <p:cNvSpPr>
              <a:spLocks noChangeArrowheads="1"/>
            </p:cNvSpPr>
            <p:nvPr/>
          </p:nvSpPr>
          <p:spPr bwMode="auto">
            <a:xfrm>
              <a:off x="0" y="136239"/>
              <a:ext cx="6314710" cy="463909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45718" tIns="45718" rIns="45718" bIns="45718" anchor="ctr"/>
            <a:lstStyle/>
            <a:p>
              <a:pPr hangingPunct="0"/>
              <a:endParaRPr lang="et-EE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124" name="1.1 Asulakeskuste korrastamine Paldiskis, Laulasmaal, Kloogal, Keila-Joal, Karjakülas, Leholas, Vasalemmas, Rummus, Ämaris, Padisel ja Harju-Ristil…"/>
            <p:cNvSpPr txBox="1"/>
            <p:nvPr/>
          </p:nvSpPr>
          <p:spPr>
            <a:xfrm>
              <a:off x="170934" y="523018"/>
              <a:ext cx="5780042" cy="40129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/>
            </a:extLst>
          </p:spPr>
          <p:txBody>
            <a:bodyPr wrap="square" lIns="45718" tIns="45718" rIns="45718" bIns="45718" anchor="ctr">
              <a:spAutoFit/>
            </a:bodyPr>
            <a:lstStyle/>
            <a:p>
              <a:pPr marL="536575" indent="-536575" algn="just" hangingPunct="0"/>
              <a:r>
                <a:rPr lang="et-EE" dirty="0">
                  <a:solidFill>
                    <a:srgbClr val="70AD4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1.1 	Asulakeskuste korrastamine </a:t>
              </a:r>
            </a:p>
            <a:p>
              <a:pPr marL="536575" indent="-536575" algn="just" hangingPunct="0"/>
              <a:r>
                <a:rPr lang="et-EE" dirty="0">
                  <a:solidFill>
                    <a:srgbClr val="70AD4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1.2 	Mitmefunktsiooniliste mängu-, tegevus-, liikumis ja vabaaja veetmise rajatiste rajamine, lähtudes kogukondade vajadustest ja valla piirkondlikust tasakaalustatusest</a:t>
              </a:r>
              <a:endParaRPr lang="et-EE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536575" indent="-536575" algn="just" hangingPunct="0"/>
              <a:r>
                <a:rPr lang="et-EE" dirty="0">
                  <a:solidFill>
                    <a:srgbClr val="70AD4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1.3 	Turvalisuse tagamine, turva- ja väljaõppesüsteemide väljaarendamine, vabatahtlike päästjate, abipolitseinike ja naabersektorite toetamine ning hoonevälise tulekustutusvee lahenduste arendamine asulates</a:t>
              </a:r>
            </a:p>
            <a:p>
              <a:pPr marL="536575" indent="-536575" algn="just" hangingPunct="0"/>
              <a:r>
                <a:rPr lang="et-EE" dirty="0">
                  <a:solidFill>
                    <a:srgbClr val="70AD4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1.4 	Tiheasustusealade elanike aiamaakasutuse korrastamine ja seadustamine</a:t>
              </a:r>
            </a:p>
            <a:p>
              <a:pPr marL="536575" indent="-536575" algn="just" hangingPunct="0">
                <a:tabLst>
                  <a:tab pos="268288" algn="l"/>
                </a:tabLst>
              </a:pPr>
              <a:r>
                <a:rPr lang="et-EE" dirty="0">
                  <a:solidFill>
                    <a:srgbClr val="70AD4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1.5 	Valla omanduses olevate ajaloo-, pärandkultuuri- ja loodusobjektide korrastamine</a:t>
              </a:r>
              <a:endParaRPr lang="et-EE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536575" indent="-536575" algn="just" hangingPunct="0"/>
              <a:r>
                <a:rPr lang="et-EE" dirty="0">
                  <a:solidFill>
                    <a:srgbClr val="70AD4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1.6 	Randade ja supluskohtade korrastamine, varustamine rannainventariga ja rannaaladele juurdepääsude tagamine</a:t>
              </a:r>
              <a:endParaRPr lang="et-EE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7411" name="Rounded Rectangle 6"/>
          <p:cNvGrpSpPr>
            <a:grpSpLocks/>
          </p:cNvGrpSpPr>
          <p:nvPr/>
        </p:nvGrpSpPr>
        <p:grpSpPr bwMode="auto">
          <a:xfrm>
            <a:off x="7017980" y="1182624"/>
            <a:ext cx="2604012" cy="5194480"/>
            <a:chOff x="0" y="0"/>
            <a:chExt cx="2422627" cy="4775333"/>
          </a:xfrm>
        </p:grpSpPr>
        <p:sp>
          <p:nvSpPr>
            <p:cNvPr id="126" name="Rounded Rectangle"/>
            <p:cNvSpPr/>
            <p:nvPr/>
          </p:nvSpPr>
          <p:spPr>
            <a:xfrm>
              <a:off x="0" y="0"/>
              <a:ext cx="2422627" cy="4775333"/>
            </a:xfrm>
            <a:prstGeom prst="roundRect">
              <a:avLst>
                <a:gd name="adj" fmla="val 11402"/>
              </a:avLst>
            </a:prstGeom>
            <a:solidFill>
              <a:srgbClr val="FFFFFF"/>
            </a:solidFill>
            <a:ln w="12700" cap="flat">
              <a:solidFill>
                <a:srgbClr val="FFFFFF"/>
              </a:solidFill>
              <a:prstDash val="solid"/>
              <a:miter lim="800000"/>
            </a:ln>
            <a:effectLst/>
          </p:spPr>
          <p:txBody>
            <a:bodyPr lIns="45718" tIns="45718" rIns="45718" bIns="45718" anchor="ctr"/>
            <a:lstStyle/>
            <a:p>
              <a:pPr algn="ctr" fontAlgn="auto" hangingPunct="0">
                <a:spcBef>
                  <a:spcPts val="0"/>
                </a:spcBef>
                <a:spcAft>
                  <a:spcPts val="0"/>
                </a:spcAft>
                <a:defRPr sz="1400" b="1">
                  <a:solidFill>
                    <a:schemeClr val="accent6"/>
                  </a:solidFill>
                </a:defRPr>
              </a:pPr>
              <a:endParaRPr sz="1400" b="1" kern="0">
                <a:solidFill>
                  <a:schemeClr val="accent6"/>
                </a:solidFill>
                <a:latin typeface="+mn-lt"/>
                <a:cs typeface="+mn-cs"/>
                <a:sym typeface="Calibri"/>
              </a:endParaRPr>
            </a:p>
          </p:txBody>
        </p:sp>
        <p:sp>
          <p:nvSpPr>
            <p:cNvPr id="127" name="Mõju…"/>
            <p:cNvSpPr txBox="1"/>
            <p:nvPr/>
          </p:nvSpPr>
          <p:spPr>
            <a:xfrm>
              <a:off x="152406" y="2096631"/>
              <a:ext cx="2117814" cy="2829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/>
            </a:extLst>
          </p:spPr>
          <p:txBody>
            <a:bodyPr wrap="square" lIns="45718" tIns="45718" rIns="45718" bIns="45718" anchor="ctr">
              <a:spAutoFit/>
            </a:bodyPr>
            <a:lstStyle/>
            <a:p>
              <a:pPr algn="ctr" fontAlgn="auto" hangingPunct="0">
                <a:spcBef>
                  <a:spcPts val="0"/>
                </a:spcBef>
                <a:spcAft>
                  <a:spcPts val="0"/>
                </a:spcAft>
                <a:defRPr sz="1400" b="1">
                  <a:solidFill>
                    <a:schemeClr val="accent6"/>
                  </a:solidFill>
                </a:defRPr>
              </a:pPr>
              <a:endParaRPr lang="et-EE" kern="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endParaRPr>
            </a:p>
          </p:txBody>
        </p:sp>
      </p:grpSp>
      <p:sp>
        <p:nvSpPr>
          <p:cNvPr id="17412" name="Title 1"/>
          <p:cNvSpPr txBox="1">
            <a:spLocks noChangeArrowheads="1"/>
          </p:cNvSpPr>
          <p:nvPr/>
        </p:nvSpPr>
        <p:spPr bwMode="auto">
          <a:xfrm>
            <a:off x="431800" y="479812"/>
            <a:ext cx="9042400" cy="57707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8" tIns="45718" rIns="45718" bIns="45718" anchor="ctr">
            <a:spAutoFit/>
          </a:bodyPr>
          <a:lstStyle/>
          <a:p>
            <a:pPr hangingPunct="0">
              <a:lnSpc>
                <a:spcPct val="90000"/>
              </a:lnSpc>
            </a:pPr>
            <a:r>
              <a:rPr lang="et-EE" sz="35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Elukeskkond ja avalik ruum</a:t>
            </a:r>
          </a:p>
        </p:txBody>
      </p:sp>
      <p:sp>
        <p:nvSpPr>
          <p:cNvPr id="17413" name="Slide Number Placeholder 3"/>
          <p:cNvSpPr>
            <a:spLocks noGrp="1"/>
          </p:cNvSpPr>
          <p:nvPr>
            <p:ph type="sldNum" sz="quarter" idx="10"/>
          </p:nvPr>
        </p:nvSpPr>
        <p:spPr bwMode="auto">
          <a:xfrm>
            <a:off x="4452938" y="6394450"/>
            <a:ext cx="184150" cy="269875"/>
          </a:xfrm>
          <a:noFill/>
          <a:ln>
            <a:headEnd/>
            <a:tailEnd/>
          </a:ln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31574FC-8ACA-4EAC-A793-A9143B4808B8}" type="slidenum">
              <a:rPr lang="et-EE" smtClean="0">
                <a:solidFill>
                  <a:srgbClr val="FFFFFF"/>
                </a:solidFill>
                <a:sym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t-EE">
              <a:solidFill>
                <a:srgbClr val="FFFFFF"/>
              </a:solidFill>
              <a:sym typeface="Calibri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DC59EE2-E354-44CE-8149-6896F83DD4AD}"/>
              </a:ext>
            </a:extLst>
          </p:cNvPr>
          <p:cNvSpPr txBox="1"/>
          <p:nvPr/>
        </p:nvSpPr>
        <p:spPr>
          <a:xfrm>
            <a:off x="7170798" y="1781845"/>
            <a:ext cx="2276377" cy="403180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b="1" dirty="0">
                <a:solidFill>
                  <a:schemeClr val="accent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t-EE" sz="1800" b="1" dirty="0">
                <a:solidFill>
                  <a:schemeClr val="accent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Mõju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1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4013" lvl="0" indent="-354013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354013" algn="l"/>
              </a:tabLst>
            </a:pPr>
            <a:r>
              <a:rPr lang="et-EE" sz="1800" dirty="0">
                <a:solidFill>
                  <a:schemeClr val="accent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Heakorrastatud avaliku ruumi laienemine</a:t>
            </a:r>
            <a:endParaRPr lang="en-US" sz="11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4013" lvl="0" indent="-354013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354013" algn="l"/>
              </a:tabLst>
            </a:pPr>
            <a:r>
              <a:rPr lang="et-EE" sz="1800" dirty="0">
                <a:solidFill>
                  <a:schemeClr val="accent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Õnnetusjuhtumite ja kuritegude arvu vähenemine</a:t>
            </a:r>
            <a:endParaRPr lang="en-US" sz="11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4013" lvl="0" indent="-354013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354013" algn="l"/>
              </a:tabLst>
            </a:pPr>
            <a:r>
              <a:rPr lang="et-EE" sz="1800" dirty="0">
                <a:solidFill>
                  <a:schemeClr val="accent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Keskkonnanäitajate paranemine</a:t>
            </a:r>
            <a:endParaRPr lang="en-US" sz="11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4013" lvl="0" indent="-354013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354013" algn="l"/>
              </a:tabLst>
            </a:pPr>
            <a:r>
              <a:rPr lang="et-EE" sz="1800" dirty="0">
                <a:solidFill>
                  <a:schemeClr val="accent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Elanike rahulolu kasv</a:t>
            </a:r>
            <a:endParaRPr lang="en-US" sz="11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Rounded Rectangle 5"/>
          <p:cNvGrpSpPr>
            <a:grpSpLocks/>
          </p:cNvGrpSpPr>
          <p:nvPr/>
        </p:nvGrpSpPr>
        <p:grpSpPr bwMode="auto">
          <a:xfrm>
            <a:off x="398463" y="1255777"/>
            <a:ext cx="9109075" cy="5023104"/>
            <a:chOff x="0" y="-165047"/>
            <a:chExt cx="9109331" cy="5023406"/>
          </a:xfrm>
        </p:grpSpPr>
        <p:sp>
          <p:nvSpPr>
            <p:cNvPr id="18437" name="Rounded Rectangle"/>
            <p:cNvSpPr>
              <a:spLocks noChangeArrowheads="1"/>
            </p:cNvSpPr>
            <p:nvPr/>
          </p:nvSpPr>
          <p:spPr bwMode="auto">
            <a:xfrm>
              <a:off x="0" y="-165047"/>
              <a:ext cx="9109331" cy="5023406"/>
            </a:xfrm>
            <a:prstGeom prst="roundRect">
              <a:avLst>
                <a:gd name="adj" fmla="val 16426"/>
              </a:avLst>
            </a:prstGeom>
            <a:solidFill>
              <a:srgbClr val="FFFFFF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45718" tIns="45718" rIns="45718" bIns="45718" anchor="ctr"/>
            <a:lstStyle/>
            <a:p>
              <a:pPr hangingPunct="0"/>
              <a:endParaRPr lang="et-EE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133" name="1.7 Lautrikohtade võrgustiku väljaarendamine lähtudes kasutajate vajadusest ja valla piirkondlikust tasakaalustatusest…"/>
            <p:cNvSpPr txBox="1"/>
            <p:nvPr/>
          </p:nvSpPr>
          <p:spPr>
            <a:xfrm>
              <a:off x="266707" y="247288"/>
              <a:ext cx="8575916" cy="424756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/>
            </a:extLst>
          </p:spPr>
          <p:txBody>
            <a:bodyPr lIns="45718" tIns="45718" rIns="45718" bIns="45718" anchor="ctr">
              <a:spAutoFit/>
            </a:bodyPr>
            <a:lstStyle/>
            <a:p>
              <a:pPr marL="536575" indent="-536575" algn="just" hangingPunct="0"/>
              <a:r>
                <a:rPr lang="et-EE" dirty="0">
                  <a:solidFill>
                    <a:srgbClr val="70AD4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1.7 	Lautrikohtade võrgustiku väljaarendamine lähtudes kasutajate vajadusest ja valla piirkondlikust tasakaalustatusest</a:t>
              </a:r>
              <a:endParaRPr lang="et-EE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536575" lvl="2" indent="-536575" algn="just" hangingPunct="0"/>
              <a:r>
                <a:rPr lang="et-EE" dirty="0">
                  <a:solidFill>
                    <a:srgbClr val="70AD4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1.8 	Matka-, õppe- ja terviseradade rajamine ja korrastamine</a:t>
              </a:r>
            </a:p>
            <a:p>
              <a:pPr marL="536575" indent="-536575" algn="just" hangingPunct="0"/>
              <a:r>
                <a:rPr lang="et-EE" dirty="0">
                  <a:solidFill>
                    <a:srgbClr val="70AD4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1.9 	Lagunenud ehitiste korrastamine või lammutamine</a:t>
              </a:r>
              <a:endParaRPr lang="et-EE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536575" indent="-536575" algn="just" hangingPunct="0"/>
              <a:r>
                <a:rPr lang="et-EE" dirty="0">
                  <a:solidFill>
                    <a:srgbClr val="70AD4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1.10 	Kaunite kodude, äri- ja ühiskondlike objektide omanike tunnustamine</a:t>
              </a:r>
              <a:endParaRPr lang="et-EE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536575" indent="-536575" algn="just" hangingPunct="0"/>
              <a:r>
                <a:rPr lang="et-EE" dirty="0">
                  <a:solidFill>
                    <a:srgbClr val="70AD4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1.11	Valla jäätmemajanduse arendamine, liigiti kogumise soodustamine ja taaskasutusvõimaluse loomine</a:t>
              </a:r>
              <a:endParaRPr lang="et-EE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536575" indent="-536575" algn="just" hangingPunct="0"/>
              <a:r>
                <a:rPr lang="et-EE" dirty="0">
                  <a:solidFill>
                    <a:srgbClr val="70AD4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1.12 Ühisveevärgi- ja kanalisatsioonisüsteemide rajamine ja rekonstrueerimine vastavalt ühisveevärgi ja -kanalisatsiooni arendamise kavale ning </a:t>
              </a:r>
              <a:r>
                <a:rPr lang="et-EE" dirty="0" err="1">
                  <a:solidFill>
                    <a:srgbClr val="70AD4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hajaasustusega</a:t>
              </a:r>
              <a:r>
                <a:rPr lang="et-EE" dirty="0">
                  <a:solidFill>
                    <a:srgbClr val="70AD4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alade kanalisatsioonirajatiste väljaehitamise toetamine</a:t>
              </a:r>
            </a:p>
            <a:p>
              <a:pPr marL="536575" indent="-536575" algn="just" hangingPunct="0"/>
              <a:r>
                <a:rPr lang="et-EE" dirty="0">
                  <a:solidFill>
                    <a:srgbClr val="70AD4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1.13 	Sadevee- ja maaparandussüsteemide rajamine ja korrastamine</a:t>
              </a:r>
              <a:endParaRPr lang="et-EE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536575" indent="-536575" algn="just" hangingPunct="0"/>
              <a:r>
                <a:rPr lang="et-EE" dirty="0">
                  <a:solidFill>
                    <a:srgbClr val="70AD4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1.14 	Soojusmajanduse optimeerimine ja säästlike energialahenduste kasutuselevõtt </a:t>
              </a:r>
            </a:p>
            <a:p>
              <a:pPr marL="536575" indent="-536575" algn="just" hangingPunct="0"/>
              <a:r>
                <a:rPr lang="et-EE" dirty="0">
                  <a:solidFill>
                    <a:srgbClr val="70AD4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1.15 	Uute elurajoonide planeerimine valla asustusüksustes</a:t>
              </a:r>
            </a:p>
            <a:p>
              <a:pPr marL="536575" indent="-536575" algn="just" hangingPunct="0"/>
              <a:r>
                <a:rPr lang="et-EE" dirty="0">
                  <a:solidFill>
                    <a:srgbClr val="70AD4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1.16	Pakri saarte elukeskkonna ja esmavajalike teenuste arendamine</a:t>
              </a:r>
            </a:p>
            <a:p>
              <a:pPr marL="536575" indent="-536575" algn="just" hangingPunct="0"/>
              <a:r>
                <a:rPr lang="et-EE" dirty="0">
                  <a:solidFill>
                    <a:srgbClr val="70AD4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1.17</a:t>
              </a:r>
              <a:r>
                <a:rPr lang="et-EE">
                  <a:solidFill>
                    <a:srgbClr val="70AD4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	Kiire ja stabiilse Interneti ühenduse kättesaadavus valla territooriumil</a:t>
              </a:r>
              <a:endParaRPr lang="et-EE" dirty="0">
                <a:solidFill>
                  <a:srgbClr val="70AD47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8435" name="Title 1"/>
          <p:cNvSpPr txBox="1">
            <a:spLocks noChangeArrowheads="1"/>
          </p:cNvSpPr>
          <p:nvPr/>
        </p:nvSpPr>
        <p:spPr bwMode="auto">
          <a:xfrm>
            <a:off x="412750" y="460762"/>
            <a:ext cx="9080500" cy="57707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8" tIns="45718" rIns="45718" bIns="45718" anchor="ctr">
            <a:spAutoFit/>
          </a:bodyPr>
          <a:lstStyle/>
          <a:p>
            <a:pPr hangingPunct="0">
              <a:lnSpc>
                <a:spcPct val="90000"/>
              </a:lnSpc>
            </a:pPr>
            <a:r>
              <a:rPr lang="et-EE" sz="35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Elukeskkond ja avalik ruum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0"/>
          </p:nvPr>
        </p:nvSpPr>
        <p:spPr bwMode="auto">
          <a:xfrm>
            <a:off x="4860925" y="6383338"/>
            <a:ext cx="184150" cy="269875"/>
          </a:xfrm>
          <a:noFill/>
          <a:ln>
            <a:headEnd/>
            <a:tailEnd/>
          </a:ln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828F7E8D-4DB2-46B8-8750-2C230FCA96DF}" type="slidenum">
              <a:rPr lang="et-EE" smtClean="0">
                <a:solidFill>
                  <a:srgbClr val="FFFFFF"/>
                </a:solidFill>
                <a:sym typeface="Calibri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t-EE">
              <a:solidFill>
                <a:srgbClr val="FFFFFF"/>
              </a:solidFill>
              <a:sym typeface="Calibri" pitchFamily="34" charset="0"/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558800" y="1744663"/>
            <a:ext cx="8788400" cy="4183062"/>
          </a:xfrm>
        </p:spPr>
        <p:txBody>
          <a:bodyPr>
            <a:normAutofit/>
          </a:bodyPr>
          <a:lstStyle/>
          <a:p>
            <a:pPr marL="0" indent="0" algn="just" defTabSz="756391" eaLnBrk="1" fontAlgn="auto" hangingPunct="1">
              <a:spcBef>
                <a:spcPts val="700"/>
              </a:spcBef>
              <a:spcAft>
                <a:spcPts val="0"/>
              </a:spcAft>
              <a:buSzTx/>
              <a:buFont typeface="Arial"/>
              <a:buNone/>
              <a:defRPr sz="2640">
                <a:solidFill>
                  <a:srgbClr val="FFFFFF"/>
                </a:solidFill>
              </a:defRPr>
            </a:pPr>
            <a:r>
              <a:rPr lang="et-EE" sz="26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Lääne-Harju vallas on mitmekesised transpordiühendused - maantee- ja raudteed ning sadamad. </a:t>
            </a:r>
          </a:p>
          <a:p>
            <a:pPr marL="0" indent="0" algn="just" defTabSz="756391" eaLnBrk="1" fontAlgn="auto" hangingPunct="1">
              <a:spcBef>
                <a:spcPts val="700"/>
              </a:spcBef>
              <a:spcAft>
                <a:spcPts val="0"/>
              </a:spcAft>
              <a:buSzTx/>
              <a:buFont typeface="Arial"/>
              <a:buNone/>
              <a:defRPr sz="2640">
                <a:solidFill>
                  <a:srgbClr val="FFFFFF"/>
                </a:solidFill>
              </a:defRPr>
            </a:pPr>
            <a:endParaRPr lang="et-EE" sz="5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  <a:p>
            <a:pPr marL="0" indent="0" algn="just" defTabSz="756391" eaLnBrk="1" fontAlgn="auto" hangingPunct="1">
              <a:spcBef>
                <a:spcPts val="700"/>
              </a:spcBef>
              <a:spcAft>
                <a:spcPts val="0"/>
              </a:spcAft>
              <a:buSzTx/>
              <a:buFont typeface="Arial"/>
              <a:buNone/>
              <a:defRPr sz="2640">
                <a:solidFill>
                  <a:srgbClr val="FFFFFF"/>
                </a:solidFill>
              </a:defRPr>
            </a:pPr>
            <a:r>
              <a:rPr lang="et-EE" sz="26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Vallaelanikud saavad turvaliselt liigelda nii vallasiseselt kui ka väljapoole – selle tagab korrastatud  vallateede võrgustik ja võrgustikku täiendavad valgustatud kergliiklusteed, auto- ja rattaparklad, rongi- ja bussipeatused ning ootekojad.  </a:t>
            </a:r>
          </a:p>
          <a:p>
            <a:pPr marL="0" indent="0" algn="just" defTabSz="756391" eaLnBrk="1" fontAlgn="auto" hangingPunct="1">
              <a:spcBef>
                <a:spcPts val="700"/>
              </a:spcBef>
              <a:spcAft>
                <a:spcPts val="0"/>
              </a:spcAft>
              <a:buSzTx/>
              <a:buFont typeface="Arial"/>
              <a:buNone/>
              <a:defRPr sz="2640">
                <a:solidFill>
                  <a:srgbClr val="FFFFFF"/>
                </a:solidFill>
              </a:defRPr>
            </a:pPr>
            <a:endParaRPr lang="et-EE" sz="5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  <a:p>
            <a:pPr marL="0" indent="0" algn="just" defTabSz="756391" eaLnBrk="1" fontAlgn="auto" hangingPunct="1">
              <a:spcBef>
                <a:spcPts val="700"/>
              </a:spcBef>
              <a:spcAft>
                <a:spcPts val="0"/>
              </a:spcAft>
              <a:buSzTx/>
              <a:buFont typeface="Arial"/>
              <a:buNone/>
              <a:defRPr sz="2640">
                <a:solidFill>
                  <a:srgbClr val="FFFFFF"/>
                </a:solidFill>
              </a:defRPr>
            </a:pPr>
            <a:r>
              <a:rPr lang="et-EE" sz="26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Vajaduspõhine, terviklikult toimiv ja kaasaegne ühistranspordisüsteem võimaldab erinevaid transpordiliike kombineerides mugavalt liikuda. </a:t>
            </a:r>
          </a:p>
        </p:txBody>
      </p:sp>
      <p:sp>
        <p:nvSpPr>
          <p:cNvPr id="19459" name="Title 1"/>
          <p:cNvSpPr txBox="1">
            <a:spLocks noChangeArrowheads="1"/>
          </p:cNvSpPr>
          <p:nvPr/>
        </p:nvSpPr>
        <p:spPr bwMode="auto">
          <a:xfrm>
            <a:off x="574675" y="614749"/>
            <a:ext cx="8756650" cy="57707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8" tIns="45718" rIns="45718" bIns="45718" anchor="ctr">
            <a:spAutoFit/>
          </a:bodyPr>
          <a:lstStyle/>
          <a:p>
            <a:pPr hangingPunct="0">
              <a:lnSpc>
                <a:spcPct val="90000"/>
              </a:lnSpc>
            </a:pPr>
            <a:r>
              <a:rPr lang="et-EE" sz="35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Teed ja ühistransport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0"/>
          </p:nvPr>
        </p:nvSpPr>
        <p:spPr bwMode="auto">
          <a:xfrm>
            <a:off x="4860925" y="6200775"/>
            <a:ext cx="184150" cy="268288"/>
          </a:xfrm>
          <a:noFill/>
          <a:ln>
            <a:headEnd/>
            <a:tailEnd/>
          </a:ln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B4475052-9967-4E82-834D-9B9176652AC5}" type="slidenum">
              <a:rPr lang="et-EE" smtClean="0">
                <a:solidFill>
                  <a:srgbClr val="FFFFFF"/>
                </a:solidFill>
                <a:sym typeface="Calibri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t-EE">
              <a:solidFill>
                <a:srgbClr val="FFFFFF"/>
              </a:solidFill>
              <a:sym typeface="Calibri" pitchFamily="34" charset="0"/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Rounded Rectangle 5"/>
          <p:cNvGrpSpPr>
            <a:grpSpLocks/>
          </p:cNvGrpSpPr>
          <p:nvPr/>
        </p:nvGrpSpPr>
        <p:grpSpPr bwMode="auto">
          <a:xfrm>
            <a:off x="398463" y="1208982"/>
            <a:ext cx="6445102" cy="5127814"/>
            <a:chOff x="67196" y="-339089"/>
            <a:chExt cx="6820019" cy="4917550"/>
          </a:xfrm>
        </p:grpSpPr>
        <p:sp>
          <p:nvSpPr>
            <p:cNvPr id="20488" name="Rounded Rectangle"/>
            <p:cNvSpPr>
              <a:spLocks noChangeArrowheads="1"/>
            </p:cNvSpPr>
            <p:nvPr/>
          </p:nvSpPr>
          <p:spPr bwMode="auto">
            <a:xfrm>
              <a:off x="67196" y="-339089"/>
              <a:ext cx="6820019" cy="491755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45718" tIns="45718" rIns="45718" bIns="45718" anchor="ctr"/>
            <a:lstStyle/>
            <a:p>
              <a:pPr hangingPunct="0"/>
              <a:endParaRPr lang="et-EE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20489" name="2.1 Liikuvusuuringu läbiviimine, mis on teedevõrgu ja ühistranspordiliikluse kavandamise aluseks…"/>
            <p:cNvSpPr txBox="1">
              <a:spLocks noChangeArrowheads="1"/>
            </p:cNvSpPr>
            <p:nvPr/>
          </p:nvSpPr>
          <p:spPr bwMode="auto">
            <a:xfrm>
              <a:off x="288907" y="39534"/>
              <a:ext cx="6204830" cy="4524743"/>
            </a:xfrm>
            <a:prstGeom prst="rect">
              <a:avLst/>
            </a:prstGeom>
            <a:noFill/>
            <a:ln w="12700">
              <a:noFill/>
              <a:miter lim="400000"/>
              <a:headEnd/>
              <a:tailEnd/>
            </a:ln>
          </p:spPr>
          <p:txBody>
            <a:bodyPr wrap="square" lIns="45718" tIns="45718" rIns="45718" bIns="45718" anchor="ctr">
              <a:spAutoFit/>
            </a:bodyPr>
            <a:lstStyle/>
            <a:p>
              <a:pPr marL="536575" indent="-536575" algn="just" hangingPunct="0"/>
              <a:r>
                <a:rPr lang="et-EE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2.1	Liikuvusuuringu läbiviimine, mis on </a:t>
              </a:r>
              <a:r>
                <a:rPr lang="et-EE" dirty="0" err="1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teedevõrgu</a:t>
              </a:r>
              <a:r>
                <a:rPr lang="et-EE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ja ühistranspordiliikluse kavandamise aluseks</a:t>
              </a:r>
              <a:endParaRPr lang="et-EE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536575" indent="-536575" algn="just" hangingPunct="0"/>
              <a:r>
                <a:rPr lang="et-EE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2.2 	Kohalike teede ja tänavate rajamine ja rekonstrueerimine</a:t>
              </a:r>
            </a:p>
            <a:p>
              <a:pPr marL="536575" indent="-536575" algn="just" hangingPunct="0"/>
              <a:r>
                <a:rPr lang="et-EE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2.3 	Vallateede ja -tänavate, parklate ja peatuste valgustamine lähtudes kogukondade vajadustest ja valla piirkondlikust tasakaalustatusest</a:t>
              </a:r>
            </a:p>
            <a:p>
              <a:pPr marL="536575" indent="-536575" algn="just" hangingPunct="0"/>
              <a:r>
                <a:rPr lang="et-EE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2.4 	Kergliiklusteede rajamine lähtudes liiklusturvalisusest ja valla piirkondlikust tasakaalustatusest</a:t>
              </a:r>
              <a:endParaRPr lang="et-EE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536575" indent="-536575" algn="just" hangingPunct="0"/>
              <a:r>
                <a:rPr lang="et-EE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2.5 	Bussi- ja raudteepeatuste võrgustiku arendamine − ootekodade ühtse stiili väljatöötamine ning auto- ja jalgrattaparklate rajamine lähtudes kogukondade ja valla piirkondlikust tasakaalustatusest</a:t>
              </a:r>
            </a:p>
            <a:p>
              <a:pPr marL="536575" indent="-536575" algn="just" hangingPunct="0"/>
              <a:r>
                <a:rPr lang="et-EE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2.6 	Vajaduspõhise munitsipaaltranspordi süsteemi välja töötamine</a:t>
              </a:r>
            </a:p>
            <a:p>
              <a:pPr marL="536575" indent="-536575" algn="just" hangingPunct="0"/>
              <a:r>
                <a:rPr lang="et-EE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2.7	</a:t>
              </a:r>
              <a:r>
                <a:rPr lang="fi-FI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Nutikate- ja </a:t>
              </a:r>
              <a:r>
                <a:rPr lang="et-EE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loodussõbralike liikuvuslahenduste edendamine</a:t>
              </a:r>
            </a:p>
          </p:txBody>
        </p:sp>
      </p:grpSp>
      <p:grpSp>
        <p:nvGrpSpPr>
          <p:cNvPr id="20483" name="Rounded Rectangle 6"/>
          <p:cNvGrpSpPr>
            <a:grpSpLocks/>
          </p:cNvGrpSpPr>
          <p:nvPr/>
        </p:nvGrpSpPr>
        <p:grpSpPr bwMode="auto">
          <a:xfrm>
            <a:off x="7139709" y="1208015"/>
            <a:ext cx="2431330" cy="5113023"/>
            <a:chOff x="0" y="-14144"/>
            <a:chExt cx="2197196" cy="4589307"/>
          </a:xfrm>
        </p:grpSpPr>
        <p:sp>
          <p:nvSpPr>
            <p:cNvPr id="20486" name="Rounded Rectangle"/>
            <p:cNvSpPr>
              <a:spLocks noChangeArrowheads="1"/>
            </p:cNvSpPr>
            <p:nvPr/>
          </p:nvSpPr>
          <p:spPr bwMode="auto">
            <a:xfrm>
              <a:off x="0" y="-14144"/>
              <a:ext cx="2197196" cy="4589307"/>
            </a:xfrm>
            <a:prstGeom prst="roundRect">
              <a:avLst>
                <a:gd name="adj" fmla="val 17741"/>
              </a:avLst>
            </a:prstGeom>
            <a:solidFill>
              <a:srgbClr val="FFFFFF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45718" tIns="45718" rIns="45718" bIns="45718" anchor="ctr"/>
            <a:lstStyle/>
            <a:p>
              <a:pPr hangingPunct="0"/>
              <a:endParaRPr lang="et-EE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146" name="Mõju…"/>
            <p:cNvSpPr txBox="1"/>
            <p:nvPr/>
          </p:nvSpPr>
          <p:spPr>
            <a:xfrm>
              <a:off x="131769" y="374420"/>
              <a:ext cx="1933659" cy="38404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/>
            </a:extLst>
          </p:spPr>
          <p:txBody>
            <a:bodyPr lIns="45718" tIns="45718" rIns="45718" bIns="45718" anchor="ctr">
              <a:spAutoFit/>
            </a:bodyPr>
            <a:lstStyle/>
            <a:p>
              <a:pPr lvl="0">
                <a:lnSpc>
                  <a:spcPct val="107000"/>
                </a:lnSpc>
                <a:spcAft>
                  <a:spcPts val="800"/>
                </a:spcAft>
                <a:tabLst>
                  <a:tab pos="354013" algn="l"/>
                </a:tabLst>
              </a:pPr>
              <a:r>
                <a:rPr lang="et-EE" sz="1600" kern="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Calibri"/>
                </a:rPr>
                <a:t>	</a:t>
              </a:r>
              <a:r>
                <a:rPr lang="et-EE" sz="1800" b="1" dirty="0">
                  <a:solidFill>
                    <a:schemeClr val="accent2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Mõju</a:t>
              </a:r>
            </a:p>
            <a:p>
              <a:pPr lvl="0">
                <a:lnSpc>
                  <a:spcPct val="107000"/>
                </a:lnSpc>
                <a:spcAft>
                  <a:spcPts val="800"/>
                </a:spcAft>
                <a:tabLst>
                  <a:tab pos="354013" algn="l"/>
                </a:tabLst>
              </a:pPr>
              <a:endParaRPr lang="et-EE" sz="8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lvl="0" indent="-342900">
                <a:lnSpc>
                  <a:spcPct val="107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  <a:tabLst>
                  <a:tab pos="457200" algn="l"/>
                </a:tabLst>
              </a:pPr>
              <a:r>
                <a:rPr lang="et-EE" sz="1800" dirty="0">
                  <a:solidFill>
                    <a:schemeClr val="accent2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Ühistranspordi sõidukordade arvu kasv</a:t>
              </a:r>
              <a:endParaRPr lang="en-US" sz="180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lvl="0" indent="-342900">
                <a:lnSpc>
                  <a:spcPct val="107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  <a:tabLst>
                  <a:tab pos="457200" algn="l"/>
                </a:tabLst>
              </a:pPr>
              <a:r>
                <a:rPr lang="et-EE" sz="1800" dirty="0">
                  <a:solidFill>
                    <a:schemeClr val="accent2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Korrastatud teede, tänavate ja kergliiklusteede pikkuse kasv</a:t>
              </a:r>
              <a:endParaRPr lang="en-US" sz="180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lvl="0" indent="-342900">
                <a:lnSpc>
                  <a:spcPct val="107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  <a:tabLst>
                  <a:tab pos="457200" algn="l"/>
                </a:tabLst>
              </a:pPr>
              <a:r>
                <a:rPr lang="et-EE" sz="1800" dirty="0">
                  <a:solidFill>
                    <a:schemeClr val="accent2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Liiklusõnnetuste vähenemine</a:t>
              </a:r>
              <a:endParaRPr lang="en-US" sz="180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lvl="0" indent="-342900">
                <a:lnSpc>
                  <a:spcPct val="107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  <a:tabLst>
                  <a:tab pos="457200" algn="l"/>
                </a:tabLst>
              </a:pPr>
              <a:r>
                <a:rPr lang="et-EE" sz="1800" dirty="0">
                  <a:solidFill>
                    <a:schemeClr val="accent2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Elanike rahulolu kasv</a:t>
              </a:r>
              <a:endParaRPr lang="en-US" sz="180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0484" name="Title 1"/>
          <p:cNvSpPr txBox="1">
            <a:spLocks noChangeArrowheads="1"/>
          </p:cNvSpPr>
          <p:nvPr/>
        </p:nvSpPr>
        <p:spPr bwMode="auto">
          <a:xfrm>
            <a:off x="398463" y="536962"/>
            <a:ext cx="9109075" cy="57707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8" tIns="45718" rIns="45718" bIns="45718" anchor="ctr">
            <a:spAutoFit/>
          </a:bodyPr>
          <a:lstStyle/>
          <a:p>
            <a:pPr hangingPunct="0">
              <a:lnSpc>
                <a:spcPct val="90000"/>
              </a:lnSpc>
            </a:pPr>
            <a:r>
              <a:rPr lang="et-EE" sz="35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Teed ja ühistransport</a:t>
            </a:r>
          </a:p>
        </p:txBody>
      </p:sp>
      <p:sp>
        <p:nvSpPr>
          <p:cNvPr id="20485" name="Slide Number Placeholder 5"/>
          <p:cNvSpPr>
            <a:spLocks noGrp="1"/>
          </p:cNvSpPr>
          <p:nvPr>
            <p:ph type="sldNum" sz="quarter" idx="10"/>
          </p:nvPr>
        </p:nvSpPr>
        <p:spPr bwMode="auto">
          <a:xfrm>
            <a:off x="4578350" y="6383338"/>
            <a:ext cx="184150" cy="269875"/>
          </a:xfrm>
          <a:noFill/>
          <a:ln>
            <a:headEnd/>
            <a:tailEnd/>
          </a:ln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A4EA75CC-A42B-46CA-8D8F-5F29C81A5EFF}" type="slidenum">
              <a:rPr lang="et-EE" smtClean="0">
                <a:solidFill>
                  <a:srgbClr val="FFFFFF"/>
                </a:solidFill>
                <a:sym typeface="Calibri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t-EE">
              <a:solidFill>
                <a:srgbClr val="FFFFFF"/>
              </a:solidFill>
              <a:sym typeface="Calibri" pitchFamily="34" charset="0"/>
            </a:endParaRP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559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504825" y="1339272"/>
            <a:ext cx="8896350" cy="4986309"/>
          </a:xfrm>
        </p:spPr>
        <p:txBody>
          <a:bodyPr>
            <a:normAutofit fontScale="92500" lnSpcReduction="20000"/>
          </a:bodyPr>
          <a:lstStyle/>
          <a:p>
            <a:pPr marL="0" indent="0" algn="just" defTabSz="466725" eaLnBrk="1" hangingPunct="1">
              <a:lnSpc>
                <a:spcPct val="100000"/>
              </a:lnSpc>
              <a:spcBef>
                <a:spcPts val="500"/>
              </a:spcBef>
              <a:buSzTx/>
              <a:buFont typeface="Arial" charset="0"/>
              <a:buNone/>
            </a:pPr>
            <a:r>
              <a:rPr lang="et-EE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Lääne-Harju vallas on ligitõmbav ettevõtluskeskkond, kuhu koondub kaasaegne ja kõrget lisandväärtust loov tööstus ja teenusmajandus. Elu- ja looduskeskkonda sobituvad erinevad ettevõtluspiirkonnad ja unikaalsed logistikavõimalused soodustavad ettevõtluse arengut ja tasuvate töökohtade loomist.</a:t>
            </a:r>
          </a:p>
          <a:p>
            <a:pPr marL="0" indent="0" algn="just" defTabSz="466725" eaLnBrk="1" hangingPunct="1">
              <a:lnSpc>
                <a:spcPct val="100000"/>
              </a:lnSpc>
              <a:spcBef>
                <a:spcPts val="500"/>
              </a:spcBef>
              <a:buSzTx/>
              <a:buFont typeface="Arial" charset="0"/>
              <a:buNone/>
            </a:pPr>
            <a:endParaRPr lang="et-EE" sz="6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defTabSz="466725" eaLnBrk="1" hangingPunct="1">
              <a:lnSpc>
                <a:spcPct val="100000"/>
              </a:lnSpc>
              <a:spcBef>
                <a:spcPts val="500"/>
              </a:spcBef>
              <a:buSzTx/>
              <a:buFont typeface="Arial" charset="0"/>
              <a:buNone/>
            </a:pPr>
            <a:r>
              <a:rPr lang="et-EE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Võimalikult paljudel valla elanikel on võimalus töötada vallas tegutsevates ettevõtetes ja seeläbi panustada valla eelarve pikaajalisse ja stabiilsesse kasvu.</a:t>
            </a:r>
          </a:p>
          <a:p>
            <a:pPr marL="0" indent="0" algn="just" defTabSz="466725" eaLnBrk="1" hangingPunct="1">
              <a:lnSpc>
                <a:spcPct val="100000"/>
              </a:lnSpc>
              <a:spcBef>
                <a:spcPts val="500"/>
              </a:spcBef>
              <a:buSzTx/>
              <a:buFont typeface="Arial" charset="0"/>
              <a:buNone/>
            </a:pPr>
            <a:endParaRPr lang="et-EE" sz="6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defTabSz="466725" eaLnBrk="1" hangingPunct="1">
              <a:lnSpc>
                <a:spcPct val="100000"/>
              </a:lnSpc>
              <a:spcBef>
                <a:spcPts val="500"/>
              </a:spcBef>
              <a:buSzTx/>
              <a:buFont typeface="Arial" charset="0"/>
              <a:buNone/>
            </a:pPr>
            <a:r>
              <a:rPr lang="et-EE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Lääne-Harju vald toetab ettevõtluskeskkonna arengut kiire ja sujuva planeerimistegevuse ja asjaajamisega. </a:t>
            </a:r>
          </a:p>
          <a:p>
            <a:pPr marL="0" indent="0" algn="just" defTabSz="466725" eaLnBrk="1" hangingPunct="1">
              <a:lnSpc>
                <a:spcPct val="100000"/>
              </a:lnSpc>
              <a:spcBef>
                <a:spcPts val="500"/>
              </a:spcBef>
              <a:buSzTx/>
              <a:buFont typeface="Arial" charset="0"/>
              <a:buNone/>
            </a:pPr>
            <a:endParaRPr lang="et-EE" sz="6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defTabSz="466725" eaLnBrk="1" hangingPunct="1">
              <a:lnSpc>
                <a:spcPct val="100000"/>
              </a:lnSpc>
              <a:spcBef>
                <a:spcPts val="500"/>
              </a:spcBef>
              <a:buSzTx/>
              <a:buFont typeface="Arial" charset="0"/>
              <a:buNone/>
            </a:pPr>
            <a:r>
              <a:rPr lang="et-EE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Vald on ettevõtjatele hinnatud ja usaldusväärne koostööpartner – toetatakse </a:t>
            </a:r>
            <a:r>
              <a:rPr lang="et-EE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ühisturundust</a:t>
            </a:r>
            <a:r>
              <a:rPr lang="et-EE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ning tehakse koostööd valla mainet kujundavate tegevuste läbiviimisel.</a:t>
            </a:r>
          </a:p>
        </p:txBody>
      </p:sp>
      <p:sp>
        <p:nvSpPr>
          <p:cNvPr id="21507" name="Title 1"/>
          <p:cNvSpPr txBox="1">
            <a:spLocks noChangeArrowheads="1"/>
          </p:cNvSpPr>
          <p:nvPr/>
        </p:nvSpPr>
        <p:spPr bwMode="auto">
          <a:xfrm>
            <a:off x="546100" y="532418"/>
            <a:ext cx="8813800" cy="59092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8" tIns="45718" rIns="45718" bIns="45718" anchor="ctr">
            <a:spAutoFit/>
          </a:bodyPr>
          <a:lstStyle/>
          <a:p>
            <a:pPr hangingPunct="0">
              <a:lnSpc>
                <a:spcPct val="90000"/>
              </a:lnSpc>
            </a:pPr>
            <a:r>
              <a:rPr lang="et-EE" sz="35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Ettevõtluskeskkond ja turism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0"/>
          </p:nvPr>
        </p:nvSpPr>
        <p:spPr bwMode="auto">
          <a:xfrm>
            <a:off x="4860925" y="6335713"/>
            <a:ext cx="184150" cy="268287"/>
          </a:xfrm>
          <a:noFill/>
          <a:ln>
            <a:headEnd/>
            <a:tailEnd/>
          </a:ln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DAE6BD7C-C1F2-4555-A5B3-7A767BD2EE7B}" type="slidenum">
              <a:rPr lang="et-EE" smtClean="0">
                <a:solidFill>
                  <a:srgbClr val="FFFFFF"/>
                </a:solidFill>
                <a:sym typeface="Calibri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t-EE">
              <a:solidFill>
                <a:srgbClr val="FFFFFF"/>
              </a:solidFill>
              <a:sym typeface="Calibri" pitchFamily="34" charset="0"/>
            </a:endParaRP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559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Rounded Rectangle 5"/>
          <p:cNvGrpSpPr>
            <a:grpSpLocks/>
          </p:cNvGrpSpPr>
          <p:nvPr/>
        </p:nvGrpSpPr>
        <p:grpSpPr bwMode="auto">
          <a:xfrm>
            <a:off x="239714" y="1255776"/>
            <a:ext cx="6585960" cy="5037262"/>
            <a:chOff x="0" y="33356"/>
            <a:chExt cx="6813137" cy="4445966"/>
          </a:xfrm>
        </p:grpSpPr>
        <p:sp>
          <p:nvSpPr>
            <p:cNvPr id="22536" name="Rounded Rectangle"/>
            <p:cNvSpPr>
              <a:spLocks noChangeArrowheads="1"/>
            </p:cNvSpPr>
            <p:nvPr/>
          </p:nvSpPr>
          <p:spPr bwMode="auto">
            <a:xfrm>
              <a:off x="0" y="33356"/>
              <a:ext cx="6813137" cy="4445966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45718" tIns="45718" rIns="45718" bIns="45718" anchor="ctr"/>
            <a:lstStyle/>
            <a:p>
              <a:pPr hangingPunct="0"/>
              <a:endParaRPr lang="et-EE" dirty="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22537" name="3.1 Ettevõtluspiirkondade sobitamine elukeskkonnaga  tagades huvide tasakaalustatuse planeeringutegevuses…"/>
            <p:cNvSpPr txBox="1">
              <a:spLocks noChangeArrowheads="1"/>
            </p:cNvSpPr>
            <p:nvPr/>
          </p:nvSpPr>
          <p:spPr bwMode="auto">
            <a:xfrm>
              <a:off x="383464" y="381964"/>
              <a:ext cx="6046208" cy="3748745"/>
            </a:xfrm>
            <a:prstGeom prst="rect">
              <a:avLst/>
            </a:prstGeom>
            <a:noFill/>
            <a:ln w="12700">
              <a:noFill/>
              <a:miter lim="400000"/>
              <a:headEnd/>
              <a:tailEnd/>
            </a:ln>
          </p:spPr>
          <p:txBody>
            <a:bodyPr wrap="square" lIns="45718" tIns="45718" rIns="45718" bIns="45718" anchor="ctr">
              <a:spAutoFit/>
            </a:bodyPr>
            <a:lstStyle/>
            <a:p>
              <a:pPr marL="536575" indent="-536575" algn="just" hangingPunct="0"/>
              <a:r>
                <a:rPr lang="et-EE" dirty="0">
                  <a:solidFill>
                    <a:srgbClr val="2F559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3.1 	Ettevõtluspiirkondade sobitamine elukeskkonnaga  tagades huvide tasakaalustatuse planeeringutegevuses</a:t>
              </a:r>
            </a:p>
            <a:p>
              <a:pPr marL="536575" indent="-536575" algn="just" hangingPunct="0"/>
              <a:r>
                <a:rPr lang="et-EE" dirty="0">
                  <a:solidFill>
                    <a:srgbClr val="2F559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3.2 	Taristuühenduste ehitamine või rekonstrueerimine ettevõtetele ja tööstusaladele</a:t>
              </a:r>
              <a:endParaRPr lang="et-EE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536575" indent="-536575" algn="just" hangingPunct="0"/>
              <a:r>
                <a:rPr lang="et-EE" dirty="0">
                  <a:solidFill>
                    <a:srgbClr val="2F559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3.3	Investeeringute valda toomise soodustamise meetmete väljatöötamine ja rakendamine </a:t>
              </a:r>
              <a:endParaRPr lang="et-EE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536575" indent="-536575" algn="just" hangingPunct="0"/>
              <a:r>
                <a:rPr lang="et-EE" dirty="0">
                  <a:solidFill>
                    <a:srgbClr val="2F559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3.4 	Koostöö toetamine ettevõtjate ühenduste ja ettevõtlusinkubaatoritega </a:t>
              </a:r>
              <a:endParaRPr lang="et-EE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536575" indent="-536575" algn="just" hangingPunct="0"/>
              <a:r>
                <a:rPr lang="et-EE" dirty="0">
                  <a:solidFill>
                    <a:srgbClr val="2F559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3.5 	Ruumilise planeerimisega seotud menetluste efektiivsemaks muutmine ja digitaliseerimine</a:t>
              </a:r>
            </a:p>
            <a:p>
              <a:pPr marL="536575" indent="-536575" algn="just" hangingPunct="0"/>
              <a:r>
                <a:rPr lang="et-EE" dirty="0">
                  <a:solidFill>
                    <a:srgbClr val="2F559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3.6 	Energiavarustuse arendamine nii tarbimis- kui ka tootmisvõimsuste tagamiseks</a:t>
              </a:r>
            </a:p>
            <a:p>
              <a:pPr marL="536575" indent="-536575" algn="just" hangingPunct="0"/>
              <a:r>
                <a:rPr lang="et-EE" dirty="0">
                  <a:solidFill>
                    <a:srgbClr val="2F559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3.7 	Strateegiliste taristuühenduste arendamine - ringraudtee, valda läbivad maanteed ja raudtee kaubajaam</a:t>
              </a:r>
            </a:p>
            <a:p>
              <a:pPr marL="536575" indent="-536575" algn="just" hangingPunct="0"/>
              <a:r>
                <a:rPr lang="et-EE" dirty="0">
                  <a:solidFill>
                    <a:srgbClr val="2F559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3.8	Turismi ja külastuskeskkonna arendamine</a:t>
              </a:r>
            </a:p>
          </p:txBody>
        </p:sp>
      </p:grpSp>
      <p:grpSp>
        <p:nvGrpSpPr>
          <p:cNvPr id="22531" name="Rounded Rectangle 6"/>
          <p:cNvGrpSpPr>
            <a:grpSpLocks/>
          </p:cNvGrpSpPr>
          <p:nvPr/>
        </p:nvGrpSpPr>
        <p:grpSpPr bwMode="auto">
          <a:xfrm>
            <a:off x="7158182" y="1255775"/>
            <a:ext cx="2508103" cy="5037263"/>
            <a:chOff x="0" y="-1"/>
            <a:chExt cx="2018312" cy="4445966"/>
          </a:xfrm>
        </p:grpSpPr>
        <p:sp>
          <p:nvSpPr>
            <p:cNvPr id="22534" name="Rounded Rectangle"/>
            <p:cNvSpPr>
              <a:spLocks noChangeArrowheads="1"/>
            </p:cNvSpPr>
            <p:nvPr/>
          </p:nvSpPr>
          <p:spPr bwMode="auto">
            <a:xfrm>
              <a:off x="0" y="-1"/>
              <a:ext cx="2018312" cy="4445966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45718" tIns="45718" rIns="45718" bIns="45718" anchor="ctr"/>
            <a:lstStyle/>
            <a:p>
              <a:pPr algn="ctr" hangingPunct="0"/>
              <a:endParaRPr lang="et-EE" sz="1400" b="1">
                <a:solidFill>
                  <a:srgbClr val="2F5597"/>
                </a:solidFill>
                <a:latin typeface="Calibri" pitchFamily="34" charset="0"/>
              </a:endParaRPr>
            </a:p>
          </p:txBody>
        </p:sp>
        <p:sp>
          <p:nvSpPr>
            <p:cNvPr id="159" name="Mõju…"/>
            <p:cNvSpPr txBox="1"/>
            <p:nvPr/>
          </p:nvSpPr>
          <p:spPr>
            <a:xfrm>
              <a:off x="97396" y="126762"/>
              <a:ext cx="1823519" cy="419243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/>
            </a:extLst>
          </p:spPr>
          <p:txBody>
            <a:bodyPr wrap="square" lIns="45718" tIns="45718" rIns="45718" bIns="45718" anchor="ctr">
              <a:spAutoFit/>
            </a:bodyPr>
            <a:lstStyle/>
            <a:p>
              <a:pPr marL="354013" indent="-354013" fontAlgn="auto" hangingPunct="0">
                <a:spcBef>
                  <a:spcPts val="0"/>
                </a:spcBef>
                <a:spcAft>
                  <a:spcPts val="0"/>
                </a:spcAft>
                <a:defRPr sz="2100" b="1">
                  <a:solidFill>
                    <a:srgbClr val="2F5597"/>
                  </a:solidFill>
                </a:defRPr>
              </a:pPr>
              <a:r>
                <a:rPr lang="et-EE" sz="1700" b="1" kern="0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Calibri"/>
                </a:rPr>
                <a:t>	Mõju</a:t>
              </a:r>
            </a:p>
            <a:p>
              <a:pPr marL="354013" indent="-354013" fontAlgn="auto" hangingPunct="0">
                <a:spcBef>
                  <a:spcPts val="0"/>
                </a:spcBef>
                <a:spcAft>
                  <a:spcPts val="0"/>
                </a:spcAft>
                <a:defRPr sz="2100" b="1">
                  <a:solidFill>
                    <a:srgbClr val="2F5597"/>
                  </a:solidFill>
                </a:defRPr>
              </a:pPr>
              <a:endParaRPr lang="et-EE" sz="1700" b="1" kern="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endParaRPr>
            </a:p>
            <a:p>
              <a:pPr marL="354013" lvl="0" indent="-354013">
                <a:lnSpc>
                  <a:spcPct val="107000"/>
                </a:lnSpc>
                <a:buFont typeface="Arial" panose="020B0604020202020204" pitchFamily="34" charset="0"/>
                <a:buChar char="•"/>
              </a:pPr>
              <a:r>
                <a:rPr lang="et-EE" sz="1800" dirty="0">
                  <a:solidFill>
                    <a:schemeClr val="accent1">
                      <a:lumMod val="75000"/>
                    </a:schemeClr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Ettevõtete arvu kasv </a:t>
              </a:r>
              <a:endParaRPr lang="en-US" sz="1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54013" lvl="0" indent="-354013">
                <a:lnSpc>
                  <a:spcPct val="107000"/>
                </a:lnSpc>
                <a:buFont typeface="Arial" panose="020B0604020202020204" pitchFamily="34" charset="0"/>
                <a:buChar char="•"/>
              </a:pPr>
              <a:r>
                <a:rPr lang="et-EE" sz="1800" dirty="0">
                  <a:solidFill>
                    <a:schemeClr val="accent1">
                      <a:lumMod val="75000"/>
                    </a:schemeClr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Valla ettevõtetes töötavate vallaelanike arvu kasv</a:t>
              </a:r>
              <a:endParaRPr lang="en-US" sz="1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54013" lvl="0" indent="-354013">
                <a:lnSpc>
                  <a:spcPct val="107000"/>
                </a:lnSpc>
                <a:buFont typeface="Arial" panose="020B0604020202020204" pitchFamily="34" charset="0"/>
                <a:buChar char="•"/>
              </a:pPr>
              <a:r>
                <a:rPr lang="et-EE" sz="1800" dirty="0">
                  <a:solidFill>
                    <a:schemeClr val="accent1">
                      <a:lumMod val="75000"/>
                    </a:schemeClr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Valla ettevõtjate rahulolu kasv</a:t>
              </a:r>
              <a:endParaRPr lang="en-US" sz="1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54013" lvl="0" indent="-354013">
                <a:lnSpc>
                  <a:spcPct val="107000"/>
                </a:lnSpc>
                <a:buFont typeface="Arial" panose="020B0604020202020204" pitchFamily="34" charset="0"/>
                <a:buChar char="•"/>
              </a:pPr>
              <a:r>
                <a:rPr lang="et-EE" sz="1800" dirty="0">
                  <a:solidFill>
                    <a:schemeClr val="accent1">
                      <a:lumMod val="75000"/>
                    </a:schemeClr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Olemasolevate teenuste kvaliteedi kasv</a:t>
              </a:r>
              <a:endParaRPr lang="en-US" sz="1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54013" lvl="0" indent="-354013">
                <a:lnSpc>
                  <a:spcPct val="107000"/>
                </a:lnSpc>
                <a:buFont typeface="Arial" panose="020B0604020202020204" pitchFamily="34" charset="0"/>
                <a:buChar char="•"/>
              </a:pPr>
              <a:r>
                <a:rPr lang="et-EE" sz="1800" dirty="0">
                  <a:solidFill>
                    <a:schemeClr val="accent1">
                      <a:lumMod val="75000"/>
                    </a:schemeClr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Turistide arvu kasv</a:t>
              </a:r>
              <a:endParaRPr lang="en-US" sz="1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54013" lvl="0" indent="-354013">
                <a:lnSpc>
                  <a:spcPct val="107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t-EE" sz="1800" dirty="0">
                  <a:solidFill>
                    <a:schemeClr val="accent1">
                      <a:lumMod val="75000"/>
                    </a:schemeClr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Elanike rahulolu tõus</a:t>
              </a:r>
              <a:endParaRPr lang="en-US" sz="1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2532" name="Title 1"/>
          <p:cNvSpPr txBox="1">
            <a:spLocks noChangeArrowheads="1"/>
          </p:cNvSpPr>
          <p:nvPr/>
        </p:nvSpPr>
        <p:spPr bwMode="auto">
          <a:xfrm>
            <a:off x="406400" y="564962"/>
            <a:ext cx="9093200" cy="59092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8" tIns="45718" rIns="45718" bIns="45718" anchor="ctr">
            <a:spAutoFit/>
          </a:bodyPr>
          <a:lstStyle/>
          <a:p>
            <a:pPr hangingPunct="0">
              <a:lnSpc>
                <a:spcPct val="90000"/>
              </a:lnSpc>
            </a:pPr>
            <a:r>
              <a:rPr lang="et-EE" sz="35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Ettevõtluskeskkond ja turism</a:t>
            </a:r>
          </a:p>
        </p:txBody>
      </p:sp>
      <p:sp>
        <p:nvSpPr>
          <p:cNvPr id="22533" name="Slide Number Placeholder 5"/>
          <p:cNvSpPr>
            <a:spLocks noGrp="1"/>
          </p:cNvSpPr>
          <p:nvPr>
            <p:ph type="sldNum" sz="quarter" idx="10"/>
          </p:nvPr>
        </p:nvSpPr>
        <p:spPr bwMode="auto">
          <a:xfrm>
            <a:off x="4476750" y="6461125"/>
            <a:ext cx="184150" cy="268288"/>
          </a:xfrm>
          <a:noFill/>
          <a:ln>
            <a:headEnd/>
            <a:tailEnd/>
          </a:ln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2AB1C0E2-63B6-41E5-BE26-B67E2F38ABBC}" type="slidenum">
              <a:rPr lang="et-EE" smtClean="0">
                <a:solidFill>
                  <a:srgbClr val="FFFFFF"/>
                </a:solidFill>
                <a:sym typeface="Calibri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t-EE">
              <a:solidFill>
                <a:srgbClr val="FFFFFF"/>
              </a:solidFill>
              <a:sym typeface="Calibri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47C1C4ACFE7A7468F04F870A3D6A3B5" ma:contentTypeVersion="9" ma:contentTypeDescription="Loo uus dokument" ma:contentTypeScope="" ma:versionID="45af6c34331c07487eb806fa4d87088d">
  <xsd:schema xmlns:xsd="http://www.w3.org/2001/XMLSchema" xmlns:xs="http://www.w3.org/2001/XMLSchema" xmlns:p="http://schemas.microsoft.com/office/2006/metadata/properties" xmlns:ns2="a8959a35-750f-4564-96bc-105eb0131a41" xmlns:ns3="f6bb44f9-9cb8-49ab-b741-36ebfcce9e3f" targetNamespace="http://schemas.microsoft.com/office/2006/metadata/properties" ma:root="true" ma:fieldsID="605f8eb5240eec26d256707b42da27c6" ns2:_="" ns3:_="">
    <xsd:import namespace="a8959a35-750f-4564-96bc-105eb0131a41"/>
    <xsd:import namespace="f6bb44f9-9cb8-49ab-b741-36ebfcce9e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959a35-750f-4564-96bc-105eb0131a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bb44f9-9cb8-49ab-b741-36ebfcce9e3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Ühiskasutuse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Ühiskasutusse andmise üksikasjad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utüüp"/>
        <xsd:element ref="dc:title" minOccurs="0" maxOccurs="1" ma:index="4" ma:displayName="Pealkiri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262A1C0-CD3B-47C3-B81E-1E930EBB119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206400A-6772-4DE5-AB88-CDCCB55414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959a35-750f-4564-96bc-105eb0131a41"/>
    <ds:schemaRef ds:uri="f6bb44f9-9cb8-49ab-b741-36ebfcce9e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56EF0C-BD63-4A4F-A296-7CF8B59ACF7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2334</TotalTime>
  <Words>1606</Words>
  <Application>Microsoft Office PowerPoint</Application>
  <PresentationFormat>A4 Paper (210x297 mm)</PresentationFormat>
  <Paragraphs>196</Paragraphs>
  <Slides>18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Office Theme</vt:lpstr>
      <vt:lpstr>Lääne-Harju valla arengukava 2019−2030</vt:lpstr>
      <vt:lpstr>Lääne-Harju valla arengukava 2019-2030</vt:lpstr>
      <vt:lpstr>1. Elukeskkond ja avalik ruum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4. Ühine haridusruum</vt:lpstr>
      <vt:lpstr>4. Ühine haridusruum</vt:lpstr>
      <vt:lpstr>5. Vaba aeg ja kodanikuühiskond</vt:lpstr>
      <vt:lpstr>5. Vaba aeg ja kodanikuühiskond</vt:lpstr>
      <vt:lpstr>6. Sotsiaalkaitse</vt:lpstr>
      <vt:lpstr>6. Sotsiaalkaitse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Lääne-Harju valla arengukava 2019 − 2030</dc:title>
  <dc:creator>Jaanus Saat</dc:creator>
  <cp:lastModifiedBy>Marju Piirimägi</cp:lastModifiedBy>
  <cp:revision>35</cp:revision>
  <dcterms:modified xsi:type="dcterms:W3CDTF">2021-08-17T06:57:54Z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0x010100B47C1C4ACFE7A7468F04F870A3D6A3B5</vt:lpwstr>
  </property>
</Properties>
</file>