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57" r:id="rId6"/>
    <p:sldId id="258" r:id="rId7"/>
    <p:sldId id="259" r:id="rId8"/>
    <p:sldId id="261" r:id="rId9"/>
    <p:sldId id="287" r:id="rId10"/>
    <p:sldId id="263" r:id="rId11"/>
    <p:sldId id="264" r:id="rId12"/>
    <p:sldId id="265" r:id="rId13"/>
    <p:sldId id="266" r:id="rId14"/>
    <p:sldId id="267" r:id="rId15"/>
    <p:sldId id="268" r:id="rId16"/>
    <p:sldId id="269" r:id="rId17"/>
    <p:sldId id="270" r:id="rId18"/>
    <p:sldId id="280" r:id="rId19"/>
    <p:sldId id="278" r:id="rId20"/>
    <p:sldId id="279" r:id="rId21"/>
    <p:sldId id="277" r:id="rId22"/>
    <p:sldId id="281" r:id="rId23"/>
    <p:sldId id="282" r:id="rId24"/>
    <p:sldId id="283" r:id="rId25"/>
    <p:sldId id="284" r:id="rId26"/>
    <p:sldId id="288" r:id="rId27"/>
    <p:sldId id="285" r:id="rId28"/>
    <p:sldId id="271" r:id="rId29"/>
  </p:sldIdLst>
  <p:sldSz cx="9906000" cy="6858000" type="A4"/>
  <p:notesSz cx="6858000" cy="9144000"/>
  <p:defaultTextStyle>
    <a:defPPr>
      <a:defRPr lang="et-EE"/>
    </a:defPPr>
    <a:lvl1pPr algn="l" rtl="0" fontAlgn="base">
      <a:spcBef>
        <a:spcPct val="0"/>
      </a:spcBef>
      <a:spcAft>
        <a:spcPct val="0"/>
      </a:spcAft>
      <a:defRPr kern="1200">
        <a:solidFill>
          <a:srgbClr val="000000"/>
        </a:solidFill>
        <a:latin typeface="Arial" charset="0"/>
        <a:ea typeface="+mn-ea"/>
        <a:cs typeface="Arial" charset="0"/>
        <a:sym typeface="Calibri" pitchFamily="34" charset="0"/>
      </a:defRPr>
    </a:lvl1pPr>
    <a:lvl2pPr algn="l" rtl="0" fontAlgn="base">
      <a:spcBef>
        <a:spcPct val="0"/>
      </a:spcBef>
      <a:spcAft>
        <a:spcPct val="0"/>
      </a:spcAft>
      <a:defRPr kern="1200">
        <a:solidFill>
          <a:srgbClr val="000000"/>
        </a:solidFill>
        <a:latin typeface="Arial" charset="0"/>
        <a:ea typeface="+mn-ea"/>
        <a:cs typeface="Arial" charset="0"/>
        <a:sym typeface="Calibri" pitchFamily="34" charset="0"/>
      </a:defRPr>
    </a:lvl2pPr>
    <a:lvl3pPr algn="l" rtl="0" fontAlgn="base">
      <a:spcBef>
        <a:spcPct val="0"/>
      </a:spcBef>
      <a:spcAft>
        <a:spcPct val="0"/>
      </a:spcAft>
      <a:defRPr kern="1200">
        <a:solidFill>
          <a:srgbClr val="000000"/>
        </a:solidFill>
        <a:latin typeface="Arial" charset="0"/>
        <a:ea typeface="+mn-ea"/>
        <a:cs typeface="Arial" charset="0"/>
        <a:sym typeface="Calibri" pitchFamily="34" charset="0"/>
      </a:defRPr>
    </a:lvl3pPr>
    <a:lvl4pPr algn="l" rtl="0" fontAlgn="base">
      <a:spcBef>
        <a:spcPct val="0"/>
      </a:spcBef>
      <a:spcAft>
        <a:spcPct val="0"/>
      </a:spcAft>
      <a:defRPr kern="1200">
        <a:solidFill>
          <a:srgbClr val="000000"/>
        </a:solidFill>
        <a:latin typeface="Arial" charset="0"/>
        <a:ea typeface="+mn-ea"/>
        <a:cs typeface="Arial" charset="0"/>
        <a:sym typeface="Calibri" pitchFamily="34" charset="0"/>
      </a:defRPr>
    </a:lvl4pPr>
    <a:lvl5pPr algn="l" rtl="0" fontAlgn="base">
      <a:spcBef>
        <a:spcPct val="0"/>
      </a:spcBef>
      <a:spcAft>
        <a:spcPct val="0"/>
      </a:spcAft>
      <a:defRPr kern="1200">
        <a:solidFill>
          <a:srgbClr val="000000"/>
        </a:solidFill>
        <a:latin typeface="Arial" charset="0"/>
        <a:ea typeface="+mn-ea"/>
        <a:cs typeface="Arial" charset="0"/>
        <a:sym typeface="Calibri" pitchFamily="34" charset="0"/>
      </a:defRPr>
    </a:lvl5pPr>
    <a:lvl6pPr marL="2286000" algn="l" defTabSz="914400" rtl="0" eaLnBrk="1" latinLnBrk="0" hangingPunct="1">
      <a:defRPr kern="1200">
        <a:solidFill>
          <a:srgbClr val="000000"/>
        </a:solidFill>
        <a:latin typeface="Arial" charset="0"/>
        <a:ea typeface="+mn-ea"/>
        <a:cs typeface="Arial" charset="0"/>
        <a:sym typeface="Calibri" pitchFamily="34" charset="0"/>
      </a:defRPr>
    </a:lvl6pPr>
    <a:lvl7pPr marL="2743200" algn="l" defTabSz="914400" rtl="0" eaLnBrk="1" latinLnBrk="0" hangingPunct="1">
      <a:defRPr kern="1200">
        <a:solidFill>
          <a:srgbClr val="000000"/>
        </a:solidFill>
        <a:latin typeface="Arial" charset="0"/>
        <a:ea typeface="+mn-ea"/>
        <a:cs typeface="Arial" charset="0"/>
        <a:sym typeface="Calibri" pitchFamily="34" charset="0"/>
      </a:defRPr>
    </a:lvl7pPr>
    <a:lvl8pPr marL="3200400" algn="l" defTabSz="914400" rtl="0" eaLnBrk="1" latinLnBrk="0" hangingPunct="1">
      <a:defRPr kern="1200">
        <a:solidFill>
          <a:srgbClr val="000000"/>
        </a:solidFill>
        <a:latin typeface="Arial" charset="0"/>
        <a:ea typeface="+mn-ea"/>
        <a:cs typeface="Arial" charset="0"/>
        <a:sym typeface="Calibri" pitchFamily="34" charset="0"/>
      </a:defRPr>
    </a:lvl8pPr>
    <a:lvl9pPr marL="3657600" algn="l" defTabSz="914400" rtl="0" eaLnBrk="1" latinLnBrk="0" hangingPunct="1">
      <a:defRPr kern="1200">
        <a:solidFill>
          <a:srgbClr val="000000"/>
        </a:solidFill>
        <a:latin typeface="Arial" charset="0"/>
        <a:ea typeface="+mn-ea"/>
        <a:cs typeface="Arial" charset="0"/>
        <a:sym typeface="Calibri"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46B8"/>
    <a:srgbClr val="9E61C3"/>
    <a:srgbClr val="00CC99"/>
    <a:srgbClr val="00FF99"/>
    <a:srgbClr val="C61C9E"/>
    <a:srgbClr val="24A606"/>
    <a:srgbClr val="E3E2A4"/>
    <a:srgbClr val="D6CA2A"/>
    <a:srgbClr val="FF9900"/>
    <a:srgbClr val="2AC1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DE8641-9B7E-4340-B1C0-891D24ABEBE3}" v="8" dt="2025-09-09T08:28:45.063"/>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 y="240"/>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äti Teär-Riisaar" userId="d9eacbee-2c90-485e-91e2-30e45fdabd13" providerId="ADAL" clId="{5F1CF245-B6E3-4C0D-A341-093C6966CE8E}"/>
    <pc:docChg chg="modSld">
      <pc:chgData name="Käti Teär-Riisaar" userId="d9eacbee-2c90-485e-91e2-30e45fdabd13" providerId="ADAL" clId="{5F1CF245-B6E3-4C0D-A341-093C6966CE8E}" dt="2025-09-09T08:28:57.114" v="20" actId="20577"/>
      <pc:docMkLst>
        <pc:docMk/>
      </pc:docMkLst>
      <pc:sldChg chg="modSp mod">
        <pc:chgData name="Käti Teär-Riisaar" userId="d9eacbee-2c90-485e-91e2-30e45fdabd13" providerId="ADAL" clId="{5F1CF245-B6E3-4C0D-A341-093C6966CE8E}" dt="2025-09-09T08:28:57.114" v="20" actId="20577"/>
        <pc:sldMkLst>
          <pc:docMk/>
          <pc:sldMk cId="4238083087" sldId="287"/>
        </pc:sldMkLst>
        <pc:spChg chg="mod">
          <ac:chgData name="Käti Teär-Riisaar" userId="d9eacbee-2c90-485e-91e2-30e45fdabd13" providerId="ADAL" clId="{5F1CF245-B6E3-4C0D-A341-093C6966CE8E}" dt="2025-09-09T08:28:45.063" v="9" actId="20578"/>
          <ac:spMkLst>
            <pc:docMk/>
            <pc:sldMk cId="4238083087" sldId="287"/>
            <ac:spMk id="20488" creationId="{00000000-0000-0000-0000-000000000000}"/>
          </ac:spMkLst>
        </pc:spChg>
        <pc:spChg chg="mod">
          <ac:chgData name="Käti Teär-Riisaar" userId="d9eacbee-2c90-485e-91e2-30e45fdabd13" providerId="ADAL" clId="{5F1CF245-B6E3-4C0D-A341-093C6966CE8E}" dt="2025-09-09T08:28:57.114" v="20" actId="20577"/>
          <ac:spMkLst>
            <pc:docMk/>
            <pc:sldMk cId="4238083087" sldId="287"/>
            <ac:spMk id="20489" creationId="{00000000-0000-0000-0000-000000000000}"/>
          </ac:spMkLst>
        </pc:spChg>
        <pc:grpChg chg="mod">
          <ac:chgData name="Käti Teär-Riisaar" userId="d9eacbee-2c90-485e-91e2-30e45fdabd13" providerId="ADAL" clId="{5F1CF245-B6E3-4C0D-A341-093C6966CE8E}" dt="2025-09-09T08:28:45.063" v="9" actId="20578"/>
          <ac:grpSpMkLst>
            <pc:docMk/>
            <pc:sldMk cId="4238083087" sldId="287"/>
            <ac:grpSpMk id="20482" creationId="{00000000-0000-0000-0000-000000000000}"/>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pPr lvl="0"/>
            <a:endParaRPr noProof="0">
              <a:sym typeface="Calibri"/>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pPr lvl="0"/>
            <a:endParaRPr noProof="0">
              <a:sym typeface="Calibri"/>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n-lt"/>
        <a:ea typeface="+mn-ea"/>
        <a:cs typeface="+mn-cs"/>
        <a:sym typeface="Calibri" pitchFamily="34" charset="0"/>
      </a:defRPr>
    </a:lvl1pPr>
    <a:lvl2pPr marL="742950" indent="-285750" algn="l" rtl="0" eaLnBrk="0" fontAlgn="base" hangingPunct="0">
      <a:spcBef>
        <a:spcPct val="30000"/>
      </a:spcBef>
      <a:spcAft>
        <a:spcPct val="0"/>
      </a:spcAft>
      <a:defRPr sz="1200">
        <a:solidFill>
          <a:schemeClr val="tx1"/>
        </a:solidFill>
        <a:latin typeface="+mn-lt"/>
        <a:ea typeface="+mn-ea"/>
        <a:cs typeface="+mn-cs"/>
        <a:sym typeface="Calibri" pitchFamily="34" charset="0"/>
      </a:defRPr>
    </a:lvl2pPr>
    <a:lvl3pPr marL="11430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3pPr>
    <a:lvl4pPr marL="16002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4pPr>
    <a:lvl5pPr marL="2057400" indent="-228600" algn="l" rtl="0" eaLnBrk="0" fontAlgn="base" hangingPunct="0">
      <a:spcBef>
        <a:spcPct val="30000"/>
      </a:spcBef>
      <a:spcAft>
        <a:spcPct val="0"/>
      </a:spcAft>
      <a:defRPr sz="1200">
        <a:solidFill>
          <a:schemeClr val="tx1"/>
        </a:solidFill>
        <a:latin typeface="+mn-lt"/>
        <a:ea typeface="+mn-ea"/>
        <a:cs typeface="+mn-cs"/>
        <a:sym typeface="Calibri" pitchFamily="34" charset="0"/>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105458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3643133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endParaRPr lang="en-US"/>
          </a:p>
        </p:txBody>
      </p:sp>
    </p:spTree>
    <p:extLst>
      <p:ext uri="{BB962C8B-B14F-4D97-AF65-F5344CB8AC3E}">
        <p14:creationId xmlns:p14="http://schemas.microsoft.com/office/powerpoint/2010/main" val="1410664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a:xfrm>
            <a:off x="952500" y="685800"/>
            <a:ext cx="4953000" cy="3429000"/>
          </a:xfrm>
        </p:spPr>
      </p:sp>
      <p:sp>
        <p:nvSpPr>
          <p:cNvPr id="3" name="Märkmete kohatäide 2"/>
          <p:cNvSpPr>
            <a:spLocks noGrp="1"/>
          </p:cNvSpPr>
          <p:nvPr>
            <p:ph type="body" idx="1"/>
          </p:nvPr>
        </p:nvSpPr>
        <p:spPr/>
        <p:txBody>
          <a:bodyPr/>
          <a:lstStyle/>
          <a:p>
            <a:r>
              <a:rPr lang="et-EE"/>
              <a:t>3.4: kompetentsikeskuse idee juurde sõnastada</a:t>
            </a:r>
            <a:endParaRPr lang="en-US"/>
          </a:p>
        </p:txBody>
      </p:sp>
    </p:spTree>
    <p:extLst>
      <p:ext uri="{BB962C8B-B14F-4D97-AF65-F5344CB8AC3E}">
        <p14:creationId xmlns:p14="http://schemas.microsoft.com/office/powerpoint/2010/main" val="259479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742950" y="1122362"/>
            <a:ext cx="84201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238250" y="3602037"/>
            <a:ext cx="74295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A5733415-E257-4EE7-8387-99E4F5B9A058}" type="slidenum">
              <a:rPr/>
              <a:pPr>
                <a:def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043AF511-79D0-4331-86DC-C6BF09392E30}" type="slidenum">
              <a:rPr/>
              <a:pPr>
                <a:def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Title Text"/>
          <p:cNvSpPr txBox="1">
            <a:spLocks noGrp="1"/>
          </p:cNvSpPr>
          <p:nvPr>
            <p:ph type="title"/>
          </p:nvPr>
        </p:nvSpPr>
        <p:spPr>
          <a:xfrm>
            <a:off x="7088982" y="365125"/>
            <a:ext cx="2135983" cy="5811838"/>
          </a:xfrm>
          <a:prstGeom prst="rect">
            <a:avLst/>
          </a:prstGeom>
        </p:spPr>
        <p:txBody>
          <a:bodyPr/>
          <a:lstStyle/>
          <a:p>
            <a:r>
              <a:t>Title Text</a:t>
            </a:r>
          </a:p>
        </p:txBody>
      </p:sp>
      <p:sp>
        <p:nvSpPr>
          <p:cNvPr id="102" name="Body Level One…"/>
          <p:cNvSpPr txBox="1">
            <a:spLocks noGrp="1"/>
          </p:cNvSpPr>
          <p:nvPr>
            <p:ph type="body" idx="1"/>
          </p:nvPr>
        </p:nvSpPr>
        <p:spPr>
          <a:xfrm>
            <a:off x="681037" y="365125"/>
            <a:ext cx="6284122" cy="58118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2ED1821C-87C1-4044-8412-27C2C210A9F9}" type="slidenum">
              <a:rPr/>
              <a:pPr>
                <a:def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8520439F-73A7-47C0-9CC0-6A6010F177B3}" type="slidenum">
              <a:rPr/>
              <a:pPr>
                <a:def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675877" y="1709740"/>
            <a:ext cx="8543927"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675877" y="4589464"/>
            <a:ext cx="8543927" cy="1500189"/>
          </a:xfrm>
          <a:prstGeom prst="rect">
            <a:avLst/>
          </a:prstGeom>
        </p:spPr>
        <p:txBody>
          <a:bodyPr/>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39DCDC6E-1FBE-41F6-8FF3-10C6E4AC1A96}" type="slidenum">
              <a:rPr/>
              <a:pPr>
                <a:def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681037" y="1825625"/>
            <a:ext cx="4210052"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10"/>
          </p:nvPr>
        </p:nvSpPr>
        <p:spPr>
          <a:ln/>
        </p:spPr>
        <p:txBody>
          <a:bodyPr/>
          <a:lstStyle>
            <a:lvl1pPr>
              <a:defRPr/>
            </a:lvl1pPr>
          </a:lstStyle>
          <a:p>
            <a:pPr>
              <a:defRPr/>
            </a:pPr>
            <a:fld id="{1ADDF46A-A2F7-46CC-A4FC-FE2D0F6B71E0}" type="slidenum">
              <a:rPr/>
              <a:pPr>
                <a:def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682328" y="365127"/>
            <a:ext cx="8543926" cy="1325563"/>
          </a:xfrm>
          <a:prstGeom prst="rect">
            <a:avLst/>
          </a:prstGeom>
        </p:spPr>
        <p:txBody>
          <a:bodyPr/>
          <a:lstStyle/>
          <a:p>
            <a:r>
              <a:t>Title Text</a:t>
            </a:r>
          </a:p>
        </p:txBody>
      </p:sp>
      <p:sp>
        <p:nvSpPr>
          <p:cNvPr id="48" name="Body Level One…"/>
          <p:cNvSpPr txBox="1">
            <a:spLocks noGrp="1"/>
          </p:cNvSpPr>
          <p:nvPr>
            <p:ph type="body" sz="quarter" idx="1"/>
          </p:nvPr>
        </p:nvSpPr>
        <p:spPr>
          <a:xfrm>
            <a:off x="682328" y="1681163"/>
            <a:ext cx="4190704" cy="823914"/>
          </a:xfrm>
          <a:prstGeom prst="rect">
            <a:avLst/>
          </a:prstGeom>
        </p:spPr>
        <p:txBody>
          <a:bodyPr anchor="b"/>
          <a:lstStyle>
            <a:lvl1pPr marL="0" indent="0">
              <a:buSzTx/>
              <a:buFontTx/>
              <a:buNone/>
              <a:defRPr sz="2400" b="1"/>
            </a:lvl1pPr>
            <a:lvl2pPr marL="0" indent="0">
              <a:buSzTx/>
              <a:buFontTx/>
              <a:buNone/>
              <a:defRPr sz="2400" b="1"/>
            </a:lvl2pPr>
            <a:lvl3pPr marL="0" indent="0">
              <a:buSzTx/>
              <a:buFontTx/>
              <a:buNone/>
              <a:defRPr sz="2400" b="1"/>
            </a:lvl3pPr>
            <a:lvl4pPr marL="0" indent="0">
              <a:buSzTx/>
              <a:buFontTx/>
              <a:buNone/>
              <a:defRPr sz="2400" b="1"/>
            </a:lvl4pPr>
            <a:lvl5pPr marL="0" indent="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5014912" y="1681163"/>
            <a:ext cx="4211342" cy="823914"/>
          </a:xfrm>
          <a:prstGeom prst="rect">
            <a:avLst/>
          </a:prstGeom>
        </p:spPr>
        <p:txBody>
          <a:bodyPr anchor="b"/>
          <a:lstStyle/>
          <a:p>
            <a:endParaRPr/>
          </a:p>
        </p:txBody>
      </p:sp>
      <p:sp>
        <p:nvSpPr>
          <p:cNvPr id="5" name="Slide Number"/>
          <p:cNvSpPr txBox="1">
            <a:spLocks noGrp="1"/>
          </p:cNvSpPr>
          <p:nvPr>
            <p:ph type="sldNum" sz="quarter" idx="14"/>
          </p:nvPr>
        </p:nvSpPr>
        <p:spPr>
          <a:ln/>
        </p:spPr>
        <p:txBody>
          <a:bodyPr/>
          <a:lstStyle>
            <a:lvl1pPr>
              <a:defRPr/>
            </a:lvl1pPr>
          </a:lstStyle>
          <a:p>
            <a:pPr>
              <a:defRPr/>
            </a:pPr>
            <a:fld id="{0E37BC87-7C46-4088-B21C-CE5EE77E33C8}" type="slidenum">
              <a:rPr/>
              <a:pPr>
                <a:def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3" name="Slide Number"/>
          <p:cNvSpPr txBox="1">
            <a:spLocks noGrp="1"/>
          </p:cNvSpPr>
          <p:nvPr>
            <p:ph type="sldNum" sz="quarter" idx="10"/>
          </p:nvPr>
        </p:nvSpPr>
        <p:spPr>
          <a:ln/>
        </p:spPr>
        <p:txBody>
          <a:bodyPr/>
          <a:lstStyle>
            <a:lvl1pPr>
              <a:defRPr/>
            </a:lvl1pPr>
          </a:lstStyle>
          <a:p>
            <a:pPr>
              <a:defRPr/>
            </a:pPr>
            <a:fld id="{FADCB4D2-2C95-4A22-9CDF-9CA9AC6A00E0}" type="slidenum">
              <a:rPr/>
              <a:pPr>
                <a:def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 name="Slide Number"/>
          <p:cNvSpPr txBox="1">
            <a:spLocks noGrp="1"/>
          </p:cNvSpPr>
          <p:nvPr>
            <p:ph type="sldNum" sz="quarter" idx="10"/>
          </p:nvPr>
        </p:nvSpPr>
        <p:spPr>
          <a:ln/>
        </p:spPr>
        <p:txBody>
          <a:bodyPr/>
          <a:lstStyle>
            <a:lvl1pPr>
              <a:defRPr/>
            </a:lvl1pPr>
          </a:lstStyle>
          <a:p>
            <a:pPr>
              <a:defRPr/>
            </a:pPr>
            <a:fld id="{5F03F051-5ED2-4029-A2C0-775372B04343}" type="slidenum">
              <a:rPr/>
              <a:pPr>
                <a:def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4211339" y="987427"/>
            <a:ext cx="5014915" cy="4873627"/>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682328" y="2057400"/>
            <a:ext cx="3194943" cy="3811588"/>
          </a:xfrm>
          <a:prstGeom prst="rect">
            <a:avLst/>
          </a:prstGeom>
        </p:spPr>
        <p:txBody>
          <a:bodyPr/>
          <a:lstStyle/>
          <a:p>
            <a:endParaRPr/>
          </a:p>
        </p:txBody>
      </p:sp>
      <p:sp>
        <p:nvSpPr>
          <p:cNvPr id="5" name="Slide Number"/>
          <p:cNvSpPr txBox="1">
            <a:spLocks noGrp="1"/>
          </p:cNvSpPr>
          <p:nvPr>
            <p:ph type="sldNum" sz="quarter" idx="14"/>
          </p:nvPr>
        </p:nvSpPr>
        <p:spPr>
          <a:ln/>
        </p:spPr>
        <p:txBody>
          <a:bodyPr/>
          <a:lstStyle>
            <a:lvl1pPr>
              <a:defRPr/>
            </a:lvl1pPr>
          </a:lstStyle>
          <a:p>
            <a:pPr>
              <a:defRPr/>
            </a:pPr>
            <a:fld id="{438C96FF-6F6C-414B-9A2A-A1B6EA1062F4}" type="slidenum">
              <a:rPr/>
              <a:pPr>
                <a:def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13"/>
          </p:nvPr>
        </p:nvSpPr>
        <p:spPr>
          <a:xfrm>
            <a:off x="4211339" y="987427"/>
            <a:ext cx="5014915" cy="4873627"/>
          </a:xfrm>
          <a:prstGeom prst="rect">
            <a:avLst/>
          </a:prstGeom>
        </p:spPr>
        <p:txBody>
          <a:bodyPr lIns="91439" tIns="45719" rIns="91439" bIns="45719">
            <a:noAutofit/>
          </a:bodyPr>
          <a:lstStyle/>
          <a:p>
            <a:pPr lvl="0"/>
            <a:endParaRPr noProof="0">
              <a:sym typeface="Calibri"/>
            </a:endParaRPr>
          </a:p>
        </p:txBody>
      </p:sp>
      <p:sp>
        <p:nvSpPr>
          <p:cNvPr id="84" name="Body Level One…"/>
          <p:cNvSpPr txBox="1">
            <a:spLocks noGrp="1"/>
          </p:cNvSpPr>
          <p:nvPr>
            <p:ph type="body" sz="quarter" idx="1"/>
          </p:nvPr>
        </p:nvSpPr>
        <p:spPr>
          <a:xfrm>
            <a:off x="682328" y="2057400"/>
            <a:ext cx="3194943"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5" name="Slide Number"/>
          <p:cNvSpPr txBox="1">
            <a:spLocks noGrp="1"/>
          </p:cNvSpPr>
          <p:nvPr>
            <p:ph type="sldNum" sz="quarter" idx="14"/>
          </p:nvPr>
        </p:nvSpPr>
        <p:spPr>
          <a:ln/>
        </p:spPr>
        <p:txBody>
          <a:bodyPr/>
          <a:lstStyle>
            <a:lvl1pPr>
              <a:defRPr/>
            </a:lvl1pPr>
          </a:lstStyle>
          <a:p>
            <a:pPr>
              <a:defRPr/>
            </a:pPr>
            <a:fld id="{A64CBCE4-C88C-41C3-AD00-FE8083A6E7E3}" type="slidenum">
              <a:rPr/>
              <a:pPr>
                <a:def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Text"/>
          <p:cNvSpPr txBox="1">
            <a:spLocks noGrp="1"/>
          </p:cNvSpPr>
          <p:nvPr>
            <p:ph type="title"/>
          </p:nvPr>
        </p:nvSpPr>
        <p:spPr bwMode="auto">
          <a:xfrm>
            <a:off x="681038" y="365125"/>
            <a:ext cx="8543925" cy="1325563"/>
          </a:xfrm>
          <a:prstGeom prst="rect">
            <a:avLst/>
          </a:prstGeom>
          <a:noFill/>
          <a:ln w="12700">
            <a:noFill/>
            <a:miter lim="400000"/>
            <a:headEnd/>
            <a:tailEnd/>
          </a:ln>
        </p:spPr>
        <p:txBody>
          <a:bodyPr vert="horz" wrap="square" lIns="45718" tIns="45718" rIns="45718" bIns="45718" numCol="1" anchor="ctr" anchorCtr="0" compatLnSpc="1">
            <a:prstTxWarp prst="textNoShape">
              <a:avLst/>
            </a:prstTxWarp>
          </a:bodyPr>
          <a:lstStyle/>
          <a:p>
            <a:pPr lvl="0"/>
            <a:r>
              <a:rPr lang="et-EE">
                <a:sym typeface="Calibri Light" pitchFamily="34" charset="0"/>
              </a:rPr>
              <a:t>Title Text</a:t>
            </a:r>
          </a:p>
        </p:txBody>
      </p:sp>
      <p:sp>
        <p:nvSpPr>
          <p:cNvPr id="1027" name="Body Level One…"/>
          <p:cNvSpPr txBox="1">
            <a:spLocks noGrp="1"/>
          </p:cNvSpPr>
          <p:nvPr>
            <p:ph type="body" idx="1"/>
          </p:nvPr>
        </p:nvSpPr>
        <p:spPr bwMode="auto">
          <a:xfrm>
            <a:off x="681038" y="1825625"/>
            <a:ext cx="8543925" cy="4351338"/>
          </a:xfrm>
          <a:prstGeom prst="rect">
            <a:avLst/>
          </a:prstGeom>
          <a:noFill/>
          <a:ln w="12700">
            <a:noFill/>
            <a:miter lim="400000"/>
            <a:headEnd/>
            <a:tailEnd/>
          </a:ln>
        </p:spPr>
        <p:txBody>
          <a:bodyPr vert="horz" wrap="square" lIns="45718" tIns="45718" rIns="45718" bIns="45718" numCol="1" anchor="t" anchorCtr="0" compatLnSpc="1">
            <a:prstTxWarp prst="textNoShape">
              <a:avLst/>
            </a:prstTxWarp>
          </a:bodyPr>
          <a:lstStyle/>
          <a:p>
            <a:pPr lvl="0"/>
            <a:r>
              <a:rPr lang="et-EE">
                <a:sym typeface="Calibri" pitchFamily="34" charset="0"/>
              </a:rPr>
              <a:t>Body Level One</a:t>
            </a:r>
          </a:p>
          <a:p>
            <a:pPr lvl="1"/>
            <a:r>
              <a:rPr lang="et-EE">
                <a:sym typeface="Calibri" pitchFamily="34" charset="0"/>
              </a:rPr>
              <a:t>Body Level Two</a:t>
            </a:r>
          </a:p>
          <a:p>
            <a:pPr lvl="2"/>
            <a:r>
              <a:rPr lang="et-EE">
                <a:sym typeface="Calibri" pitchFamily="34" charset="0"/>
              </a:rPr>
              <a:t>Body Level Three</a:t>
            </a:r>
          </a:p>
          <a:p>
            <a:pPr lvl="3"/>
            <a:r>
              <a:rPr lang="et-EE">
                <a:sym typeface="Calibri" pitchFamily="34" charset="0"/>
              </a:rPr>
              <a:t>Body Level Four</a:t>
            </a:r>
          </a:p>
          <a:p>
            <a:pPr lvl="4"/>
            <a:r>
              <a:rPr lang="et-EE">
                <a:sym typeface="Calibri" pitchFamily="34" charset="0"/>
              </a:rPr>
              <a:t>Body Level Five</a:t>
            </a:r>
          </a:p>
        </p:txBody>
      </p:sp>
      <p:sp>
        <p:nvSpPr>
          <p:cNvPr id="4" name="Slide Number"/>
          <p:cNvSpPr txBox="1">
            <a:spLocks noGrp="1"/>
          </p:cNvSpPr>
          <p:nvPr>
            <p:ph type="sldNum" sz="quarter" idx="2"/>
          </p:nvPr>
        </p:nvSpPr>
        <p:spPr>
          <a:xfrm>
            <a:off x="8961438" y="6403975"/>
            <a:ext cx="263525" cy="269875"/>
          </a:xfrm>
          <a:prstGeom prst="rect">
            <a:avLst/>
          </a:prstGeom>
          <a:ln w="12700">
            <a:miter lim="400000"/>
          </a:ln>
        </p:spPr>
        <p:txBody>
          <a:bodyPr wrap="none" lIns="45718" tIns="45718" rIns="45718" bIns="45718" anchor="ctr">
            <a:spAutoFit/>
          </a:bodyPr>
          <a:lstStyle>
            <a:lvl1pPr algn="r" fontAlgn="auto" hangingPunct="0">
              <a:spcBef>
                <a:spcPts val="0"/>
              </a:spcBef>
              <a:spcAft>
                <a:spcPts val="0"/>
              </a:spcAft>
              <a:defRPr sz="1200" kern="0">
                <a:solidFill>
                  <a:srgbClr val="888888"/>
                </a:solidFill>
                <a:latin typeface="+mn-lt"/>
                <a:cs typeface="+mn-cs"/>
                <a:sym typeface="Calibri"/>
              </a:defRPr>
            </a:lvl1pPr>
          </a:lstStyle>
          <a:p>
            <a:pPr>
              <a:defRPr/>
            </a:pPr>
            <a:fld id="{F00790F9-6979-4D6E-8B9B-C47EEB2F1B5C}"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itchFamily="34" charset="0"/>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228600" indent="-228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1pPr>
      <a:lvl2pPr marL="723900" indent="-2667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2pPr>
      <a:lvl3pPr marL="1233488" indent="-319088"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3pPr>
      <a:lvl4pPr marL="1727200" indent="-355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4pPr>
      <a:lvl5pPr marL="2184400" indent="-355600" algn="l" rtl="0" eaLnBrk="0" fontAlgn="base" hangingPunct="0">
        <a:lnSpc>
          <a:spcPct val="90000"/>
        </a:lnSpc>
        <a:spcBef>
          <a:spcPts val="1000"/>
        </a:spcBef>
        <a:spcAft>
          <a:spcPct val="0"/>
        </a:spcAft>
        <a:buSzPct val="100000"/>
        <a:buFont typeface="Arial" charset="0"/>
        <a:buChar char="•"/>
        <a:defRPr sz="2800">
          <a:solidFill>
            <a:srgbClr val="000000"/>
          </a:solidFill>
          <a:latin typeface="+mn-lt"/>
          <a:ea typeface="+mn-ea"/>
          <a:cs typeface="+mn-cs"/>
          <a:sym typeface="Calibri" pitchFamily="34" charset="0"/>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ctrTitle"/>
          </p:nvPr>
        </p:nvSpPr>
        <p:spPr>
          <a:xfrm>
            <a:off x="739775" y="3914775"/>
            <a:ext cx="8426450" cy="1901825"/>
          </a:xfrm>
        </p:spPr>
        <p:txBody>
          <a:bodyPr>
            <a:normAutofit/>
          </a:bodyPr>
          <a:lstStyle/>
          <a:p>
            <a:pPr algn="l" defTabSz="795338" eaLnBrk="1" hangingPunct="1"/>
            <a:r>
              <a:rPr lang="et-EE" sz="4600" b="1">
                <a:solidFill>
                  <a:srgbClr val="2479BF"/>
                </a:solidFill>
                <a:latin typeface="Times New Roman" panose="02020603050405020304" pitchFamily="18" charset="0"/>
                <a:cs typeface="Times New Roman" panose="02020603050405020304" pitchFamily="18" charset="0"/>
                <a:sym typeface="Calibri" pitchFamily="34" charset="0"/>
              </a:rPr>
              <a:t>Lääne-Harju valla arengukava</a:t>
            </a:r>
            <a:br>
              <a:rPr lang="et-EE" sz="4600" b="1">
                <a:solidFill>
                  <a:srgbClr val="2479BF"/>
                </a:solidFill>
                <a:latin typeface="Times New Roman" panose="02020603050405020304" pitchFamily="18" charset="0"/>
                <a:cs typeface="Times New Roman" panose="02020603050405020304" pitchFamily="18" charset="0"/>
                <a:sym typeface="Calibri" pitchFamily="34" charset="0"/>
              </a:rPr>
            </a:br>
            <a:r>
              <a:rPr lang="et-EE" sz="4600" b="1">
                <a:solidFill>
                  <a:srgbClr val="2479BF"/>
                </a:solidFill>
                <a:latin typeface="Times New Roman" panose="02020603050405020304" pitchFamily="18" charset="0"/>
                <a:cs typeface="Times New Roman" panose="02020603050405020304" pitchFamily="18" charset="0"/>
                <a:sym typeface="Calibri" pitchFamily="34" charset="0"/>
              </a:rPr>
              <a:t>2019−2030</a:t>
            </a:r>
          </a:p>
        </p:txBody>
      </p:sp>
      <p:pic>
        <p:nvPicPr>
          <p:cNvPr id="14338" name="Picture 5" descr="Picture 5"/>
          <p:cNvPicPr>
            <a:picLocks noChangeAspect="1"/>
          </p:cNvPicPr>
          <p:nvPr/>
        </p:nvPicPr>
        <p:blipFill>
          <a:blip r:embed="rId2"/>
          <a:srcRect/>
          <a:stretch>
            <a:fillRect/>
          </a:stretch>
        </p:blipFill>
        <p:spPr bwMode="auto">
          <a:xfrm>
            <a:off x="7399338" y="584200"/>
            <a:ext cx="1868487" cy="2516188"/>
          </a:xfrm>
          <a:prstGeom prst="rect">
            <a:avLst/>
          </a:prstGeom>
          <a:noFill/>
          <a:ln w="12700">
            <a:noFill/>
            <a:miter lim="400000"/>
            <a:headEnd/>
            <a:tailEnd/>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47D76"/>
        </a:solidFill>
        <a:effectLst/>
      </p:bgPr>
    </p:bg>
    <p:spTree>
      <p:nvGrpSpPr>
        <p:cNvPr id="1" name=""/>
        <p:cNvGrpSpPr/>
        <p:nvPr/>
      </p:nvGrpSpPr>
      <p:grpSpPr>
        <a:xfrm>
          <a:off x="0" y="0"/>
          <a:ext cx="0" cy="0"/>
          <a:chOff x="0" y="0"/>
          <a:chExt cx="0" cy="0"/>
        </a:xfrm>
      </p:grpSpPr>
      <p:grpSp>
        <p:nvGrpSpPr>
          <p:cNvPr id="24578" name="Rounded Rectangle 5"/>
          <p:cNvGrpSpPr>
            <a:grpSpLocks/>
          </p:cNvGrpSpPr>
          <p:nvPr/>
        </p:nvGrpSpPr>
        <p:grpSpPr bwMode="auto">
          <a:xfrm>
            <a:off x="253430" y="1492827"/>
            <a:ext cx="6054582" cy="3548047"/>
            <a:chOff x="-235584" y="290239"/>
            <a:chExt cx="6180651" cy="4902093"/>
          </a:xfrm>
        </p:grpSpPr>
        <p:sp>
          <p:nvSpPr>
            <p:cNvPr id="24584" name="Rounded Rectangle"/>
            <p:cNvSpPr>
              <a:spLocks noChangeArrowheads="1"/>
            </p:cNvSpPr>
            <p:nvPr/>
          </p:nvSpPr>
          <p:spPr bwMode="auto">
            <a:xfrm>
              <a:off x="-235584" y="290239"/>
              <a:ext cx="6015696" cy="4902093"/>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4585" name="4.1 Haridusasutuste võrgustiku korrastamine…"/>
            <p:cNvSpPr txBox="1">
              <a:spLocks noChangeArrowheads="1"/>
            </p:cNvSpPr>
            <p:nvPr/>
          </p:nvSpPr>
          <p:spPr bwMode="auto">
            <a:xfrm>
              <a:off x="-1642" y="1386997"/>
              <a:ext cx="5946709" cy="588453"/>
            </a:xfrm>
            <a:prstGeom prst="rect">
              <a:avLst/>
            </a:prstGeom>
            <a:noFill/>
            <a:ln w="12700">
              <a:noFill/>
              <a:miter lim="400000"/>
              <a:headEnd/>
              <a:tailEnd/>
            </a:ln>
          </p:spPr>
          <p:txBody>
            <a:bodyPr wrap="square" lIns="45718" tIns="45718" rIns="45718" bIns="45718" anchor="ctr">
              <a:spAutoFit/>
            </a:bodyPr>
            <a:lstStyle/>
            <a:p>
              <a:pPr marL="355600" indent="-355600" algn="just" hangingPunct="0"/>
              <a:r>
                <a:rPr lang="et-EE" sz="1700">
                  <a:solidFill>
                    <a:srgbClr val="347D76"/>
                  </a:solidFill>
                  <a:latin typeface="Times New Roman" panose="02020603050405020304" pitchFamily="18" charset="0"/>
                  <a:cs typeface="Times New Roman" panose="02020603050405020304" pitchFamily="18" charset="0"/>
                </a:rPr>
                <a:t>4.1	Kliima- ja energiakava tegevuste elluviimine</a:t>
              </a:r>
            </a:p>
            <a:p>
              <a:pPr marL="355600" indent="-355600" algn="just" hangingPunct="0"/>
              <a:r>
                <a:rPr lang="et-EE" sz="1700">
                  <a:solidFill>
                    <a:srgbClr val="347D76"/>
                  </a:solidFill>
                  <a:latin typeface="Times New Roman" panose="02020603050405020304" pitchFamily="18" charset="0"/>
                  <a:cs typeface="Times New Roman" panose="02020603050405020304" pitchFamily="18" charset="0"/>
                </a:rPr>
                <a:t>4.2	Teadlikkuse tõstmine</a:t>
              </a:r>
            </a:p>
          </p:txBody>
        </p:sp>
      </p:grpSp>
      <p:grpSp>
        <p:nvGrpSpPr>
          <p:cNvPr id="24579" name="Rounded Rectangle 6"/>
          <p:cNvGrpSpPr>
            <a:grpSpLocks/>
          </p:cNvGrpSpPr>
          <p:nvPr/>
        </p:nvGrpSpPr>
        <p:grpSpPr bwMode="auto">
          <a:xfrm>
            <a:off x="6499234" y="1492827"/>
            <a:ext cx="3181213" cy="3544884"/>
            <a:chOff x="306577" y="-79917"/>
            <a:chExt cx="1873257" cy="4863308"/>
          </a:xfrm>
        </p:grpSpPr>
        <p:sp>
          <p:nvSpPr>
            <p:cNvPr id="24582" name="Rounded Rectangle"/>
            <p:cNvSpPr>
              <a:spLocks noChangeArrowheads="1"/>
            </p:cNvSpPr>
            <p:nvPr/>
          </p:nvSpPr>
          <p:spPr bwMode="auto">
            <a:xfrm>
              <a:off x="306577" y="-79917"/>
              <a:ext cx="1873257" cy="4863308"/>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72" name="Mõju…"/>
            <p:cNvSpPr txBox="1"/>
            <p:nvPr/>
          </p:nvSpPr>
          <p:spPr>
            <a:xfrm>
              <a:off x="355819" y="434265"/>
              <a:ext cx="1782488" cy="383918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4013" fontAlgn="auto" hangingPunct="0">
                <a:spcBef>
                  <a:spcPts val="0"/>
                </a:spcBef>
                <a:spcAft>
                  <a:spcPts val="0"/>
                </a:spcAft>
                <a:defRPr sz="1600" b="1">
                  <a:solidFill>
                    <a:srgbClr val="347D76"/>
                  </a:solidFill>
                </a:defRPr>
              </a:pPr>
              <a:r>
                <a:rPr lang="et-EE" sz="2000" b="1" kern="0">
                  <a:solidFill>
                    <a:srgbClr val="347D76"/>
                  </a:solidFill>
                  <a:latin typeface="Times New Roman" panose="02020603050405020304" pitchFamily="18" charset="0"/>
                  <a:cs typeface="Times New Roman" panose="02020603050405020304" pitchFamily="18" charset="0"/>
                  <a:sym typeface="Calibri"/>
                </a:rPr>
                <a:t>Mõju</a:t>
              </a:r>
            </a:p>
            <a:p>
              <a:pPr marL="354013" fontAlgn="auto" hangingPunct="0">
                <a:spcBef>
                  <a:spcPts val="0"/>
                </a:spcBef>
                <a:spcAft>
                  <a:spcPts val="0"/>
                </a:spcAft>
                <a:defRPr sz="1600" b="1">
                  <a:solidFill>
                    <a:srgbClr val="347D76"/>
                  </a:solidFill>
                </a:defRPr>
              </a:pPr>
              <a:endParaRPr lang="et-EE" sz="800" b="1" kern="0">
                <a:solidFill>
                  <a:srgbClr val="347D76"/>
                </a:solidFill>
                <a:latin typeface="Times New Roman" panose="02020603050405020304" pitchFamily="18" charset="0"/>
                <a:cs typeface="Times New Roman" panose="02020603050405020304" pitchFamily="18" charset="0"/>
                <a:sym typeface="Calibri"/>
              </a:endParaRP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Taastuvenergia osakaalu suurenemine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CO2-heite vähendamine ja süsinikujalajälje vähenemine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Bioloogilise mitmekesisuse säilitamine või suurendamine</a:t>
              </a:r>
            </a:p>
            <a:p>
              <a:pPr marL="354013" lvl="0" indent="-269875">
                <a:lnSpc>
                  <a:spcPct val="107000"/>
                </a:lnSpc>
                <a:spcBef>
                  <a:spcPts val="0"/>
                </a:spcBef>
                <a:spcAft>
                  <a:spcPts val="0"/>
                </a:spcAft>
                <a:buFont typeface="Arial" panose="020B0604020202020204" pitchFamily="34" charset="0"/>
                <a:buChar char="•"/>
              </a:pPr>
              <a:r>
                <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Keskkonnanäitajate paranemine</a:t>
              </a:r>
            </a:p>
            <a:p>
              <a:pPr marL="354013" lvl="0" indent="-269875">
                <a:lnSpc>
                  <a:spcPct val="107000"/>
                </a:lnSpc>
                <a:spcBef>
                  <a:spcPts val="0"/>
                </a:spcBef>
                <a:spcAft>
                  <a:spcPts val="0"/>
                </a:spcAft>
                <a:buFont typeface="Arial" panose="020B0604020202020204" pitchFamily="34" charset="0"/>
                <a:buChar char="•"/>
              </a:pPr>
              <a:r>
                <a:rPr lang="en-US"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rPr>
                <a:t>Teadlikkuse paranemine</a:t>
              </a:r>
              <a:endParaRPr lang="et-EE" sz="1700">
                <a:solidFill>
                  <a:srgbClr val="347D76"/>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24580" name="Title 1"/>
          <p:cNvSpPr txBox="1">
            <a:spLocks noGrp="1"/>
          </p:cNvSpPr>
          <p:nvPr>
            <p:ph type="title"/>
          </p:nvPr>
        </p:nvSpPr>
        <p:spPr>
          <a:xfrm>
            <a:off x="482600" y="344488"/>
            <a:ext cx="8940800" cy="549275"/>
          </a:xfrm>
        </p:spPr>
        <p:txBody>
          <a:bodyPr/>
          <a:lstStyle/>
          <a:p>
            <a:pPr defTabSz="766763"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4. Keskkond ja kliima</a:t>
            </a:r>
          </a:p>
        </p:txBody>
      </p:sp>
      <p:sp>
        <p:nvSpPr>
          <p:cNvPr id="24581" name="Slide Number Placeholder 5"/>
          <p:cNvSpPr>
            <a:spLocks noGrp="1"/>
          </p:cNvSpPr>
          <p:nvPr>
            <p:ph type="sldNum" sz="quarter" idx="10"/>
          </p:nvPr>
        </p:nvSpPr>
        <p:spPr bwMode="auto">
          <a:xfrm>
            <a:off x="4445717" y="6456772"/>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12CA122D-4104-4207-9A20-F49754D9E3B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10</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A315E"/>
        </a:solidFill>
        <a:effectLst/>
      </p:bgPr>
    </p:bg>
    <p:spTree>
      <p:nvGrpSpPr>
        <p:cNvPr id="1" name=""/>
        <p:cNvGrpSpPr/>
        <p:nvPr/>
      </p:nvGrpSpPr>
      <p:grpSpPr>
        <a:xfrm>
          <a:off x="0" y="0"/>
          <a:ext cx="0" cy="0"/>
          <a:chOff x="0" y="0"/>
          <a:chExt cx="0" cy="0"/>
        </a:xfrm>
      </p:grpSpPr>
      <p:sp>
        <p:nvSpPr>
          <p:cNvPr id="177" name="Content Placeholder 2"/>
          <p:cNvSpPr txBox="1">
            <a:spLocks noGrp="1"/>
          </p:cNvSpPr>
          <p:nvPr>
            <p:ph type="body" idx="1"/>
          </p:nvPr>
        </p:nvSpPr>
        <p:spPr>
          <a:xfrm>
            <a:off x="581025" y="1168400"/>
            <a:ext cx="8780463" cy="4717761"/>
          </a:xfrm>
        </p:spPr>
        <p:txBody>
          <a:bodyPr>
            <a:normAutofit lnSpcReduction="10000"/>
          </a:bodyPr>
          <a:lstStyle/>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Vald toetab inimese tervist väärtustava ja soodustava käitumise ja elulaadi kujundamist igas vanuses elanike seas, heaoluks vajalike võrgustike loomist ning tervist toetava elukeskkonna sihipärast arendamist.</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3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Kogukonna liikmed on aktiivsed seltsi-, kultuuri- ja spordielu korraldamisel ning koostöös on loodud mitmekülgsed võimalused vaba aja veetmiseks erinevatele vanuse- ja huvigruppidele. </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3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Lääne-Harju valla elanikel on võimalus koduvalla arengu kujundamises osaleda. Vald toetab kohalikul omaalgatusel ja koostööl põhinevate tegevuste elluviimist – ürituste korraldamisest avaliku ruumi arendamiseni. </a:t>
            </a: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500">
              <a:solidFill>
                <a:srgbClr val="FFFFFF"/>
              </a:solidFill>
              <a:latin typeface="Times New Roman" panose="02020603050405020304" pitchFamily="18" charset="0"/>
              <a:cs typeface="Times New Roman" panose="02020603050405020304" pitchFamily="18" charset="0"/>
              <a:sym typeface="Calibri"/>
            </a:endParaRPr>
          </a:p>
          <a:p>
            <a:pPr marL="0" indent="0" algn="just" defTabSz="523036" eaLnBrk="1" fontAlgn="auto" hangingPunct="1">
              <a:lnSpc>
                <a:spcPct val="100000"/>
              </a:lnSpc>
              <a:spcBef>
                <a:spcPts val="500"/>
              </a:spcBef>
              <a:spcAft>
                <a:spcPts val="0"/>
              </a:spcAft>
              <a:buSzTx/>
              <a:buFont typeface="Arial"/>
              <a:buNone/>
              <a:defRPr sz="1950">
                <a:solidFill>
                  <a:srgbClr val="FFFFFF"/>
                </a:solidFill>
              </a:defRPr>
            </a:pPr>
            <a:endParaRPr lang="et-EE" sz="500">
              <a:solidFill>
                <a:srgbClr val="FFFFFF"/>
              </a:solidFill>
              <a:latin typeface="Times New Roman" panose="02020603050405020304" pitchFamily="18" charset="0"/>
              <a:cs typeface="Times New Roman" panose="02020603050405020304" pitchFamily="18" charset="0"/>
              <a:sym typeface="Calibri"/>
            </a:endParaRPr>
          </a:p>
        </p:txBody>
      </p:sp>
      <p:sp>
        <p:nvSpPr>
          <p:cNvPr id="178" name="Title 1"/>
          <p:cNvSpPr txBox="1">
            <a:spLocks noGrp="1"/>
          </p:cNvSpPr>
          <p:nvPr>
            <p:ph type="title"/>
          </p:nvPr>
        </p:nvSpPr>
        <p:spPr>
          <a:xfrm>
            <a:off x="554037" y="451643"/>
            <a:ext cx="8778875" cy="500063"/>
          </a:xfrm>
        </p:spPr>
        <p:txBody>
          <a:bodyPr>
            <a:noAutofit/>
          </a:bodyPr>
          <a:lstStyle/>
          <a:p>
            <a:pPr defTabSz="722313"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5. Liikuvus</a:t>
            </a:r>
          </a:p>
        </p:txBody>
      </p:sp>
      <p:sp>
        <p:nvSpPr>
          <p:cNvPr id="25604" name="Slide Number Placeholder 5"/>
          <p:cNvSpPr>
            <a:spLocks noGrp="1"/>
          </p:cNvSpPr>
          <p:nvPr>
            <p:ph type="sldNum" sz="quarter" idx="10"/>
          </p:nvPr>
        </p:nvSpPr>
        <p:spPr bwMode="auto">
          <a:xfrm>
            <a:off x="4820367" y="6254654"/>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D30E2AFF-CD39-4A41-A56D-2696FA544C10}"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11</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A315E"/>
        </a:solidFill>
        <a:effectLst/>
      </p:bgPr>
    </p:bg>
    <p:spTree>
      <p:nvGrpSpPr>
        <p:cNvPr id="1" name=""/>
        <p:cNvGrpSpPr/>
        <p:nvPr/>
      </p:nvGrpSpPr>
      <p:grpSpPr>
        <a:xfrm>
          <a:off x="0" y="0"/>
          <a:ext cx="0" cy="0"/>
          <a:chOff x="0" y="0"/>
          <a:chExt cx="0" cy="0"/>
        </a:xfrm>
      </p:grpSpPr>
      <p:grpSp>
        <p:nvGrpSpPr>
          <p:cNvPr id="26626" name="Rounded Rectangle 5"/>
          <p:cNvGrpSpPr>
            <a:grpSpLocks/>
          </p:cNvGrpSpPr>
          <p:nvPr/>
        </p:nvGrpSpPr>
        <p:grpSpPr bwMode="auto">
          <a:xfrm>
            <a:off x="190769" y="1502153"/>
            <a:ext cx="6816785" cy="3850170"/>
            <a:chOff x="-52751" y="57286"/>
            <a:chExt cx="6701174" cy="4942719"/>
          </a:xfrm>
        </p:grpSpPr>
        <p:sp>
          <p:nvSpPr>
            <p:cNvPr id="26632" name="Rounded Rectangle"/>
            <p:cNvSpPr>
              <a:spLocks noChangeArrowheads="1"/>
            </p:cNvSpPr>
            <p:nvPr/>
          </p:nvSpPr>
          <p:spPr bwMode="auto">
            <a:xfrm>
              <a:off x="-52751" y="57286"/>
              <a:ext cx="6701174" cy="494271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6633" name="5.1 Vaba aja veetmiseks, huvitegevusteks ja tervisedenduseks võimaluste loomine valla kultuuri-, spordi ja haridusasutustes…"/>
            <p:cNvSpPr txBox="1">
              <a:spLocks noChangeArrowheads="1"/>
            </p:cNvSpPr>
            <p:nvPr/>
          </p:nvSpPr>
          <p:spPr bwMode="auto">
            <a:xfrm>
              <a:off x="162737" y="407613"/>
              <a:ext cx="6251926" cy="4464774"/>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5.1	Liikuvusuuringute koostamine</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5.2 	Ühistranspordi ja selle taristu arendamine </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5.3	Jalgratta ja autoparklate loomine</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5.4	Kergliiklusteede arendamine, arvestades liiklusturvalisust, valla piirkondlikku tasakaalu ning nutikate ja keskkonnasäästlike liikumislahenduste edendamist</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5.5	Lautrikohtade võrgustiku väljaarendamine lähtudes kasutajate vajadusest ja piirkondlikust tasakaalustatusest </a:t>
              </a:r>
            </a:p>
            <a:p>
              <a:pPr marL="442913" indent="-442913" algn="just" hangingPunct="0"/>
              <a:r>
                <a:rPr lang="et-EE" sz="1700" dirty="0">
                  <a:solidFill>
                    <a:srgbClr val="9A315E"/>
                  </a:solidFill>
                  <a:latin typeface="Times New Roman" panose="02020603050405020304" pitchFamily="18" charset="0"/>
                  <a:cs typeface="Times New Roman" panose="02020603050405020304" pitchFamily="18" charset="0"/>
                </a:rPr>
                <a:t>5.6	Kohalike teede ja tänavate rajamine ja rekonstrueerimine vastavalt teehoiukavale </a:t>
              </a:r>
            </a:p>
            <a:p>
              <a:pPr marL="442913" indent="-442913" algn="just" hangingPunct="0"/>
              <a:r>
                <a:rPr lang="et-EE" sz="1700">
                  <a:solidFill>
                    <a:srgbClr val="9A315E"/>
                  </a:solidFill>
                  <a:latin typeface="Times New Roman" panose="02020603050405020304" pitchFamily="18" charset="0"/>
                  <a:cs typeface="Times New Roman" panose="02020603050405020304" pitchFamily="18" charset="0"/>
                </a:rPr>
                <a:t>5.7</a:t>
              </a:r>
              <a:r>
                <a:rPr lang="et-EE" sz="1700" dirty="0">
                  <a:solidFill>
                    <a:srgbClr val="9A315E"/>
                  </a:solidFill>
                  <a:latin typeface="Times New Roman" panose="02020603050405020304" pitchFamily="18" charset="0"/>
                  <a:cs typeface="Times New Roman" panose="02020603050405020304" pitchFamily="18" charset="0"/>
                </a:rPr>
                <a:t>	Valla teede ja -tänavate, parklate ja peatuste valgustamine lähtudes vallavalitsuse tänavavalgustuse arendusplaanile </a:t>
              </a:r>
            </a:p>
            <a:p>
              <a:pPr marL="452438" indent="-452438" algn="just" hangingPunct="0"/>
              <a:endParaRPr lang="et-EE" sz="1600" dirty="0">
                <a:solidFill>
                  <a:srgbClr val="9A315E"/>
                </a:solidFill>
                <a:latin typeface="Times New Roman" panose="02020603050405020304" pitchFamily="18" charset="0"/>
                <a:cs typeface="Times New Roman" panose="02020603050405020304" pitchFamily="18" charset="0"/>
              </a:endParaRPr>
            </a:p>
          </p:txBody>
        </p:sp>
      </p:grpSp>
      <p:grpSp>
        <p:nvGrpSpPr>
          <p:cNvPr id="26627" name="Rounded Rectangle 6"/>
          <p:cNvGrpSpPr>
            <a:grpSpLocks/>
          </p:cNvGrpSpPr>
          <p:nvPr/>
        </p:nvGrpSpPr>
        <p:grpSpPr bwMode="auto">
          <a:xfrm>
            <a:off x="7200298" y="1498080"/>
            <a:ext cx="2579982" cy="3840878"/>
            <a:chOff x="-178716" y="57287"/>
            <a:chExt cx="1947905" cy="4942721"/>
          </a:xfrm>
        </p:grpSpPr>
        <p:sp>
          <p:nvSpPr>
            <p:cNvPr id="26630" name="Rounded Rectangle"/>
            <p:cNvSpPr>
              <a:spLocks noChangeArrowheads="1"/>
            </p:cNvSpPr>
            <p:nvPr/>
          </p:nvSpPr>
          <p:spPr bwMode="auto">
            <a:xfrm>
              <a:off x="-178716" y="57287"/>
              <a:ext cx="1924337" cy="4942721"/>
            </a:xfrm>
            <a:prstGeom prst="roundRect">
              <a:avLst>
                <a:gd name="adj" fmla="val 1918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9A315E"/>
                </a:solidFill>
                <a:latin typeface="Calibri" pitchFamily="34" charset="0"/>
              </a:endParaRPr>
            </a:p>
          </p:txBody>
        </p:sp>
        <p:sp>
          <p:nvSpPr>
            <p:cNvPr id="185" name="Mõju…"/>
            <p:cNvSpPr txBox="1"/>
            <p:nvPr/>
          </p:nvSpPr>
          <p:spPr>
            <a:xfrm>
              <a:off x="-155148" y="711623"/>
              <a:ext cx="1924337" cy="3287039"/>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4013" fontAlgn="auto" hangingPunct="0">
                <a:spcBef>
                  <a:spcPts val="0"/>
                </a:spcBef>
                <a:spcAft>
                  <a:spcPts val="0"/>
                </a:spcAft>
                <a:defRPr sz="1500">
                  <a:solidFill>
                    <a:srgbClr val="9A315E"/>
                  </a:solidFill>
                </a:defRPr>
              </a:pPr>
              <a:r>
                <a:rPr lang="et-EE" sz="2000" b="1" kern="0">
                  <a:solidFill>
                    <a:srgbClr val="9A315E"/>
                  </a:solidFill>
                  <a:latin typeface="Times New Roman" panose="02020603050405020304" pitchFamily="18" charset="0"/>
                  <a:cs typeface="Times New Roman" panose="02020603050405020304" pitchFamily="18" charset="0"/>
                  <a:sym typeface="Calibri"/>
                </a:rPr>
                <a:t>Mõju</a:t>
              </a:r>
            </a:p>
            <a:p>
              <a:pPr marL="354013" indent="-354013" fontAlgn="auto" hangingPunct="0">
                <a:spcBef>
                  <a:spcPts val="0"/>
                </a:spcBef>
                <a:spcAft>
                  <a:spcPts val="0"/>
                </a:spcAft>
                <a:defRPr sz="1500">
                  <a:solidFill>
                    <a:srgbClr val="9A315E"/>
                  </a:solidFill>
                </a:defRPr>
              </a:pPr>
              <a:endParaRPr lang="et-EE" sz="800" kern="0">
                <a:solidFill>
                  <a:srgbClr val="9A315E"/>
                </a:solidFill>
                <a:latin typeface="Times New Roman" panose="02020603050405020304" pitchFamily="18" charset="0"/>
                <a:cs typeface="Times New Roman" panose="02020603050405020304" pitchFamily="18" charset="0"/>
                <a:sym typeface="Calibri"/>
              </a:endParaRP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Säästva liikuvuse toetamine</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Ühistranspordi sõidukordade arvu kasv</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Korrastatud teede, tänavate ja kergliiklusteede pikkuse kasv</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Liiklusõnnetuste vähenemine</a:t>
              </a:r>
            </a:p>
            <a:p>
              <a:pPr marL="354013" indent="-354013" fontAlgn="auto" hangingPunct="0">
                <a:spcBef>
                  <a:spcPts val="0"/>
                </a:spcBef>
                <a:spcAft>
                  <a:spcPts val="0"/>
                </a:spcAft>
                <a:buSzPct val="100000"/>
                <a:buFont typeface="Arial"/>
                <a:buChar char="•"/>
                <a:defRPr sz="1500">
                  <a:solidFill>
                    <a:srgbClr val="9A315E"/>
                  </a:solidFill>
                </a:defRPr>
              </a:pPr>
              <a:r>
                <a:rPr lang="et-EE" sz="1700" kern="0">
                  <a:solidFill>
                    <a:srgbClr val="9A315E"/>
                  </a:solidFill>
                  <a:latin typeface="Times New Roman" panose="02020603050405020304" pitchFamily="18" charset="0"/>
                  <a:cs typeface="Times New Roman" panose="02020603050405020304" pitchFamily="18" charset="0"/>
                  <a:sym typeface="Calibri"/>
                </a:rPr>
                <a:t>Elanike rahulolu kasv</a:t>
              </a:r>
            </a:p>
          </p:txBody>
        </p:sp>
      </p:grpSp>
      <p:sp>
        <p:nvSpPr>
          <p:cNvPr id="187" name="Title 1"/>
          <p:cNvSpPr txBox="1">
            <a:spLocks noGrp="1"/>
          </p:cNvSpPr>
          <p:nvPr>
            <p:ph type="title"/>
          </p:nvPr>
        </p:nvSpPr>
        <p:spPr>
          <a:xfrm>
            <a:off x="315913" y="363538"/>
            <a:ext cx="8957396" cy="549275"/>
          </a:xfrm>
        </p:spPr>
        <p:txBody>
          <a:bodyPr>
            <a:noAutofit/>
          </a:bodyPr>
          <a:lstStyle/>
          <a:p>
            <a:pPr defTabSz="703263"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5. Liikuvus</a:t>
            </a:r>
          </a:p>
        </p:txBody>
      </p:sp>
      <p:sp>
        <p:nvSpPr>
          <p:cNvPr id="26629" name="Slide Number Placeholder 5"/>
          <p:cNvSpPr>
            <a:spLocks noGrp="1"/>
          </p:cNvSpPr>
          <p:nvPr>
            <p:ph type="sldNum" sz="quarter" idx="10"/>
          </p:nvPr>
        </p:nvSpPr>
        <p:spPr bwMode="auto">
          <a:xfrm>
            <a:off x="4463973" y="6495665"/>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D29481EF-8652-413D-AA21-693DD08D4583}"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12</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6406" y="1211768"/>
            <a:ext cx="8936736" cy="2997632"/>
          </a:xfrm>
        </p:spPr>
        <p:txBody>
          <a:bodyPr>
            <a:noAutofit/>
          </a:bodyPr>
          <a:lstStyle/>
          <a:p>
            <a:pPr marL="0" indent="0" algn="just" defTabSz="694944" eaLnBrk="1" fontAlgn="auto" hangingPunct="1">
              <a:lnSpc>
                <a:spcPct val="100000"/>
              </a:lnSpc>
              <a:spcBef>
                <a:spcPts val="600"/>
              </a:spcBef>
              <a:spcAft>
                <a:spcPts val="0"/>
              </a:spcAft>
              <a:buSzTx/>
              <a:buNone/>
              <a:defRPr sz="2280">
                <a:solidFill>
                  <a:srgbClr val="FFFFFF"/>
                </a:solidFill>
              </a:defRPr>
            </a:pPr>
            <a:endParaRPr lang="et-EE" sz="240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Font typeface="Arial"/>
              <a:buNone/>
              <a:defRPr sz="2280">
                <a:solidFill>
                  <a:srgbClr val="FFFFFF"/>
                </a:solidFill>
              </a:defRPr>
            </a:pPr>
            <a:r>
              <a:rPr lang="et-EE" sz="2400">
                <a:solidFill>
                  <a:srgbClr val="FFFFFF"/>
                </a:solidFill>
                <a:latin typeface="Times New Roman"/>
                <a:cs typeface="Times New Roman"/>
                <a:sym typeface="Calibri"/>
              </a:rPr>
              <a:t>Lääne-Harju vallas on toimiv sotsiaalhoolekandesüsteem, hoolekannet teostatakse läbi rahaliste toetuste ja vastavate teenuste pakkumise ja arendamise. Hoolekandesüsteem on korraldatud sihtgrupipõhiselt.          Suuremad sihtgrupid on lapsed ja lastega pered, eakad ja erivajadustega inimesed. Teenuseid osutatakse sotsiaalosakonna kaudu, samuti eraõiguslikelt ettevõtetelt ja kolmandalt sektorilt teenuste ostmise kaudu. </a:t>
            </a:r>
            <a:endParaRPr lang="et-EE">
              <a:latin typeface="Times New Roman"/>
              <a:cs typeface="Times New Roman"/>
            </a:endParaRP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et-EE" sz="3500" b="1">
                <a:solidFill>
                  <a:srgbClr val="FFFFFF"/>
                </a:solidFill>
                <a:latin typeface="Times New Roman"/>
                <a:cs typeface="Times New Roman"/>
                <a:sym typeface="Calibri" pitchFamily="34" charset="0"/>
              </a:rPr>
            </a:br>
            <a:r>
              <a:rPr lang="et-EE" sz="3500" b="1">
                <a:solidFill>
                  <a:srgbClr val="FFFFFF"/>
                </a:solidFill>
                <a:latin typeface="Times New Roman"/>
                <a:cs typeface="Times New Roman"/>
                <a:sym typeface="Calibri" pitchFamily="34" charset="0"/>
              </a:rPr>
              <a:t>6. Sotsiaalne kaitse</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48188" y="1157847"/>
            <a:ext cx="6510796" cy="4553436"/>
            <a:chOff x="0" y="-1"/>
            <a:chExt cx="6550141" cy="4853940"/>
          </a:xfrm>
        </p:grpSpPr>
        <p:sp>
          <p:nvSpPr>
            <p:cNvPr id="29704" name="Rounded Rectangle"/>
            <p:cNvSpPr>
              <a:spLocks noChangeArrowheads="1"/>
            </p:cNvSpPr>
            <p:nvPr/>
          </p:nvSpPr>
          <p:spPr bwMode="auto">
            <a:xfrm>
              <a:off x="0" y="-1"/>
              <a:ext cx="6550141" cy="4853940"/>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04333" y="530239"/>
              <a:ext cx="6341475" cy="3773308"/>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	Sotsiaalteenuste ja -toetuste uuringu läbiviimine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6.2	Heaolu- ja teraapiateenuste keskuse rajamine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6.3	Turvakodu loomine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6.4	Karjaküla Sotsiaalkeskuses kvaliteedijuhtimise süsteemi rakendamine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6.5	Karjaküla Sotsiaalkeskuse laiendamine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6.6	Toetatud elamise teenuse arendamine Lääne-Harju Valla Tugikeskuse baasil</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6.7	Eakate päevakeskuse loomine (Lääne-Harju valla Tugikeskuse juurde)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6.8	Koduhooldusteenuse arendamine ning kättesaadavuse parandamine lähedaste hoolduskoormuse vähendamiseks</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6.9	Perearsti- ja koduõenduse arendamise ning osutamise toetamine</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6.10	</a:t>
              </a:r>
              <a:r>
                <a:rPr lang="et-EE" sz="1700" err="1">
                  <a:solidFill>
                    <a:schemeClr val="tx2">
                      <a:lumMod val="75000"/>
                    </a:schemeClr>
                  </a:solidFill>
                  <a:latin typeface="Times New Roman" panose="02020603050405020304" pitchFamily="18" charset="0"/>
                  <a:cs typeface="Times New Roman" panose="02020603050405020304" pitchFamily="18" charset="0"/>
                </a:rPr>
                <a:t>Psühhosotsiaalse</a:t>
              </a:r>
              <a:r>
                <a:rPr lang="et-EE" sz="1700">
                  <a:solidFill>
                    <a:schemeClr val="tx2">
                      <a:lumMod val="75000"/>
                    </a:schemeClr>
                  </a:solidFill>
                  <a:latin typeface="Times New Roman" panose="02020603050405020304" pitchFamily="18" charset="0"/>
                  <a:cs typeface="Times New Roman" panose="02020603050405020304" pitchFamily="18" charset="0"/>
                </a:rPr>
                <a:t> abi andmiseks kriisiplaani loomine </a:t>
              </a:r>
            </a:p>
            <a:p>
              <a:pPr marL="442913" indent="-442913" algn="just" hangingPunct="0"/>
              <a:r>
                <a:rPr lang="et-EE" sz="1700">
                  <a:solidFill>
                    <a:schemeClr val="tx2">
                      <a:lumMod val="75000"/>
                    </a:schemeClr>
                  </a:solidFill>
                  <a:latin typeface="Times New Roman" panose="02020603050405020304" pitchFamily="18" charset="0"/>
                  <a:cs typeface="Times New Roman" panose="02020603050405020304" pitchFamily="18" charset="0"/>
                </a:rPr>
                <a:t>6.11	Sotsiaalhoolekande kvaliteedi ja jätkusuutlikkuse tagamine</a:t>
              </a:r>
            </a:p>
          </p:txBody>
        </p:sp>
      </p:grpSp>
      <p:grpSp>
        <p:nvGrpSpPr>
          <p:cNvPr id="29699" name="Rounded Rectangle 6"/>
          <p:cNvGrpSpPr>
            <a:grpSpLocks/>
          </p:cNvGrpSpPr>
          <p:nvPr/>
        </p:nvGrpSpPr>
        <p:grpSpPr bwMode="auto">
          <a:xfrm>
            <a:off x="6820348" y="1157845"/>
            <a:ext cx="2857202" cy="4553438"/>
            <a:chOff x="45955" y="-164547"/>
            <a:chExt cx="1922204" cy="5293058"/>
          </a:xfrm>
        </p:grpSpPr>
        <p:sp>
          <p:nvSpPr>
            <p:cNvPr id="29702" name="Rounded Rectangle"/>
            <p:cNvSpPr>
              <a:spLocks noChangeArrowheads="1"/>
            </p:cNvSpPr>
            <p:nvPr/>
          </p:nvSpPr>
          <p:spPr bwMode="auto">
            <a:xfrm>
              <a:off x="45955" y="-164547"/>
              <a:ext cx="1922204" cy="5293058"/>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45955" y="389990"/>
              <a:ext cx="1922204" cy="392363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b="1">
                  <a:solidFill>
                    <a:schemeClr val="tx2">
                      <a:lumMod val="75000"/>
                    </a:schemeClr>
                  </a:solidFill>
                  <a:latin typeface="Times New Roman" panose="02020603050405020304" pitchFamily="18" charset="0"/>
                  <a:cs typeface="Times New Roman" panose="02020603050405020304" pitchFamily="18" charset="0"/>
                </a:rPr>
                <a:t>	</a:t>
              </a:r>
              <a:r>
                <a:rPr lang="et-EE" sz="2000" b="1">
                  <a:solidFill>
                    <a:schemeClr val="tx2">
                      <a:lumMod val="75000"/>
                    </a:schemeClr>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chemeClr val="tx2">
                    <a:lumMod val="75000"/>
                  </a:schemeClr>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Toimetulekuraskustega vallaelanike vähenemine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Sotsiaalsete tugisüsteemide tugevdamine ja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Laienenud sotsiaalteenuste valik ja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Perearsti ja eriarsti teenuse kättesaadavuse paranemine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Elanike tervise näitajate parenemine</a:t>
              </a:r>
            </a:p>
            <a:p>
              <a:pPr marL="360363" indent="-269875" hangingPunct="0">
                <a:buSzPct val="100000"/>
                <a:buFont typeface="Arial" charset="0"/>
                <a:buChar char="•"/>
              </a:pPr>
              <a:r>
                <a:rPr lang="et-EE" sz="1700">
                  <a:solidFill>
                    <a:schemeClr val="tx2">
                      <a:lumMod val="75000"/>
                    </a:schemeClr>
                  </a:solidFill>
                  <a:latin typeface="Times New Roman" panose="02020603050405020304" pitchFamily="18" charset="0"/>
                  <a:cs typeface="Times New Roman" panose="02020603050405020304" pitchFamily="18" charset="0"/>
                </a:rPr>
                <a:t>Elanike rahulolu tõus</a:t>
              </a:r>
            </a:p>
          </p:txBody>
        </p:sp>
      </p:grpSp>
      <p:sp>
        <p:nvSpPr>
          <p:cNvPr id="29700" name="Title 1"/>
          <p:cNvSpPr txBox="1">
            <a:spLocks noGrp="1"/>
          </p:cNvSpPr>
          <p:nvPr>
            <p:ph type="title"/>
          </p:nvPr>
        </p:nvSpPr>
        <p:spPr>
          <a:xfrm>
            <a:off x="355600" y="401638"/>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6. Sotsiaalne kaitse</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029998"/>
            <a:ext cx="8936736" cy="4798003"/>
          </a:xfrm>
        </p:spPr>
        <p:txBody>
          <a:bodyPr>
            <a:noAutofit/>
          </a:bodyPr>
          <a:lstStyle/>
          <a:p>
            <a:pPr marL="0" indent="0" algn="just" defTabSz="694944" eaLnBrk="1" fontAlgn="auto" hangingPunct="1">
              <a:lnSpc>
                <a:spcPct val="100000"/>
              </a:lnSpc>
              <a:spcBef>
                <a:spcPts val="600"/>
              </a:spcBef>
              <a:spcAft>
                <a:spcPts val="0"/>
              </a:spcAft>
              <a:buSzTx/>
              <a:buNone/>
              <a:defRPr sz="2280">
                <a:solidFill>
                  <a:srgbClr val="FFFFFF"/>
                </a:solidFill>
              </a:defRPr>
            </a:pPr>
            <a:endParaRPr lang="et-EE" sz="225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None/>
              <a:defRPr sz="2280">
                <a:solidFill>
                  <a:srgbClr val="FFFFFF"/>
                </a:solidFill>
              </a:defRPr>
            </a:pPr>
            <a:endParaRPr lang="et-EE" sz="2250">
              <a:solidFill>
                <a:srgbClr val="FFFFFF"/>
              </a:solidFill>
              <a:latin typeface="Times New Roman"/>
              <a:cs typeface="Times New Roman"/>
              <a:sym typeface="Calibri"/>
            </a:endParaRPr>
          </a:p>
          <a:p>
            <a:pPr marL="0" indent="0" algn="just" defTabSz="694944">
              <a:lnSpc>
                <a:spcPct val="100000"/>
              </a:lnSpc>
              <a:spcBef>
                <a:spcPts val="600"/>
              </a:spcBef>
              <a:spcAft>
                <a:spcPts val="0"/>
              </a:spcAft>
              <a:buSzTx/>
              <a:buFont typeface="Arial"/>
              <a:buNone/>
              <a:defRPr sz="2280">
                <a:solidFill>
                  <a:srgbClr val="FFFFFF"/>
                </a:solidFill>
              </a:defRPr>
            </a:pPr>
            <a:r>
              <a:rPr lang="et-EE" sz="2250">
                <a:solidFill>
                  <a:srgbClr val="FFFFFF"/>
                </a:solidFill>
                <a:latin typeface="Times New Roman"/>
                <a:cs typeface="Times New Roman"/>
                <a:sym typeface="Calibri"/>
              </a:rPr>
              <a:t>Vald toetab tervist väärtustava ja soodustava käitumise ja elulaadi kujundamist igas vanuses elanike seas, heaoluks vajalike võrgustike loomist ning tervist toetava elukeskkonna sihipärast arendamist. Kogukonna liikmed on aktiivsed seltsi-, kultuuri- ja spordielu korraldamisel ning koostöös on loodud mitmekülgsed võimalused vaba aja veetmiseks erinevatele vanuse- ja huvigruppidele.</a:t>
            </a:r>
            <a:endParaRPr lang="et-EE" sz="2250">
              <a:latin typeface="Times New Roman"/>
              <a:cs typeface="Times New Roman"/>
            </a:endParaRP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 elanikel on võimalus koduvalla arengu kujundamises osaleda. Vald toetab kohalikul omaalgatusel ja koostööl põhinevate tegevuste elluviimist – ürituste korraldamisest avaliku ruumi arendamiseni.</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sz="2300">
                <a:solidFill>
                  <a:srgbClr val="FFFFFF"/>
                </a:solidFill>
                <a:latin typeface="Times New Roman"/>
                <a:cs typeface="Times New Roman"/>
                <a:sym typeface="Calibri"/>
              </a:rPr>
              <a:t> </a:t>
            </a:r>
            <a:endParaRPr lang="et-EE" sz="2300">
              <a:solidFill>
                <a:srgbClr val="FFFFFF"/>
              </a:solidFill>
              <a:latin typeface="Times New Roman"/>
              <a:cs typeface="Times New Roman"/>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nn-NO" sz="3500" b="1">
                <a:solidFill>
                  <a:srgbClr val="FFFFFF"/>
                </a:solidFill>
                <a:latin typeface="Times New Roman"/>
                <a:cs typeface="Times New Roman"/>
                <a:sym typeface="Calibri" pitchFamily="34" charset="0"/>
              </a:rPr>
            </a:br>
            <a:r>
              <a:rPr lang="nn-NO" sz="3500" b="1">
                <a:solidFill>
                  <a:srgbClr val="FFFFFF"/>
                </a:solidFill>
                <a:latin typeface="Times New Roman"/>
                <a:cs typeface="Times New Roman"/>
                <a:sym typeface="Calibri" pitchFamily="34" charset="0"/>
              </a:rPr>
              <a:t>7.  Kultuur, sport ja vaba aeg</a:t>
            </a:r>
            <a:endParaRPr lang="et-EE" sz="3500" b="1">
              <a:solidFill>
                <a:srgbClr val="FFFFFF"/>
              </a:solidFill>
              <a:latin typeface="Times New Roman"/>
              <a:cs typeface="Times New Roman"/>
              <a:sym typeface="Calibri" pitchFamily="34" charset="0"/>
            </a:endParaRP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15</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422622100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05415" y="950913"/>
            <a:ext cx="6053129" cy="5500688"/>
            <a:chOff x="0" y="-92511"/>
            <a:chExt cx="6237282" cy="5109509"/>
          </a:xfrm>
        </p:grpSpPr>
        <p:sp>
          <p:nvSpPr>
            <p:cNvPr id="29704" name="Rounded Rectangle"/>
            <p:cNvSpPr>
              <a:spLocks noChangeArrowheads="1"/>
            </p:cNvSpPr>
            <p:nvPr/>
          </p:nvSpPr>
          <p:spPr bwMode="auto">
            <a:xfrm>
              <a:off x="0" y="-92511"/>
              <a:ext cx="6198034"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97703" y="2180032"/>
              <a:ext cx="6039579" cy="343063"/>
            </a:xfrm>
            <a:prstGeom prst="rect">
              <a:avLst/>
            </a:prstGeom>
            <a:noFill/>
            <a:ln w="12700">
              <a:noFill/>
              <a:miter lim="400000"/>
              <a:headEnd/>
              <a:tailEnd/>
            </a:ln>
          </p:spPr>
          <p:txBody>
            <a:bodyPr wrap="square" lIns="45718" tIns="45718" rIns="45718" bIns="45718" anchor="ctr">
              <a:spAutoFit/>
            </a:bodyPr>
            <a:lstStyle/>
            <a:p>
              <a:pPr marL="442913" indent="-442913" algn="just" hangingPunct="0"/>
              <a:endParaRPr lang="et-EE">
                <a:solidFill>
                  <a:srgbClr val="8D46B8"/>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425870" y="950914"/>
            <a:ext cx="3251681" cy="5863139"/>
            <a:chOff x="39960" y="-452231"/>
            <a:chExt cx="1928199" cy="6090877"/>
          </a:xfrm>
        </p:grpSpPr>
        <p:sp>
          <p:nvSpPr>
            <p:cNvPr id="29702" name="Rounded Rectangle"/>
            <p:cNvSpPr>
              <a:spLocks noChangeArrowheads="1"/>
            </p:cNvSpPr>
            <p:nvPr/>
          </p:nvSpPr>
          <p:spPr bwMode="auto">
            <a:xfrm>
              <a:off x="54512" y="-452231"/>
              <a:ext cx="1913647"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39960" y="-452231"/>
              <a:ext cx="1913647" cy="6090877"/>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9E61C3"/>
                  </a:solidFill>
                  <a:latin typeface="Times New Roman" panose="02020603050405020304" pitchFamily="18" charset="0"/>
                  <a:cs typeface="Times New Roman" panose="02020603050405020304" pitchFamily="18" charset="0"/>
                </a:rPr>
                <a:t>	</a:t>
              </a:r>
              <a:r>
                <a:rPr lang="et-EE" sz="2000" b="1">
                  <a:solidFill>
                    <a:srgbClr val="8D46B8"/>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8D46B8"/>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Elujõuliste vabaühenduste arvu kasv</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Kultuurilise mitmekesisuse edendamine läbi kultuurisündmuste ja -projektide toetamise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Aktiivse ja </a:t>
              </a:r>
              <a:r>
                <a:rPr lang="et-EE" sz="1550">
                  <a:solidFill>
                    <a:srgbClr val="9E61C3"/>
                  </a:solidFill>
                  <a:latin typeface="Times New Roman" panose="02020603050405020304" pitchFamily="18" charset="0"/>
                  <a:cs typeface="Times New Roman" panose="02020603050405020304" pitchFamily="18" charset="0"/>
                </a:rPr>
                <a:t>tervisliku</a:t>
              </a:r>
              <a:r>
                <a:rPr lang="et-EE" sz="1550">
                  <a:solidFill>
                    <a:srgbClr val="8D46B8"/>
                  </a:solidFill>
                  <a:latin typeface="Times New Roman" panose="02020603050405020304" pitchFamily="18" charset="0"/>
                  <a:cs typeface="Times New Roman" panose="02020603050405020304" pitchFamily="18" charset="0"/>
                </a:rPr>
                <a:t> elustiili edendamine läbi spordirajatiste laienemise ja terviseradade loomise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Kogukonnaühenduste aktiivsuse ja toimimise paranemine</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Vabatahtliku tegevuse ja kodanikuaktiivsuse edendamine, mis suurendab kogukonna kaasatust ja ühtekuuluvust</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Elanike rahulolu kasv </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Valla maine kasv</a:t>
              </a:r>
            </a:p>
            <a:p>
              <a:pPr marL="360363" indent="-269875" hangingPunct="0">
                <a:buSzPct val="100000"/>
                <a:buFont typeface="Arial" charset="0"/>
                <a:buChar char="•"/>
              </a:pPr>
              <a:r>
                <a:rPr lang="et-EE" sz="1550">
                  <a:solidFill>
                    <a:srgbClr val="8D46B8"/>
                  </a:solidFill>
                  <a:latin typeface="Times New Roman" panose="02020603050405020304" pitchFamily="18" charset="0"/>
                  <a:cs typeface="Times New Roman" panose="02020603050405020304" pitchFamily="18" charset="0"/>
                </a:rPr>
                <a:t>Vanemaealiste digipädevuse ja -oskuste paranemine</a:t>
              </a: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nn-NO" sz="3500" b="1">
                <a:solidFill>
                  <a:srgbClr val="FFFFFF"/>
                </a:solidFill>
                <a:latin typeface="Times New Roman" panose="02020603050405020304" pitchFamily="18" charset="0"/>
                <a:cs typeface="Times New Roman" panose="02020603050405020304" pitchFamily="18" charset="0"/>
                <a:sym typeface="Calibri" pitchFamily="34" charset="0"/>
              </a:rPr>
              <a:t>7.  Kultuur, sport ja vaba aeg</a:t>
            </a:r>
            <a:endParaRPr lang="et-EE" sz="3500" b="1">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16</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3" name="TextBox 2">
            <a:extLst>
              <a:ext uri="{FF2B5EF4-FFF2-40B4-BE49-F238E27FC236}">
                <a16:creationId xmlns:a16="http://schemas.microsoft.com/office/drawing/2014/main" id="{3955A0FF-6218-E095-B891-F01155B465DB}"/>
              </a:ext>
            </a:extLst>
          </p:cNvPr>
          <p:cNvSpPr txBox="1"/>
          <p:nvPr/>
        </p:nvSpPr>
        <p:spPr>
          <a:xfrm>
            <a:off x="0" y="1355367"/>
            <a:ext cx="5915985" cy="55861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800100" lvl="1" indent="-528638" algn="just">
              <a:spcAft>
                <a:spcPts val="0"/>
              </a:spcAft>
              <a:tabLst>
                <a:tab pos="2333625" algn="l"/>
              </a:tabLs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a:t>
            </a:r>
            <a:r>
              <a:rPr lang="et-EE"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	</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Kultuuri koostöövõrgustiku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7.2</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Kultuuritegevuste süsteemne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3	</a:t>
            </a:r>
            <a:r>
              <a:rPr lang="et-EE" sz="1700" err="1">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Multifunktsionaalsuse</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arendamine ja sünergia loomine Lääne-Harju Kultuuri- ja Noortekeskuses </a:t>
            </a:r>
          </a:p>
          <a:p>
            <a:pPr marL="800100" lvl="1" indent="-528638" algn="just">
              <a:spcAft>
                <a:spcPts val="0"/>
              </a:spcAft>
            </a:pPr>
            <a:r>
              <a:rPr lang="en-US"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7</a:t>
            </a: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4	Loomemajanduse toetamine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5	Valla mainet, loodus- ja kultuuripärandit väärtustavate tegevuste toetamine ja huvigruppide kaasamine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6	Pärimus- ja rahvuskultuuri väärtuste hoidmine ja arendamine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Valla omanduses olevate ajaloo-, pärandkultuuri- ja loodusobjektide korrastamine</a:t>
            </a:r>
          </a:p>
          <a:p>
            <a:pPr marL="800100" lvl="1" indent="-528638" algn="just">
              <a:spcAft>
                <a:spcPts val="0"/>
              </a:spcAft>
            </a:pPr>
            <a:r>
              <a:rPr lang="en-US"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8	Huvitegevuse  platvormi loomine ja käivitamine </a:t>
            </a:r>
          </a:p>
          <a:p>
            <a:pPr marL="800100" lvl="1" indent="-52863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7.9	Raamatukogutöö osaline automatiseerimine ja avatud raamatukogu lahenduse arendamine</a:t>
            </a:r>
          </a:p>
          <a:p>
            <a:pPr marL="800100" lvl="1" indent="-52863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7.10	Raamatukoguteenuste mitmekesistamine ja kaasajastamine</a:t>
            </a:r>
          </a:p>
          <a:p>
            <a:pPr marL="800100" lvl="1" indent="-528638" algn="just">
              <a:spcAft>
                <a:spcPts val="0"/>
              </a:spcAft>
            </a:pPr>
            <a:r>
              <a:rPr lang="et-EE" sz="1700">
                <a:solidFill>
                  <a:srgbClr val="8D46B8"/>
                </a:solidFill>
                <a:latin typeface="Times New Roman" panose="02020603050405020304" pitchFamily="18" charset="0"/>
                <a:ea typeface="Calibri" panose="020F0502020204030204" pitchFamily="34" charset="0"/>
                <a:cs typeface="Times New Roman" panose="02020603050405020304" pitchFamily="18" charset="0"/>
              </a:rPr>
              <a:t>7.11	Huvi- ja haridusasutuste ning vabaühendustega koostöös vaba aja tegevuste mitmekesistamine ja algatuste toetamine</a:t>
            </a:r>
          </a:p>
          <a:p>
            <a:pPr marL="800100" lvl="1" indent="-528638" algn="just">
              <a:spcAft>
                <a:spcPts val="0"/>
              </a:spcAft>
            </a:pPr>
            <a:endPar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528638" algn="just">
              <a:spcAft>
                <a:spcPts val="0"/>
              </a:spcAft>
            </a:pPr>
            <a:endPar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761107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8D46B8"/>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77323" y="1438608"/>
            <a:ext cx="9388523" cy="4175439"/>
            <a:chOff x="2160" y="-49344"/>
            <a:chExt cx="6467177" cy="4853940"/>
          </a:xfrm>
        </p:grpSpPr>
        <p:sp>
          <p:nvSpPr>
            <p:cNvPr id="29704" name="Rounded Rectangle"/>
            <p:cNvSpPr>
              <a:spLocks noChangeArrowheads="1"/>
            </p:cNvSpPr>
            <p:nvPr/>
          </p:nvSpPr>
          <p:spPr bwMode="auto">
            <a:xfrm>
              <a:off x="2160" y="-49344"/>
              <a:ext cx="6467177" cy="4853940"/>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60987" y="2261121"/>
              <a:ext cx="6183723" cy="346681"/>
            </a:xfrm>
            <a:prstGeom prst="rect">
              <a:avLst/>
            </a:prstGeom>
            <a:noFill/>
            <a:ln w="12700">
              <a:noFill/>
              <a:miter lim="400000"/>
              <a:headEnd/>
              <a:tailEnd/>
            </a:ln>
          </p:spPr>
          <p:txBody>
            <a:bodyPr wrap="square" lIns="45718" tIns="45718" rIns="45718" bIns="45718" anchor="ctr">
              <a:spAutoFit/>
            </a:bodyPr>
            <a:lstStyle/>
            <a:p>
              <a:pPr marL="442913" indent="-442913" algn="just" hangingPunct="0"/>
              <a:endParaRPr lang="et-EE">
                <a:solidFill>
                  <a:srgbClr val="8D46B8"/>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401638"/>
            <a:ext cx="9009063" cy="549275"/>
          </a:xfrm>
        </p:spPr>
        <p:txBody>
          <a:bodyPr/>
          <a:lstStyle/>
          <a:p>
            <a:pPr defTabSz="795338" eaLnBrk="1" hangingPunct="1"/>
            <a:r>
              <a:rPr lang="nn-NO" sz="3500" b="1">
                <a:solidFill>
                  <a:srgbClr val="FFFFFF"/>
                </a:solidFill>
                <a:latin typeface="Times New Roman" panose="02020603050405020304" pitchFamily="18" charset="0"/>
                <a:cs typeface="Times New Roman" panose="02020603050405020304" pitchFamily="18" charset="0"/>
                <a:sym typeface="Calibri" pitchFamily="34" charset="0"/>
              </a:rPr>
              <a:t>7.</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Kultuur, sport ja vaba aeg</a:t>
            </a:r>
            <a:endParaRPr lang="et-EE" sz="3500" b="1">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17</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3" name="TextBox 2">
            <a:extLst>
              <a:ext uri="{FF2B5EF4-FFF2-40B4-BE49-F238E27FC236}">
                <a16:creationId xmlns:a16="http://schemas.microsoft.com/office/drawing/2014/main" id="{067FD2E6-9A05-FF78-3E0C-1518DE457380}"/>
              </a:ext>
            </a:extLst>
          </p:cNvPr>
          <p:cNvSpPr txBox="1"/>
          <p:nvPr/>
        </p:nvSpPr>
        <p:spPr>
          <a:xfrm>
            <a:off x="317877" y="1774858"/>
            <a:ext cx="9091435" cy="34932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7.12	Lääne-Harju Kultuuri- ja Noortekeskuse hoonete kaasajastamine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7.13	Vallas tegutsevate vabaühenduste mittetulundustegevuse toetamine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7.14	Kogukonnamajade loomine ja kogukonna tegevuste arendamine</a:t>
            </a:r>
          </a:p>
          <a:p>
            <a:pPr marL="622300" lvl="1" indent="-522288" algn="just">
              <a:spcAft>
                <a:spcPts val="0"/>
              </a:spcAft>
            </a:pP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7.15	</a:t>
            </a:r>
            <a:r>
              <a:rPr lang="et-EE" sz="1700" err="1">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Mitmefunktsiooniliste</a:t>
            </a:r>
            <a:r>
              <a:rPr lang="et-EE" sz="1700">
                <a:solidFill>
                  <a:srgbClr val="8D46B8"/>
                </a:solidFill>
                <a:effectLst/>
                <a:latin typeface="Times New Roman" panose="02020603050405020304" pitchFamily="18" charset="0"/>
                <a:ea typeface="Calibri" panose="020F0502020204030204" pitchFamily="34" charset="0"/>
                <a:cs typeface="Times New Roman" panose="02020603050405020304" pitchFamily="18" charset="0"/>
              </a:rPr>
              <a:t> objektide arendamine, mis lisaks vaba aja veetmisele kannavad ka kogukondlikku, rekreatsioonilist ja turismialast funktsiooni</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7.16	Kodulähedaste loodus- ja elukeskkonda ning vajadusi arvestavate aktiivset liikumisharrastust võimaldavate omaalgatuslike projektide toetamine</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a:t>
            </a:r>
            <a:r>
              <a:rPr lang="et-EE" sz="1700">
                <a:solidFill>
                  <a:srgbClr val="9E61C3"/>
                </a:solidFill>
                <a:latin typeface="Times New Roman" panose="02020603050405020304" pitchFamily="18" charset="0"/>
                <a:ea typeface="Calibri" panose="020F0502020204030204" pitchFamily="34" charset="0"/>
                <a:cs typeface="Times New Roman" panose="02020603050405020304" pitchFamily="18" charset="0"/>
              </a:rPr>
              <a:t>7</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t-EE" sz="1700" err="1">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Mitmefunktsiooniliste</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 mängu-, tegevus-, liikumis- ja vaba aja veetmise rajatiste rajamine, lähtudes kogukondade vajadustest ja valla piirkondlikust tasakaalustatusest </a:t>
            </a:r>
          </a:p>
          <a:p>
            <a:pPr marL="628650" lvl="1" indent="-528638" algn="just">
              <a:spcAft>
                <a:spcPts val="0"/>
              </a:spcAft>
            </a:pPr>
            <a:r>
              <a:rPr lang="et-EE" sz="1700">
                <a:solidFill>
                  <a:srgbClr val="9E61C3"/>
                </a:solidFill>
                <a:latin typeface="Times New Roman" panose="02020603050405020304" pitchFamily="18" charset="0"/>
                <a:ea typeface="Calibri" panose="020F0502020204030204" pitchFamily="34" charset="0"/>
                <a:cs typeface="Times New Roman" panose="02020603050405020304" pitchFamily="18" charset="0"/>
              </a:rPr>
              <a:t>7.18	</a:t>
            </a: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Matka-, õppe- ja terviseradade rajamine ja korrastamine </a:t>
            </a:r>
          </a:p>
          <a:p>
            <a:pPr marL="628650" lvl="1" indent="-528638" algn="just">
              <a:spcAft>
                <a:spcPts val="0"/>
              </a:spcAft>
            </a:pPr>
            <a:r>
              <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rPr>
              <a:t>7.19	Randade ja supluskohtade heakorrastamine, varustamine rannainventariga ja rannaaladele juurdepääsude tagamine </a:t>
            </a:r>
          </a:p>
          <a:p>
            <a:pPr marL="457200" lvl="1" algn="just">
              <a:spcAft>
                <a:spcPts val="600"/>
              </a:spcAft>
            </a:pPr>
            <a:endParaRPr lang="et-EE" sz="1700">
              <a:solidFill>
                <a:srgbClr val="9E61C3"/>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019770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CC99"/>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875632"/>
            <a:ext cx="8936736" cy="3952369"/>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vallas tegeletakse aktiivselt ennetustegevustega, mis aitavad ära hoida vallaelanike sotsiaal- ja terviseprobleeme. Vald soosib tervisedendust kui inimese tervist väärtustava ja soodustava käitumise ja elulaadi kujundamist igas vanuses elanike seas ning tervist toetava elukeskkonna sihipärast arendamist. Vallas toimuvad regulaarsed tervisedenduslikud sündmused ning elanikud on teadlikud tervislikest valikutest ja eluviisidest.</a:t>
            </a: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328467"/>
            <a:ext cx="8539163" cy="549275"/>
          </a:xfrm>
        </p:spPr>
        <p:txBody>
          <a:bodyPr/>
          <a:lstStyle/>
          <a:p>
            <a:pPr defTabSz="749300" eaLnBrk="1" hangingPunct="1"/>
            <a:br>
              <a:rPr lang="nn-NO" sz="3500" b="1">
                <a:solidFill>
                  <a:srgbClr val="FFFFFF"/>
                </a:solidFill>
                <a:latin typeface="Times New Roman"/>
                <a:cs typeface="Times New Roman"/>
                <a:sym typeface="Calibri" pitchFamily="34" charset="0"/>
              </a:rPr>
            </a:br>
            <a:r>
              <a:rPr lang="nn-NO" sz="3500" b="1">
                <a:solidFill>
                  <a:srgbClr val="FFFFFF"/>
                </a:solidFill>
                <a:latin typeface="Times New Roman"/>
                <a:cs typeface="Times New Roman"/>
                <a:sym typeface="Calibri" pitchFamily="34" charset="0"/>
              </a:rPr>
              <a:t>8.</a:t>
            </a:r>
            <a:r>
              <a:rPr lang="et-EE" sz="3500" b="1">
                <a:solidFill>
                  <a:srgbClr val="FFFFFF"/>
                </a:solidFill>
                <a:latin typeface="Times New Roman"/>
                <a:cs typeface="Times New Roman"/>
                <a:sym typeface="Calibri" pitchFamily="34" charset="0"/>
              </a:rPr>
              <a:t>  </a:t>
            </a:r>
            <a:r>
              <a:rPr lang="nn-NO" sz="3500" b="1">
                <a:solidFill>
                  <a:srgbClr val="FFFFFF"/>
                </a:solidFill>
                <a:latin typeface="Times New Roman"/>
                <a:cs typeface="Times New Roman"/>
                <a:sym typeface="Calibri" pitchFamily="34" charset="0"/>
              </a:rPr>
              <a:t>Tervis ja turvalisus</a:t>
            </a:r>
            <a:endParaRPr lang="et-EE" sz="3500" b="1">
              <a:solidFill>
                <a:srgbClr val="FFFFFF"/>
              </a:solidFill>
              <a:latin typeface="Times New Roman"/>
              <a:cs typeface="Times New Roman"/>
              <a:sym typeface="Calibri" pitchFamily="34" charset="0"/>
            </a:endParaRP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18</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340456766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CC99"/>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86830" y="1294743"/>
            <a:ext cx="6367507" cy="3778266"/>
            <a:chOff x="-1" y="-92511"/>
            <a:chExt cx="6550141" cy="5109509"/>
          </a:xfrm>
        </p:grpSpPr>
        <p:sp>
          <p:nvSpPr>
            <p:cNvPr id="29704" name="Rounded Rectangle"/>
            <p:cNvSpPr>
              <a:spLocks noChangeArrowheads="1"/>
            </p:cNvSpPr>
            <p:nvPr/>
          </p:nvSpPr>
          <p:spPr bwMode="auto">
            <a:xfrm>
              <a:off x="-1"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250084" y="955406"/>
              <a:ext cx="6039579" cy="2847098"/>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8.1	Valla heaoluprofiili järjepidevuse hoidmine</a:t>
              </a:r>
            </a:p>
            <a:p>
              <a:pPr marL="442913" indent="-442913" algn="just" hangingPunct="0">
                <a:tabLst>
                  <a:tab pos="355600" algn="l"/>
                </a:tabLst>
              </a:pPr>
              <a:r>
                <a:rPr lang="et-EE" sz="1700">
                  <a:solidFill>
                    <a:srgbClr val="00CC99"/>
                  </a:solidFill>
                  <a:latin typeface="Times New Roman" panose="02020603050405020304" pitchFamily="18" charset="0"/>
                  <a:cs typeface="Times New Roman" panose="02020603050405020304" pitchFamily="18" charset="0"/>
                </a:rPr>
                <a:t>8.2	 </a:t>
              </a:r>
              <a:r>
                <a:rPr lang="et-EE" sz="1700" err="1">
                  <a:solidFill>
                    <a:srgbClr val="00CC99"/>
                  </a:solidFill>
                  <a:latin typeface="Times New Roman" panose="02020603050405020304" pitchFamily="18" charset="0"/>
                  <a:cs typeface="Times New Roman" panose="02020603050405020304" pitchFamily="18" charset="0"/>
                </a:rPr>
                <a:t>Tervisedendusega</a:t>
              </a:r>
              <a:r>
                <a:rPr lang="et-EE" sz="1700">
                  <a:solidFill>
                    <a:srgbClr val="00CC99"/>
                  </a:solidFill>
                  <a:latin typeface="Times New Roman" panose="02020603050405020304" pitchFamily="18" charset="0"/>
                  <a:cs typeface="Times New Roman" panose="02020603050405020304" pitchFamily="18" charset="0"/>
                </a:rPr>
                <a:t> seotud algatuste toetamine ja mitmekesistamine</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8.3	Kogukonna- ja valdkonnapõhiste vabaühenduste terviseteadliku tegevuse toetamine</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8.4	Turvalisuse tagamine, turva- ja väljaõppesüsteemide väljaarendamine, vabatahtlike päästjate, abipolitseinike ja naabersektorite toetamine </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8.5	Hoonevälise tulekustutusvee lahenduste arendamine asulates ja lisaks </a:t>
              </a:r>
              <a:r>
                <a:rPr lang="et-EE" sz="1700" err="1">
                  <a:solidFill>
                    <a:srgbClr val="00CC99"/>
                  </a:solidFill>
                  <a:latin typeface="Times New Roman" panose="02020603050405020304" pitchFamily="18" charset="0"/>
                  <a:cs typeface="Times New Roman" panose="02020603050405020304" pitchFamily="18" charset="0"/>
                </a:rPr>
                <a:t>hajaasustuses</a:t>
              </a:r>
              <a:r>
                <a:rPr lang="et-EE" sz="1700">
                  <a:solidFill>
                    <a:srgbClr val="00CC99"/>
                  </a:solidFill>
                  <a:latin typeface="Times New Roman" panose="02020603050405020304" pitchFamily="18" charset="0"/>
                  <a:cs typeface="Times New Roman" panose="02020603050405020304" pitchFamily="18" charset="0"/>
                </a:rPr>
                <a:t> eramute põhiselt</a:t>
              </a:r>
            </a:p>
            <a:p>
              <a:pPr marL="442913" indent="-442913" algn="just" hangingPunct="0"/>
              <a:r>
                <a:rPr lang="et-EE" sz="1700">
                  <a:solidFill>
                    <a:srgbClr val="00CC99"/>
                  </a:solidFill>
                  <a:latin typeface="Times New Roman" panose="02020603050405020304" pitchFamily="18" charset="0"/>
                  <a:cs typeface="Times New Roman" panose="02020603050405020304" pitchFamily="18" charset="0"/>
                </a:rPr>
                <a:t>8.6	Kriisivalmiduse suurendamine</a:t>
              </a:r>
            </a:p>
          </p:txBody>
        </p:sp>
      </p:grpSp>
      <p:grpSp>
        <p:nvGrpSpPr>
          <p:cNvPr id="29699" name="Rounded Rectangle 6"/>
          <p:cNvGrpSpPr>
            <a:grpSpLocks/>
          </p:cNvGrpSpPr>
          <p:nvPr/>
        </p:nvGrpSpPr>
        <p:grpSpPr bwMode="auto">
          <a:xfrm>
            <a:off x="6874135" y="1354641"/>
            <a:ext cx="2826449" cy="3676047"/>
            <a:chOff x="-94750" y="-516000"/>
            <a:chExt cx="2079858" cy="5580741"/>
          </a:xfrm>
        </p:grpSpPr>
        <p:sp>
          <p:nvSpPr>
            <p:cNvPr id="29702" name="Rounded Rectangle"/>
            <p:cNvSpPr>
              <a:spLocks noChangeArrowheads="1"/>
            </p:cNvSpPr>
            <p:nvPr/>
          </p:nvSpPr>
          <p:spPr bwMode="auto">
            <a:xfrm>
              <a:off x="-94748" y="-516000"/>
              <a:ext cx="2062907"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94750" y="445352"/>
              <a:ext cx="2079858" cy="3834731"/>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00CC99"/>
                  </a:solidFill>
                  <a:latin typeface="Times New Roman" panose="02020603050405020304" pitchFamily="18" charset="0"/>
                  <a:cs typeface="Times New Roman" panose="02020603050405020304" pitchFamily="18" charset="0"/>
                </a:rPr>
                <a:t>	</a:t>
              </a:r>
              <a:r>
                <a:rPr lang="et-EE" sz="2000" b="1">
                  <a:solidFill>
                    <a:srgbClr val="00CC99"/>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00CC99"/>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Turvalisuse paranemine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Ennetava tervisedenduse tõhusus</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Õnnetusjuhtumite ja kuritegude arvu vähenemine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Elanike tervise näitajate parenemine</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Tervisedenduseks suunatud objektide arv</a:t>
              </a:r>
            </a:p>
            <a:p>
              <a:pPr marL="360363" indent="-269875" hangingPunct="0">
                <a:buSzPct val="100000"/>
                <a:buFont typeface="Arial" charset="0"/>
                <a:buChar char="•"/>
              </a:pPr>
              <a:r>
                <a:rPr lang="et-EE" sz="1700">
                  <a:solidFill>
                    <a:srgbClr val="00CC99"/>
                  </a:solidFill>
                  <a:latin typeface="Times New Roman" panose="02020603050405020304" pitchFamily="18" charset="0"/>
                  <a:cs typeface="Times New Roman" panose="02020603050405020304" pitchFamily="18" charset="0"/>
                </a:rPr>
                <a:t>Elanike rahulolu kasv </a:t>
              </a:r>
              <a:endParaRPr lang="et-EE"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endParaRPr lang="et-EE" sz="1700">
                <a:solidFill>
                  <a:srgbClr val="9E61C3"/>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8</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Tervis ja turvalisus</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19</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373471264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479BF"/>
        </a:solidFill>
        <a:effectLst/>
      </p:bgPr>
    </p:bg>
    <p:spTree>
      <p:nvGrpSpPr>
        <p:cNvPr id="1" name=""/>
        <p:cNvGrpSpPr/>
        <p:nvPr/>
      </p:nvGrpSpPr>
      <p:grpSpPr>
        <a:xfrm>
          <a:off x="0" y="0"/>
          <a:ext cx="0" cy="0"/>
          <a:chOff x="0" y="0"/>
          <a:chExt cx="0" cy="0"/>
        </a:xfrm>
      </p:grpSpPr>
      <p:sp>
        <p:nvSpPr>
          <p:cNvPr id="15362" name="Title 1"/>
          <p:cNvSpPr txBox="1">
            <a:spLocks noGrp="1"/>
          </p:cNvSpPr>
          <p:nvPr>
            <p:ph type="title"/>
          </p:nvPr>
        </p:nvSpPr>
        <p:spPr>
          <a:xfrm>
            <a:off x="366713" y="407987"/>
            <a:ext cx="9166225" cy="468313"/>
          </a:xfrm>
        </p:spPr>
        <p:txBody>
          <a:bodyPr/>
          <a:lstStyle/>
          <a:p>
            <a:pPr defTabSz="620713"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Lääne-Harju valla arengukava 2019-2030</a:t>
            </a:r>
          </a:p>
        </p:txBody>
      </p:sp>
      <p:sp>
        <p:nvSpPr>
          <p:cNvPr id="116" name="Content Placeholder 2"/>
          <p:cNvSpPr txBox="1">
            <a:spLocks noGrp="1"/>
          </p:cNvSpPr>
          <p:nvPr>
            <p:ph type="body" idx="1"/>
          </p:nvPr>
        </p:nvSpPr>
        <p:spPr>
          <a:xfrm>
            <a:off x="285751" y="876300"/>
            <a:ext cx="9253538" cy="5735471"/>
          </a:xfrm>
        </p:spPr>
        <p:txBody>
          <a:bodyPr>
            <a:normAutofit fontScale="77500" lnSpcReduction="20000"/>
          </a:bodyPr>
          <a:lstStyle/>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Lääne-Harju vald on </a:t>
            </a:r>
            <a:r>
              <a:rPr lang="et-EE" sz="2000" err="1">
                <a:solidFill>
                  <a:schemeClr val="bg1"/>
                </a:solidFill>
                <a:latin typeface="Times New Roman" panose="02020603050405020304" pitchFamily="18" charset="0"/>
                <a:cs typeface="Times New Roman" panose="02020603050405020304" pitchFamily="18" charset="0"/>
              </a:rPr>
              <a:t>Loode-Eestis</a:t>
            </a:r>
            <a:r>
              <a:rPr lang="et-EE" sz="2000">
                <a:solidFill>
                  <a:schemeClr val="bg1"/>
                </a:solidFill>
                <a:latin typeface="Times New Roman" panose="02020603050405020304" pitchFamily="18" charset="0"/>
                <a:cs typeface="Times New Roman" panose="02020603050405020304" pitchFamily="18" charset="0"/>
              </a:rPr>
              <a:t> Harjumaal paiknev pika ja kauni rannajoone, rikkaliku loodus- ja kultuuripärandiga, hea ligipääsetavuse − sadamate, raudtee- ja maanteevõrgustikuga − ning mitmekesiste arengueeldustega, looduslähedane elu-, töö- ja </a:t>
            </a:r>
            <a:r>
              <a:rPr lang="et-EE" sz="2000" err="1">
                <a:solidFill>
                  <a:schemeClr val="bg1"/>
                </a:solidFill>
                <a:latin typeface="Times New Roman" panose="02020603050405020304" pitchFamily="18" charset="0"/>
                <a:cs typeface="Times New Roman" panose="02020603050405020304" pitchFamily="18" charset="0"/>
              </a:rPr>
              <a:t>puhkepiirkond</a:t>
            </a:r>
            <a:r>
              <a:rPr lang="et-EE" sz="2000">
                <a:solidFill>
                  <a:schemeClr val="bg1"/>
                </a:solidFill>
                <a:latin typeface="Times New Roman" panose="02020603050405020304" pitchFamily="18" charset="0"/>
                <a:cs typeface="Times New Roman" panose="02020603050405020304" pitchFamily="18" charset="0"/>
              </a:rPr>
              <a:t>. Siin elavad oma kodukohast hoolivad, rahulolevad ja tegusad inimesed. </a:t>
            </a:r>
          </a:p>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Valla arenguvisiooniks on terviklikult, keskkonnahoidlikult ja piirkonniti tasakaalustatult arenev, säästliku ja nutika elukorraldusega heal järjel omavalitsus. Lääne-Harju vallas on kliimaeesmärkidega kooskõlas juhtimine, heakorrastatud ja turvaline elukeskkond, elujõuline ning omaalgatuslik kogukond, kättesaadavad ja vajaduspõhised avalikud teenused, mitmekesised liikumisvõimalused ning tasuvad kodulähedased töökohad. </a:t>
            </a:r>
          </a:p>
          <a:p>
            <a:pPr marL="0" indent="0" algn="just" eaLnBrk="1" hangingPunct="1">
              <a:lnSpc>
                <a:spcPct val="100000"/>
              </a:lnSpc>
              <a:buFont typeface="Arial" charset="0"/>
              <a:buNone/>
            </a:pPr>
            <a:r>
              <a:rPr lang="et-EE" sz="2000">
                <a:solidFill>
                  <a:schemeClr val="bg1"/>
                </a:solidFill>
                <a:latin typeface="Times New Roman" panose="02020603050405020304" pitchFamily="18" charset="0"/>
                <a:cs typeface="Times New Roman" panose="02020603050405020304" pitchFamily="18" charset="0"/>
              </a:rPr>
              <a:t>Lisaks vallaelanike rahulolu tagamisele on tähtis, et Lääne-Harju vald on hea mainega ja ligitõmbav elu-, ettevõtlus- ja külastuskeskkond, mida juhitakse kaasavalt, tõhusalt, uuendusmeelselt ning koostööd väärtustavalt. </a:t>
            </a:r>
          </a:p>
          <a:p>
            <a:pPr marL="0" indent="0" algn="just" eaLnBrk="1" hangingPunct="1">
              <a:lnSpc>
                <a:spcPct val="70000"/>
              </a:lnSpc>
              <a:buFont typeface="Arial" charset="0"/>
              <a:buNone/>
            </a:pPr>
            <a:endParaRPr lang="et-EE" sz="900">
              <a:solidFill>
                <a:schemeClr val="bg1"/>
              </a:solidFill>
              <a:latin typeface="Times New Roman" panose="02020603050405020304" pitchFamily="18" charset="0"/>
              <a:cs typeface="Times New Roman" panose="02020603050405020304" pitchFamily="18" charset="0"/>
            </a:endParaRPr>
          </a:p>
          <a:p>
            <a:pPr marL="0" indent="0" algn="just"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Valla arendamisel keskendutakse järgnevatele valdkondadele: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1.	Valitsemine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2.	Haridus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3.	Elamu- ja kommunaalmajandus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4.	Keskkond ja kliima</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5.	Liikuvus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6.	Sotsiaalne kaitse</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7.	Kultuur, sport ja vaba aeg</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8.	Tervis ja turvalisus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9.	Ligipääsetavus</a:t>
            </a:r>
          </a:p>
          <a:p>
            <a:pPr marL="0" indent="0" defTabSz="363538" eaLnBrk="1" hangingPunct="1">
              <a:lnSpc>
                <a:spcPct val="70000"/>
              </a:lnSpc>
              <a:buFont typeface="Arial" charset="0"/>
              <a:buNone/>
            </a:pPr>
            <a:r>
              <a:rPr lang="et-EE" sz="1900">
                <a:solidFill>
                  <a:schemeClr val="bg1"/>
                </a:solidFill>
                <a:latin typeface="Times New Roman" panose="02020603050405020304" pitchFamily="18" charset="0"/>
                <a:cs typeface="Times New Roman" panose="02020603050405020304" pitchFamily="18" charset="0"/>
              </a:rPr>
              <a:t>10.	Ettevõtluskeskkond</a:t>
            </a:r>
          </a:p>
        </p:txBody>
      </p:sp>
      <p:sp>
        <p:nvSpPr>
          <p:cNvPr id="15364" name="Slide Number Placeholder 5"/>
          <p:cNvSpPr>
            <a:spLocks noGrp="1"/>
          </p:cNvSpPr>
          <p:nvPr>
            <p:ph type="sldNum" sz="quarter" idx="10"/>
          </p:nvPr>
        </p:nvSpPr>
        <p:spPr bwMode="auto">
          <a:xfrm>
            <a:off x="4870767" y="6350166"/>
            <a:ext cx="164465" cy="261606"/>
          </a:xfrm>
          <a:noFill/>
          <a:ln>
            <a:headEnd/>
            <a:tailEnd/>
          </a:ln>
        </p:spPr>
        <p:txBody>
          <a:bodyPr vert="horz" numCol="1" anchorCtr="0" compatLnSpc="1">
            <a:prstTxWarp prst="textNoShape">
              <a:avLst/>
            </a:prstTxWarp>
          </a:bodyPr>
          <a:lstStyle/>
          <a:p>
            <a:pPr algn="ctr" fontAlgn="base">
              <a:spcBef>
                <a:spcPct val="0"/>
              </a:spcBef>
              <a:spcAft>
                <a:spcPct val="0"/>
              </a:spcAft>
            </a:pPr>
            <a:fld id="{0F665CEE-4571-4D69-BDBC-EC2D62B3ABEF}" type="slidenum">
              <a:rPr lang="et-EE" sz="1100"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a:t>
            </a:fld>
            <a:endParaRPr lang="et-EE" sz="1100">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60397" y="1717657"/>
            <a:ext cx="8936736" cy="3181077"/>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 Harju valla avalikus ruumis on erinevate teenuste kasutamine ja kättesaadavus ning elanikkonna kaasamine oluline, eesmärgiga tagada kõikidele vallaelanikele võrdsed võimalused ühiskonnaelust osa võtta. Elukeskkonna ligipääsetavuse parandamine võimaldab kodanikel juurdepääsu nii füüsilisele kui ka infovahetuse- ja e-teenuste keskkondadele, mis omakorda parendab kõikide vallaelanike elukvaliteeti ja igapäeva toimetulekut.</a:t>
            </a:r>
            <a:endParaRPr lang="et-EE" sz="2300">
              <a:solidFill>
                <a:srgbClr val="FFFFFF"/>
              </a:solidFill>
              <a:latin typeface="Times New Roman" panose="02020603050405020304" pitchFamily="18" charset="0"/>
              <a:cs typeface="Times New Roman" panose="02020603050405020304" pitchFamily="18" charset="0"/>
              <a:sym typeface="Calibri"/>
            </a:endParaRPr>
          </a:p>
        </p:txBody>
      </p:sp>
      <p:sp>
        <p:nvSpPr>
          <p:cNvPr id="28675" name="Title 1"/>
          <p:cNvSpPr txBox="1">
            <a:spLocks noGrp="1"/>
          </p:cNvSpPr>
          <p:nvPr>
            <p:ph type="title"/>
          </p:nvPr>
        </p:nvSpPr>
        <p:spPr>
          <a:xfrm>
            <a:off x="456406" y="616540"/>
            <a:ext cx="8539163"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9</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Ligipääsetavus</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20</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262800716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42585" y="1715166"/>
            <a:ext cx="6459958" cy="2208211"/>
            <a:chOff x="-1" y="-45505"/>
            <a:chExt cx="6747845" cy="2185213"/>
          </a:xfrm>
        </p:grpSpPr>
        <p:sp>
          <p:nvSpPr>
            <p:cNvPr id="29704" name="Rounded Rectangle"/>
            <p:cNvSpPr>
              <a:spLocks noChangeArrowheads="1"/>
            </p:cNvSpPr>
            <p:nvPr/>
          </p:nvSpPr>
          <p:spPr bwMode="auto">
            <a:xfrm>
              <a:off x="-1" y="-45505"/>
              <a:ext cx="6747845" cy="2185213"/>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353012" y="610828"/>
              <a:ext cx="6039579" cy="868023"/>
            </a:xfrm>
            <a:prstGeom prst="rect">
              <a:avLst/>
            </a:prstGeom>
            <a:noFill/>
            <a:ln w="12700">
              <a:noFill/>
              <a:miter lim="400000"/>
              <a:headEnd/>
              <a:tailEnd/>
            </a:ln>
          </p:spPr>
          <p:txBody>
            <a:bodyPr wrap="square" lIns="45718" tIns="45718" rIns="45718" bIns="45718" anchor="ctr">
              <a:spAutoFit/>
            </a:bodyPr>
            <a:lstStyle/>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9.1	Ligipääsetavuse valdkonna auditeerimine</a:t>
              </a:r>
            </a:p>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9.2	Valla kodulehe WCAG nõuete vastavusse viimine</a:t>
              </a:r>
            </a:p>
            <a:p>
              <a:pPr marL="442913" indent="-442913" algn="just" hangingPunct="0"/>
              <a:r>
                <a:rPr lang="et-EE" sz="1700">
                  <a:solidFill>
                    <a:srgbClr val="00B0F0"/>
                  </a:solidFill>
                  <a:latin typeface="Times New Roman" panose="02020603050405020304" pitchFamily="18" charset="0"/>
                  <a:cs typeface="Times New Roman" panose="02020603050405020304" pitchFamily="18" charset="0"/>
                </a:rPr>
                <a:t>9.3	</a:t>
              </a:r>
              <a:r>
                <a:rPr lang="en-US"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KOV ja </a:t>
              </a:r>
              <a:r>
                <a:rPr lang="et-EE"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hallatavate asutuste töötajate </a:t>
              </a:r>
              <a:r>
                <a:rPr lang="en-US" sz="1700" err="1">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teadlikkuse</a:t>
              </a:r>
              <a:r>
                <a:rPr lang="en-US" sz="1700">
                  <a:solidFill>
                    <a:srgbClr val="00B0F0"/>
                  </a:solidFill>
                  <a:effectLst/>
                  <a:latin typeface="Times New Roman" panose="02020603050405020304" pitchFamily="18" charset="0"/>
                  <a:ea typeface="Calibri" panose="020F0502020204030204" pitchFamily="34" charset="0"/>
                  <a:cs typeface="Times New Roman" panose="02020603050405020304" pitchFamily="18" charset="0"/>
                </a:rPr>
                <a:t> tõstmine </a:t>
              </a:r>
              <a:endParaRPr lang="et-EE" sz="1700">
                <a:solidFill>
                  <a:srgbClr val="00B0F0"/>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890017" y="1715166"/>
            <a:ext cx="2843289" cy="2208211"/>
            <a:chOff x="59102" y="1215210"/>
            <a:chExt cx="1947241" cy="5580741"/>
          </a:xfrm>
        </p:grpSpPr>
        <p:sp>
          <p:nvSpPr>
            <p:cNvPr id="29702" name="Rounded Rectangle"/>
            <p:cNvSpPr>
              <a:spLocks noChangeArrowheads="1"/>
            </p:cNvSpPr>
            <p:nvPr/>
          </p:nvSpPr>
          <p:spPr bwMode="auto">
            <a:xfrm>
              <a:off x="60331" y="1215210"/>
              <a:ext cx="1933285"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59102" y="2910509"/>
              <a:ext cx="1947241" cy="2644647"/>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00B0F0"/>
                  </a:solidFill>
                  <a:latin typeface="Times New Roman" panose="02020603050405020304" pitchFamily="18" charset="0"/>
                  <a:cs typeface="Times New Roman" panose="02020603050405020304" pitchFamily="18" charset="0"/>
                </a:rPr>
                <a:t>	</a:t>
              </a:r>
              <a:r>
                <a:rPr lang="et-EE" sz="2000" b="1">
                  <a:solidFill>
                    <a:srgbClr val="00B0F0"/>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00B0F0"/>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00B0F0"/>
                  </a:solidFill>
                  <a:latin typeface="Times New Roman" panose="02020603050405020304" pitchFamily="18" charset="0"/>
                  <a:cs typeface="Times New Roman" panose="02020603050405020304" pitchFamily="18" charset="0"/>
                </a:rPr>
                <a:t>Avalike ruumide </a:t>
              </a:r>
              <a:r>
                <a:rPr lang="en-US" sz="1700">
                  <a:solidFill>
                    <a:srgbClr val="00B0F0"/>
                  </a:solidFill>
                  <a:latin typeface="Times New Roman" panose="02020603050405020304" pitchFamily="18" charset="0"/>
                  <a:cs typeface="Times New Roman" panose="02020603050405020304" pitchFamily="18" charset="0"/>
                </a:rPr>
                <a:t>ja valla kodulehe</a:t>
              </a:r>
              <a:r>
                <a:rPr lang="et-EE" sz="1700">
                  <a:solidFill>
                    <a:srgbClr val="00B0F0"/>
                  </a:solidFill>
                  <a:latin typeface="Times New Roman" panose="02020603050405020304" pitchFamily="18" charset="0"/>
                  <a:cs typeface="Times New Roman" panose="02020603050405020304" pitchFamily="18" charset="0"/>
                </a:rPr>
                <a:t> ligipääsetavuse parandamine, et suurendada </a:t>
              </a:r>
              <a:r>
                <a:rPr lang="en-US" sz="1700">
                  <a:solidFill>
                    <a:srgbClr val="00B0F0"/>
                  </a:solidFill>
                  <a:latin typeface="Times New Roman" panose="02020603050405020304" pitchFamily="18" charset="0"/>
                  <a:cs typeface="Times New Roman" panose="02020603050405020304" pitchFamily="18" charset="0"/>
                </a:rPr>
                <a:t>teenuste kättesaadavust</a:t>
              </a:r>
              <a:endParaRPr lang="en-US" sz="1700">
                <a:solidFill>
                  <a:srgbClr val="9E61C3"/>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n-US" sz="1700">
                  <a:solidFill>
                    <a:srgbClr val="00B0F0"/>
                  </a:solidFill>
                  <a:latin typeface="Times New Roman" panose="02020603050405020304" pitchFamily="18" charset="0"/>
                  <a:cs typeface="Times New Roman" panose="02020603050405020304" pitchFamily="18" charset="0"/>
                </a:rPr>
                <a:t>Teadlikkuse kasv </a:t>
              </a:r>
            </a:p>
            <a:p>
              <a:pPr marL="360363" indent="-269875" hangingPunct="0">
                <a:buSzPct val="100000"/>
                <a:buFont typeface="Arial" charset="0"/>
                <a:buChar char="•"/>
              </a:pPr>
              <a:endParaRPr lang="et-EE" sz="1700">
                <a:solidFill>
                  <a:srgbClr val="00B0F0"/>
                </a:solidFill>
                <a:latin typeface="Times New Roman" panose="02020603050405020304" pitchFamily="18" charset="0"/>
                <a:cs typeface="Times New Roman" panose="02020603050405020304" pitchFamily="18" charset="0"/>
              </a:endParaRPr>
            </a:p>
          </p:txBody>
        </p:sp>
      </p:grpSp>
      <p:sp>
        <p:nvSpPr>
          <p:cNvPr id="29700" name="Title 1"/>
          <p:cNvSpPr txBox="1">
            <a:spLocks noGrp="1"/>
          </p:cNvSpPr>
          <p:nvPr>
            <p:ph type="title"/>
          </p:nvPr>
        </p:nvSpPr>
        <p:spPr>
          <a:xfrm>
            <a:off x="392771" y="50569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9</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  </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Ligipääsetavus</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21</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1250226511"/>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190" name="Content Placeholder 2"/>
          <p:cNvSpPr txBox="1">
            <a:spLocks noGrp="1"/>
          </p:cNvSpPr>
          <p:nvPr>
            <p:ph type="body" idx="1"/>
          </p:nvPr>
        </p:nvSpPr>
        <p:spPr>
          <a:xfrm>
            <a:off x="451104" y="1029998"/>
            <a:ext cx="8936736" cy="4798003"/>
          </a:xfrm>
        </p:spPr>
        <p:txBody>
          <a:bodyPr>
            <a:noAutofit/>
          </a:bodyPr>
          <a:lstStyle/>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vallas on ligitõmbav ettevõtluskeskkond, kuhu koondub kaasaegne ja kõrget lisandväärtust loov tööstus ja teenusmajandus. Elu- ja looduskeskkonda sobituvad erinevad ettevõtluspiirkonnad ja unikaalsed logistikavõimalused soodustavad ettevõtluse arengut ja tasuvate töökohtade loomist. Valda on oodatud rohetehnoloogiaid arendavad loodussõbralikud ettevõtted.</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Võimalikult paljudel valla elanikel on võimalus töötada vallas tegutsevates ettevõtetes ja seeläbi panustada valla eelarve pikaajalisse ja stabiilsesse kasvu.</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Lääne-Harju vald toetab ettevõtluskeskkonna arengut kiire ja sujuva planeerimistegevuse ja asjaajamisega. </a:t>
            </a:r>
          </a:p>
          <a:p>
            <a:pPr marL="0" indent="0" algn="just" defTabSz="694944" eaLnBrk="1" fontAlgn="auto" hangingPunct="1">
              <a:lnSpc>
                <a:spcPct val="100000"/>
              </a:lnSpc>
              <a:spcBef>
                <a:spcPts val="600"/>
              </a:spcBef>
              <a:spcAft>
                <a:spcPts val="0"/>
              </a:spcAft>
              <a:buSzTx/>
              <a:buFont typeface="Arial"/>
              <a:buNone/>
              <a:defRPr sz="2280">
                <a:solidFill>
                  <a:srgbClr val="FFFFFF"/>
                </a:solidFill>
              </a:defRPr>
            </a:pPr>
            <a:r>
              <a:rPr lang="et-EE">
                <a:solidFill>
                  <a:srgbClr val="FFFFFF"/>
                </a:solidFill>
                <a:latin typeface="Times New Roman" panose="02020603050405020304" pitchFamily="18" charset="0"/>
                <a:cs typeface="Times New Roman" panose="02020603050405020304" pitchFamily="18" charset="0"/>
                <a:sym typeface="Calibri"/>
              </a:rPr>
              <a:t>Vald on ettevõtjatele hinnatud ja usaldusväärne koostööpartner – toetatakse </a:t>
            </a:r>
            <a:r>
              <a:rPr lang="et-EE" err="1">
                <a:solidFill>
                  <a:srgbClr val="FFFFFF"/>
                </a:solidFill>
                <a:latin typeface="Times New Roman" panose="02020603050405020304" pitchFamily="18" charset="0"/>
                <a:cs typeface="Times New Roman" panose="02020603050405020304" pitchFamily="18" charset="0"/>
                <a:sym typeface="Calibri"/>
              </a:rPr>
              <a:t>ühisturundust</a:t>
            </a:r>
            <a:r>
              <a:rPr lang="et-EE">
                <a:solidFill>
                  <a:srgbClr val="FFFFFF"/>
                </a:solidFill>
                <a:latin typeface="Times New Roman" panose="02020603050405020304" pitchFamily="18" charset="0"/>
                <a:cs typeface="Times New Roman" panose="02020603050405020304" pitchFamily="18" charset="0"/>
                <a:sym typeface="Calibri"/>
              </a:rPr>
              <a:t> ning tehakse koostööd valla mainet kujundavate tegevuste läbiviimisel. </a:t>
            </a:r>
          </a:p>
        </p:txBody>
      </p:sp>
      <p:sp>
        <p:nvSpPr>
          <p:cNvPr id="28675" name="Title 1"/>
          <p:cNvSpPr txBox="1">
            <a:spLocks noGrp="1"/>
          </p:cNvSpPr>
          <p:nvPr>
            <p:ph type="title"/>
          </p:nvPr>
        </p:nvSpPr>
        <p:spPr>
          <a:xfrm>
            <a:off x="456406" y="328467"/>
            <a:ext cx="8539163"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a:t>
            </a:r>
            <a:r>
              <a:rPr lang="nn-NO" sz="3500" b="1">
                <a:solidFill>
                  <a:srgbClr val="FFFFFF"/>
                </a:solidFill>
                <a:latin typeface="Times New Roman" panose="02020603050405020304" pitchFamily="18" charset="0"/>
                <a:cs typeface="Times New Roman" panose="02020603050405020304" pitchFamily="18" charset="0"/>
                <a:sym typeface="Calibri" pitchFamily="34" charset="0"/>
              </a:rPr>
              <a:t>.</a:t>
            </a:r>
            <a:r>
              <a:rPr lang="et-EE" sz="3500" b="1">
                <a:solidFill>
                  <a:srgbClr val="FFFFFF"/>
                </a:solidFill>
                <a:latin typeface="Times New Roman" panose="02020603050405020304" pitchFamily="18" charset="0"/>
                <a:cs typeface="Times New Roman" panose="02020603050405020304" pitchFamily="18" charset="0"/>
                <a:sym typeface="Calibri" pitchFamily="34" charset="0"/>
              </a:rPr>
              <a:t>  Ettevõtluskeskkond</a:t>
            </a:r>
          </a:p>
        </p:txBody>
      </p:sp>
      <p:sp>
        <p:nvSpPr>
          <p:cNvPr id="28676" name="Slide Number Placeholder 5"/>
          <p:cNvSpPr>
            <a:spLocks noGrp="1"/>
          </p:cNvSpPr>
          <p:nvPr>
            <p:ph type="sldNum" sz="quarter" idx="10"/>
          </p:nvPr>
        </p:nvSpPr>
        <p:spPr bwMode="auto">
          <a:xfrm>
            <a:off x="4735435" y="6263890"/>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A9298A7C-6AAB-4B46-B14C-ECF67A71286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22</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2185071729"/>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205415" y="1055386"/>
            <a:ext cx="6475084" cy="5824496"/>
            <a:chOff x="-1" y="-92511"/>
            <a:chExt cx="6550141" cy="5763836"/>
          </a:xfrm>
        </p:grpSpPr>
        <p:sp>
          <p:nvSpPr>
            <p:cNvPr id="29704" name="Rounded Rectangle"/>
            <p:cNvSpPr>
              <a:spLocks noChangeArrowheads="1"/>
            </p:cNvSpPr>
            <p:nvPr/>
          </p:nvSpPr>
          <p:spPr bwMode="auto">
            <a:xfrm>
              <a:off x="-1"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173122" y="112905"/>
              <a:ext cx="6293979" cy="5558420"/>
            </a:xfrm>
            <a:prstGeom prst="rect">
              <a:avLst/>
            </a:prstGeom>
            <a:noFill/>
            <a:ln w="12700">
              <a:noFill/>
              <a:miter lim="400000"/>
              <a:headEnd/>
              <a:tailEnd/>
            </a:ln>
          </p:spPr>
          <p:txBody>
            <a:bodyPr wrap="square" lIns="45718" tIns="45718" rIns="45718" bIns="45718" anchor="ctr">
              <a:spAutoFit/>
            </a:bodyPr>
            <a:lstStyle/>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10.1	Ettevõtluspiirkondade sobitamine elukeskkonnaga tagades huvide tasakaalustatuse planeeringutegevuses</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10.2	Kõrgema lisandväärtusega töökohtade loomine valla territooriumil, sh arvestades regionaalseid eripärasid </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10.3	Investeeringute valda toomise soodustamise meetmete väljatöötamine ja rakendamine </a:t>
              </a:r>
            </a:p>
            <a:p>
              <a:pPr marL="542925" indent="-542925" hangingPunct="0">
                <a:tabLst>
                  <a:tab pos="538163" algn="l"/>
                </a:tabLst>
              </a:pPr>
              <a:r>
                <a:rPr lang="et-EE" sz="1700">
                  <a:solidFill>
                    <a:srgbClr val="C00000"/>
                  </a:solidFill>
                  <a:latin typeface="Times New Roman" panose="02020603050405020304" pitchFamily="18" charset="0"/>
                  <a:cs typeface="Times New Roman" panose="02020603050405020304" pitchFamily="18" charset="0"/>
                </a:rPr>
                <a:t>10.4  Kohaliku omavalitsuse ja piirkonna ettevõtete koostöö arendamine</a:t>
              </a:r>
            </a:p>
            <a:p>
              <a:pPr marL="542925" indent="-542925" hangingPunct="0"/>
              <a:r>
                <a:rPr lang="et-EE" sz="1700">
                  <a:solidFill>
                    <a:srgbClr val="C00000"/>
                  </a:solidFill>
                  <a:latin typeface="Times New Roman" panose="02020603050405020304" pitchFamily="18" charset="0"/>
                  <a:cs typeface="Times New Roman" panose="02020603050405020304" pitchFamily="18" charset="0"/>
                </a:rPr>
                <a:t>10.5  Energiavarustuse arendamine nii tarbimis- kui ka tootmisvõimsuste tagamiseks</a:t>
              </a:r>
              <a:endParaRPr lang="en-US"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r>
                <a:rPr lang="et-EE" sz="1700">
                  <a:solidFill>
                    <a:srgbClr val="C00000"/>
                  </a:solidFill>
                  <a:latin typeface="Times New Roman" panose="02020603050405020304" pitchFamily="18" charset="0"/>
                  <a:cs typeface="Times New Roman" panose="02020603050405020304" pitchFamily="18" charset="0"/>
                </a:rPr>
                <a:t>10.6  Strateegiliste taristuühenduste arendamine – ringraudtee, valda läbivad maanteed ja raudtee kaubajaam</a:t>
              </a:r>
            </a:p>
            <a:p>
              <a:pPr marL="542925" indent="-542925" hangingPunct="0">
                <a:tabLst>
                  <a:tab pos="452438" algn="l"/>
                  <a:tab pos="538163" algn="l"/>
                </a:tabLst>
              </a:pPr>
              <a:r>
                <a:rPr lang="et-EE" sz="1700">
                  <a:solidFill>
                    <a:srgbClr val="C00000"/>
                  </a:solidFill>
                  <a:latin typeface="Times New Roman" panose="02020603050405020304" pitchFamily="18" charset="0"/>
                  <a:cs typeface="Times New Roman" panose="02020603050405020304" pitchFamily="18" charset="0"/>
                </a:rPr>
                <a:t>10.7	 Rohepöörde rakendamise toetamine ettevõtluses</a:t>
              </a:r>
            </a:p>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10.8	Noorte ja laste ettevõtlusalase hariduse toetamine sh ettevõtluseõppe ja ettevõtlikkuse arendamine</a:t>
              </a:r>
            </a:p>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10.9	Noortele paremate võimaluste pakkumine osalemaks ettevõtlusega seotud projektides, koolitustel ja praktikal, kaasata noori aktiivsemalt ja julgustada õpilasfirmade loomisel</a:t>
              </a:r>
            </a:p>
            <a:p>
              <a:pPr marL="542925" indent="-542925" algn="just" hangingPunct="0"/>
              <a:endParaRPr lang="et-EE"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p:txBody>
        </p:sp>
      </p:grpSp>
      <p:grpSp>
        <p:nvGrpSpPr>
          <p:cNvPr id="29699" name="Rounded Rectangle 6"/>
          <p:cNvGrpSpPr>
            <a:grpSpLocks/>
          </p:cNvGrpSpPr>
          <p:nvPr/>
        </p:nvGrpSpPr>
        <p:grpSpPr bwMode="auto">
          <a:xfrm>
            <a:off x="6841105" y="1055385"/>
            <a:ext cx="2847962" cy="5163286"/>
            <a:chOff x="120898" y="-452231"/>
            <a:chExt cx="1854761" cy="5580741"/>
          </a:xfrm>
        </p:grpSpPr>
        <p:sp>
          <p:nvSpPr>
            <p:cNvPr id="29702" name="Rounded Rectangle"/>
            <p:cNvSpPr>
              <a:spLocks noChangeArrowheads="1"/>
            </p:cNvSpPr>
            <p:nvPr/>
          </p:nvSpPr>
          <p:spPr bwMode="auto">
            <a:xfrm>
              <a:off x="128398" y="-452231"/>
              <a:ext cx="1839761" cy="558074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FF0000"/>
                </a:solidFill>
                <a:latin typeface="Calibri" pitchFamily="34" charset="0"/>
              </a:endParaRPr>
            </a:p>
          </p:txBody>
        </p:sp>
        <p:sp>
          <p:nvSpPr>
            <p:cNvPr id="198" name="Mõju…"/>
            <p:cNvSpPr txBox="1"/>
            <p:nvPr/>
          </p:nvSpPr>
          <p:spPr>
            <a:xfrm>
              <a:off x="120898" y="-227869"/>
              <a:ext cx="1854761" cy="4241416"/>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C00000"/>
                  </a:solidFill>
                  <a:latin typeface="Times New Roman" panose="02020603050405020304" pitchFamily="18" charset="0"/>
                  <a:cs typeface="Times New Roman" panose="02020603050405020304" pitchFamily="18" charset="0"/>
                </a:rPr>
                <a:t>	</a:t>
              </a:r>
              <a:r>
                <a:rPr lang="et-EE" sz="2000" b="1">
                  <a:solidFill>
                    <a:srgbClr val="C00000"/>
                  </a:solidFill>
                  <a:latin typeface="Times New Roman" panose="02020603050405020304" pitchFamily="18" charset="0"/>
                  <a:cs typeface="Times New Roman" panose="02020603050405020304" pitchFamily="18" charset="0"/>
                </a:rPr>
                <a:t>Mõju</a:t>
              </a:r>
            </a:p>
            <a:p>
              <a:pPr marL="360363" indent="-268288" hangingPunct="0"/>
              <a:endParaRPr lang="et-EE" sz="800" b="1">
                <a:solidFill>
                  <a:srgbClr val="C00000"/>
                </a:solidFill>
                <a:latin typeface="Times New Roman" panose="02020603050405020304" pitchFamily="18" charset="0"/>
                <a:cs typeface="Times New Roman" panose="02020603050405020304" pitchFamily="18" charset="0"/>
              </a:endParaRP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Ettevõtete arvu kasv </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Sotsiaalsete ettevõtete ja vabatahtlike töö kaasamine kohaliku elu edendamisse</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Valla ettevõtetes töötavate vallaelanike arvu kasv</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Valla ettevõtjate rahulolu kasv</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Tehnoloogia ja innovatsiooni edendamine piirkonnas</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Piirkondliku turismi tõus</a:t>
              </a:r>
            </a:p>
            <a:p>
              <a:pPr marL="360363" indent="-269875" hangingPunct="0">
                <a:buSzPct val="100000"/>
                <a:buFont typeface="Arial" charset="0"/>
                <a:buChar char="•"/>
              </a:pPr>
              <a:r>
                <a:rPr lang="et-EE" sz="1700">
                  <a:solidFill>
                    <a:srgbClr val="C00000"/>
                  </a:solidFill>
                  <a:latin typeface="Times New Roman" panose="02020603050405020304" pitchFamily="18" charset="0"/>
                  <a:cs typeface="Times New Roman" panose="02020603050405020304" pitchFamily="18" charset="0"/>
                </a:rPr>
                <a:t>Elanike rahulolu tõus</a:t>
              </a:r>
            </a:p>
          </p:txBody>
        </p:sp>
      </p:gr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  Ettevõtluskeskkond</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164631901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grpSp>
        <p:nvGrpSpPr>
          <p:cNvPr id="29698" name="Rounded Rectangle 5"/>
          <p:cNvGrpSpPr>
            <a:grpSpLocks/>
          </p:cNvGrpSpPr>
          <p:nvPr/>
        </p:nvGrpSpPr>
        <p:grpSpPr bwMode="auto">
          <a:xfrm>
            <a:off x="193091" y="1783018"/>
            <a:ext cx="9513181" cy="2468169"/>
            <a:chOff x="23300" y="-92511"/>
            <a:chExt cx="6550141" cy="5109509"/>
          </a:xfrm>
        </p:grpSpPr>
        <p:sp>
          <p:nvSpPr>
            <p:cNvPr id="29704" name="Rounded Rectangle"/>
            <p:cNvSpPr>
              <a:spLocks noChangeArrowheads="1"/>
            </p:cNvSpPr>
            <p:nvPr/>
          </p:nvSpPr>
          <p:spPr bwMode="auto">
            <a:xfrm>
              <a:off x="23300" y="-92511"/>
              <a:ext cx="6550141" cy="5109509"/>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sz="1400" b="1">
                <a:solidFill>
                  <a:srgbClr val="FF0000"/>
                </a:solidFill>
                <a:latin typeface="Calibri" pitchFamily="34" charset="0"/>
              </a:endParaRPr>
            </a:p>
          </p:txBody>
        </p:sp>
        <p:sp>
          <p:nvSpPr>
            <p:cNvPr id="29705" name="6.1 Sotsiaaleluruumide võrgustiku ja mahu optimeerimine vajadustele vastavaks…"/>
            <p:cNvSpPr txBox="1">
              <a:spLocks noChangeArrowheads="1"/>
            </p:cNvSpPr>
            <p:nvPr/>
          </p:nvSpPr>
          <p:spPr bwMode="auto">
            <a:xfrm>
              <a:off x="232615" y="1652259"/>
              <a:ext cx="6128121" cy="2969564"/>
            </a:xfrm>
            <a:prstGeom prst="rect">
              <a:avLst/>
            </a:prstGeom>
            <a:noFill/>
            <a:ln w="12700">
              <a:noFill/>
              <a:miter lim="400000"/>
              <a:headEnd/>
              <a:tailEnd/>
            </a:ln>
          </p:spPr>
          <p:txBody>
            <a:bodyPr wrap="square" lIns="45718" tIns="45718" rIns="45718" bIns="45718" anchor="ctr">
              <a:spAutoFit/>
            </a:bodyPr>
            <a:lstStyle/>
            <a:p>
              <a:pPr marL="542925" indent="-542925" algn="just" hangingPunct="0"/>
              <a:r>
                <a:rPr lang="et-EE" sz="1700">
                  <a:solidFill>
                    <a:srgbClr val="C00000"/>
                  </a:solidFill>
                  <a:latin typeface="Times New Roman" panose="02020603050405020304" pitchFamily="18" charset="0"/>
                  <a:cs typeface="Times New Roman" panose="02020603050405020304" pitchFamily="18" charset="0"/>
                </a:rPr>
                <a:t>10.10  Ettevõtlike koolide ja lasteaedade toetamine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10.11	Sotsiaalselt vastutustundlike ja kogukondadega koostööd tegevate ettevõtjate tunnustamine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10.12	Turismi- ja külastuskeskkonna ning turismisektoriga koostöö  arendamine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10.13	Taristuühenduste ehitamine või rekonstrueerimine ettevõtetele ja tööstusaladele</a:t>
              </a:r>
            </a:p>
            <a:p>
              <a:pPr marL="622300" indent="-622300" algn="just" hangingPunct="0"/>
              <a:r>
                <a:rPr lang="et-EE" sz="1700">
                  <a:solidFill>
                    <a:srgbClr val="C00000"/>
                  </a:solidFill>
                  <a:latin typeface="Times New Roman" panose="02020603050405020304" pitchFamily="18" charset="0"/>
                  <a:cs typeface="Times New Roman" panose="02020603050405020304" pitchFamily="18" charset="0"/>
                </a:rPr>
                <a:t>10.14 	Koostöö edendamine ettevõtjate ja ettevõtjate ühendustega</a:t>
              </a:r>
            </a:p>
            <a:p>
              <a:pPr marL="622300" indent="-622300" algn="just" hangingPunct="0"/>
              <a:endParaRPr lang="et-EE" sz="1700">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a:p>
              <a:pPr marL="542925" indent="-542925" hangingPunct="0">
                <a:tabLst>
                  <a:tab pos="452438" algn="l"/>
                  <a:tab pos="538163" algn="l"/>
                </a:tabLst>
              </a:pPr>
              <a:endParaRPr lang="et-EE">
                <a:solidFill>
                  <a:srgbClr val="C00000"/>
                </a:solidFill>
                <a:latin typeface="Times New Roman" panose="02020603050405020304" pitchFamily="18" charset="0"/>
                <a:cs typeface="Times New Roman" panose="02020603050405020304" pitchFamily="18" charset="0"/>
              </a:endParaRPr>
            </a:p>
          </p:txBody>
        </p:sp>
      </p:grpSp>
      <p:sp>
        <p:nvSpPr>
          <p:cNvPr id="198" name="Mõju…"/>
          <p:cNvSpPr txBox="1"/>
          <p:nvPr/>
        </p:nvSpPr>
        <p:spPr bwMode="auto">
          <a:xfrm>
            <a:off x="6852621" y="1720841"/>
            <a:ext cx="2847964" cy="338550"/>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60363" indent="-268288" hangingPunct="0"/>
            <a:r>
              <a:rPr lang="et-EE" sz="1600" b="1">
                <a:solidFill>
                  <a:srgbClr val="C00000"/>
                </a:solidFill>
                <a:latin typeface="Times New Roman" panose="02020603050405020304" pitchFamily="18" charset="0"/>
                <a:cs typeface="Times New Roman" panose="02020603050405020304" pitchFamily="18" charset="0"/>
              </a:rPr>
              <a:t>	</a:t>
            </a:r>
            <a:endParaRPr lang="et-EE" sz="1700">
              <a:solidFill>
                <a:srgbClr val="C00000"/>
              </a:solidFill>
              <a:latin typeface="Times New Roman" panose="02020603050405020304" pitchFamily="18" charset="0"/>
              <a:cs typeface="Times New Roman" panose="02020603050405020304" pitchFamily="18" charset="0"/>
            </a:endParaRPr>
          </a:p>
        </p:txBody>
      </p:sp>
      <p:sp>
        <p:nvSpPr>
          <p:cNvPr id="29700" name="Title 1"/>
          <p:cNvSpPr txBox="1">
            <a:spLocks noGrp="1"/>
          </p:cNvSpPr>
          <p:nvPr>
            <p:ph type="title"/>
          </p:nvPr>
        </p:nvSpPr>
        <p:spPr>
          <a:xfrm>
            <a:off x="355600" y="264082"/>
            <a:ext cx="9009063"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10.  Ettevõtluskeskkond</a:t>
            </a:r>
          </a:p>
        </p:txBody>
      </p:sp>
      <p:sp>
        <p:nvSpPr>
          <p:cNvPr id="29701" name="Slide Number Placeholder 5"/>
          <p:cNvSpPr>
            <a:spLocks noGrp="1"/>
          </p:cNvSpPr>
          <p:nvPr>
            <p:ph type="sldNum" sz="quarter" idx="10"/>
          </p:nvPr>
        </p:nvSpPr>
        <p:spPr bwMode="auto">
          <a:xfrm>
            <a:off x="4648917" y="6447247"/>
            <a:ext cx="246217" cy="276995"/>
          </a:xfrm>
          <a:noFill/>
          <a:ln>
            <a:headEnd/>
            <a:tailEnd/>
          </a:ln>
        </p:spPr>
        <p:txBody>
          <a:bodyPr vert="horz" numCol="1" anchorCtr="0" compatLnSpc="1">
            <a:prstTxWarp prst="textNoShape">
              <a:avLst/>
            </a:prstTxWarp>
          </a:bodyPr>
          <a:lstStyle/>
          <a:p>
            <a:pPr algn="ctr" fontAlgn="base">
              <a:spcBef>
                <a:spcPct val="0"/>
              </a:spcBef>
              <a:spcAft>
                <a:spcPct val="0"/>
              </a:spcAft>
            </a:pPr>
            <a:fld id="{39CC98BD-9601-4846-9F7C-620D8414DEA7}"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96849604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9"/>
          <p:cNvSpPr txBox="1">
            <a:spLocks noChangeArrowheads="1"/>
          </p:cNvSpPr>
          <p:nvPr/>
        </p:nvSpPr>
        <p:spPr bwMode="auto">
          <a:xfrm>
            <a:off x="467158" y="719282"/>
            <a:ext cx="9105900" cy="1754322"/>
          </a:xfrm>
          <a:prstGeom prst="rect">
            <a:avLst/>
          </a:prstGeom>
          <a:noFill/>
          <a:ln w="12700">
            <a:noFill/>
            <a:miter lim="400000"/>
            <a:headEnd/>
            <a:tailEnd/>
          </a:ln>
        </p:spPr>
        <p:txBody>
          <a:bodyPr lIns="45718" tIns="45718" rIns="45718" bIns="45718">
            <a:spAutoFit/>
          </a:bodyPr>
          <a:lstStyle/>
          <a:p>
            <a:pPr marL="442913" indent="-442913" hangingPunct="0">
              <a:spcBef>
                <a:spcPts val="800"/>
              </a:spcBef>
            </a:pPr>
            <a:r>
              <a:rPr lang="et-EE" b="1">
                <a:solidFill>
                  <a:schemeClr val="tx1"/>
                </a:solidFill>
                <a:latin typeface="Times New Roman" panose="02020603050405020304" pitchFamily="18" charset="0"/>
                <a:cs typeface="Times New Roman" panose="02020603050405020304" pitchFamily="18" charset="0"/>
              </a:rPr>
              <a:t>Lisad:</a:t>
            </a:r>
          </a:p>
          <a:p>
            <a:pPr marL="442913" indent="-442913" hangingPunct="0"/>
            <a:endParaRPr lang="et-EE" b="1">
              <a:solidFill>
                <a:schemeClr val="tx1"/>
              </a:solidFill>
              <a:latin typeface="Times New Roman" panose="02020603050405020304" pitchFamily="18" charset="0"/>
              <a:cs typeface="Times New Roman" panose="02020603050405020304" pitchFamily="18" charset="0"/>
            </a:endParaRPr>
          </a:p>
          <a:p>
            <a:pPr marL="442913" indent="-442913" hangingPunct="0"/>
            <a:r>
              <a:rPr lang="et-EE">
                <a:solidFill>
                  <a:schemeClr val="tx1"/>
                </a:solidFill>
                <a:latin typeface="Times New Roman" panose="02020603050405020304" pitchFamily="18" charset="0"/>
                <a:cs typeface="Times New Roman" panose="02020603050405020304" pitchFamily="18" charset="0"/>
              </a:rPr>
              <a:t>Lisa 1. Lääne-Harju valla hetkeolukorra analüüs ja vajadused tegevusvaldkondade lõikes</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2. Lääne-Harju valla asustus ja rahvastik</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3. Lääne-Harju valla arengukava koostamise põhimõtted ja protsess</a:t>
            </a:r>
          </a:p>
          <a:p>
            <a:pPr marL="442913" indent="-442913" hangingPunct="0"/>
            <a:r>
              <a:rPr lang="et-EE">
                <a:solidFill>
                  <a:schemeClr val="tx1"/>
                </a:solidFill>
                <a:latin typeface="Times New Roman" panose="02020603050405020304" pitchFamily="18" charset="0"/>
                <a:cs typeface="Times New Roman" panose="02020603050405020304" pitchFamily="18" charset="0"/>
              </a:rPr>
              <a:t>Lisa 4. Lääne-Harju valla arengukava tegevus- ja rahastamiskava</a:t>
            </a:r>
          </a:p>
        </p:txBody>
      </p:sp>
      <p:sp>
        <p:nvSpPr>
          <p:cNvPr id="30722" name="Slide Number Placeholder 5"/>
          <p:cNvSpPr>
            <a:spLocks noGrp="1"/>
          </p:cNvSpPr>
          <p:nvPr>
            <p:ph type="sldNum" sz="quarter" idx="10"/>
          </p:nvPr>
        </p:nvSpPr>
        <p:spPr bwMode="auto">
          <a:xfrm>
            <a:off x="4829892" y="6321041"/>
            <a:ext cx="246218" cy="276995"/>
          </a:xfrm>
          <a:noFill/>
          <a:ln>
            <a:headEnd/>
            <a:tailEnd/>
          </a:ln>
        </p:spPr>
        <p:txBody>
          <a:bodyPr vert="horz" numCol="1" anchorCtr="0" compatLnSpc="1">
            <a:prstTxWarp prst="textNoShape">
              <a:avLst/>
            </a:prstTxWarp>
          </a:bodyPr>
          <a:lstStyle/>
          <a:p>
            <a:pPr algn="ctr" fontAlgn="base">
              <a:spcBef>
                <a:spcPct val="0"/>
              </a:spcBef>
              <a:spcAft>
                <a:spcPct val="0"/>
              </a:spcAft>
            </a:pPr>
            <a:fld id="{16153EE4-EFFB-4029-8888-19F9F0318343}" type="slidenum">
              <a:rPr lang="et-EE" smtClean="0">
                <a:solidFill>
                  <a:schemeClr val="tx1"/>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25</a:t>
            </a:fld>
            <a:endParaRPr lang="et-EE">
              <a:solidFill>
                <a:schemeClr val="tx1"/>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4A606"/>
        </a:solidFill>
        <a:effectLst/>
      </p:bgPr>
    </p:bg>
    <p:spTree>
      <p:nvGrpSpPr>
        <p:cNvPr id="1" name=""/>
        <p:cNvGrpSpPr/>
        <p:nvPr/>
      </p:nvGrpSpPr>
      <p:grpSpPr>
        <a:xfrm>
          <a:off x="0" y="0"/>
          <a:ext cx="0" cy="0"/>
          <a:chOff x="0" y="0"/>
          <a:chExt cx="0" cy="0"/>
        </a:xfrm>
      </p:grpSpPr>
      <p:sp>
        <p:nvSpPr>
          <p:cNvPr id="16386" name="Title 1"/>
          <p:cNvSpPr txBox="1">
            <a:spLocks noGrp="1"/>
          </p:cNvSpPr>
          <p:nvPr>
            <p:ph type="title"/>
          </p:nvPr>
        </p:nvSpPr>
        <p:spPr>
          <a:xfrm>
            <a:off x="388938" y="510382"/>
            <a:ext cx="8543925" cy="549275"/>
          </a:xfrm>
        </p:spPr>
        <p:txBody>
          <a:bodyPr/>
          <a:lstStyle/>
          <a:p>
            <a:pPr defTabSz="749300"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1. Valitsemine</a:t>
            </a:r>
          </a:p>
        </p:txBody>
      </p:sp>
      <p:sp>
        <p:nvSpPr>
          <p:cNvPr id="120" name="Content Placeholder 2"/>
          <p:cNvSpPr txBox="1">
            <a:spLocks noGrp="1"/>
          </p:cNvSpPr>
          <p:nvPr>
            <p:ph type="body" idx="1"/>
          </p:nvPr>
        </p:nvSpPr>
        <p:spPr>
          <a:xfrm>
            <a:off x="436563" y="1059657"/>
            <a:ext cx="9032875" cy="5071268"/>
          </a:xfrm>
        </p:spPr>
        <p:txBody>
          <a:bodyPr>
            <a:normAutofit fontScale="92500" lnSpcReduction="20000"/>
          </a:bodyPr>
          <a:lstStyle/>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Lääne-Harju Vallavalitsuse valitsemine hõlmab erinevaid ülesandeid ja vastutusalasid, mille eesmärk on tagada kohaliku omavalitsuse tõhus toimimine ning samaaegselt pakkuda elanikele vajalikke teenuseid ja heaolu. </a:t>
            </a:r>
          </a:p>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Vallavalitsus tegeleb planeerimise ja eelarvestamisega ning vastutab üldplaneeringute ja eelarvete koostamise eest. Koostab valla tegevusi suunavad strateegilised arengukavad ning pakub elanikele mitmesuguseid avalikke teenuseid sh haridust, tervishoidu, sotsiaalhoolekannet ja keskkonnahaldust. Eelarve koostamisega tagatakse rahaliste vahendite õiglane jaotus erinevate teenuste ja projektide vahel. </a:t>
            </a:r>
          </a:p>
          <a:p>
            <a:pPr marL="0" indent="0" algn="just">
              <a:spcAft>
                <a:spcPts val="600"/>
              </a:spcAft>
              <a:buNone/>
            </a:pPr>
            <a:r>
              <a:rPr lang="et-EE">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Valitsemine mõjutab otseselt kohalikku kogukonda ja siinsete elanike elukvaliteeti. Seepärast on oluline, et valitsuse töö on läbipaistev, kohalikud teenused on kättesaadavad kõigile valla elanikele ja vastavad nende vajadustele. </a:t>
            </a:r>
          </a:p>
          <a:p>
            <a:pPr marL="0" indent="0" algn="just" eaLnBrk="1" hangingPunct="1">
              <a:spcBef>
                <a:spcPts val="600"/>
              </a:spcBef>
              <a:buSzTx/>
              <a:buFont typeface="Arial" charset="0"/>
              <a:buNone/>
            </a:pPr>
            <a:endParaRPr lang="et-EE" sz="1900">
              <a:solidFill>
                <a:srgbClr val="FFFFFF"/>
              </a:solidFill>
            </a:endParaRPr>
          </a:p>
        </p:txBody>
      </p:sp>
      <p:sp>
        <p:nvSpPr>
          <p:cNvPr id="16388" name="Slide Number Placeholder 5"/>
          <p:cNvSpPr>
            <a:spLocks noGrp="1"/>
          </p:cNvSpPr>
          <p:nvPr>
            <p:ph type="sldNum" sz="quarter" idx="10"/>
          </p:nvPr>
        </p:nvSpPr>
        <p:spPr bwMode="auto">
          <a:xfrm>
            <a:off x="4868363" y="6312309"/>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4711B7A-3773-4375-84DF-D003F5A903D2}"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3</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4A606"/>
        </a:solidFill>
        <a:effectLst/>
      </p:bgPr>
    </p:bg>
    <p:spTree>
      <p:nvGrpSpPr>
        <p:cNvPr id="1" name=""/>
        <p:cNvGrpSpPr/>
        <p:nvPr/>
      </p:nvGrpSpPr>
      <p:grpSpPr>
        <a:xfrm>
          <a:off x="0" y="0"/>
          <a:ext cx="0" cy="0"/>
          <a:chOff x="0" y="0"/>
          <a:chExt cx="0" cy="0"/>
        </a:xfrm>
      </p:grpSpPr>
      <p:grpSp>
        <p:nvGrpSpPr>
          <p:cNvPr id="17410" name="Rounded Rectangle 5"/>
          <p:cNvGrpSpPr>
            <a:grpSpLocks/>
          </p:cNvGrpSpPr>
          <p:nvPr/>
        </p:nvGrpSpPr>
        <p:grpSpPr bwMode="auto">
          <a:xfrm>
            <a:off x="274535" y="1593421"/>
            <a:ext cx="6344425" cy="3507097"/>
            <a:chOff x="15968" y="-40502"/>
            <a:chExt cx="6314710" cy="4639095"/>
          </a:xfrm>
        </p:grpSpPr>
        <p:sp>
          <p:nvSpPr>
            <p:cNvPr id="17416" name="Rounded Rectangle"/>
            <p:cNvSpPr>
              <a:spLocks noChangeArrowheads="1"/>
            </p:cNvSpPr>
            <p:nvPr/>
          </p:nvSpPr>
          <p:spPr bwMode="auto">
            <a:xfrm>
              <a:off x="15968" y="-40502"/>
              <a:ext cx="6314710" cy="4639095"/>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24" name="1.1 Asulakeskuste korrastamine Paldiskis, Laulasmaal, Kloogal, Keila-Joal, Karjakülas, Leholas, Vasalemmas, Rummus, Ämaris, Padisel ja Harju-Ristil…"/>
            <p:cNvSpPr txBox="1"/>
            <p:nvPr/>
          </p:nvSpPr>
          <p:spPr>
            <a:xfrm>
              <a:off x="108332" y="1080269"/>
              <a:ext cx="5935745" cy="1050923"/>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442913" indent="-442913" algn="just" hangingPunct="0"/>
              <a:r>
                <a:rPr lang="et-EE" sz="1700">
                  <a:solidFill>
                    <a:srgbClr val="24A606"/>
                  </a:solidFill>
                  <a:latin typeface="Times New Roman" panose="02020603050405020304" pitchFamily="18" charset="0"/>
                  <a:cs typeface="Times New Roman" panose="02020603050405020304" pitchFamily="18" charset="0"/>
                </a:rPr>
                <a:t>1.1	Avalike teenuste kavandamise ja osutamise arendamine</a:t>
              </a:r>
            </a:p>
            <a:p>
              <a:pPr marL="442913" indent="-442913" algn="just" hangingPunct="0"/>
              <a:r>
                <a:rPr lang="et-EE" sz="1700">
                  <a:solidFill>
                    <a:srgbClr val="24A606"/>
                  </a:solidFill>
                  <a:latin typeface="Times New Roman" panose="02020603050405020304" pitchFamily="18" charset="0"/>
                  <a:cs typeface="Times New Roman" panose="02020603050405020304" pitchFamily="18" charset="0"/>
                </a:rPr>
                <a:t>1.2	Elanike kaasamine ja kaasamise võimaluste laiendamine</a:t>
              </a:r>
            </a:p>
          </p:txBody>
        </p:sp>
      </p:grpSp>
      <p:grpSp>
        <p:nvGrpSpPr>
          <p:cNvPr id="17411" name="Rounded Rectangle 6"/>
          <p:cNvGrpSpPr>
            <a:grpSpLocks/>
          </p:cNvGrpSpPr>
          <p:nvPr/>
        </p:nvGrpSpPr>
        <p:grpSpPr bwMode="auto">
          <a:xfrm>
            <a:off x="6776809" y="1593421"/>
            <a:ext cx="2914614" cy="3507099"/>
            <a:chOff x="0" y="-16173"/>
            <a:chExt cx="2422627" cy="4775333"/>
          </a:xfrm>
        </p:grpSpPr>
        <p:sp>
          <p:nvSpPr>
            <p:cNvPr id="126" name="Rounded Rectangle"/>
            <p:cNvSpPr/>
            <p:nvPr/>
          </p:nvSpPr>
          <p:spPr>
            <a:xfrm>
              <a:off x="0" y="-16173"/>
              <a:ext cx="2422627" cy="4775333"/>
            </a:xfrm>
            <a:prstGeom prst="roundRect">
              <a:avLst>
                <a:gd name="adj" fmla="val 11402"/>
              </a:avLst>
            </a:prstGeom>
            <a:solidFill>
              <a:srgbClr val="FFFFFF"/>
            </a:solidFill>
            <a:ln w="12700" cap="flat">
              <a:solidFill>
                <a:srgbClr val="FFFFFF"/>
              </a:solidFill>
              <a:prstDash val="solid"/>
              <a:miter lim="800000"/>
            </a:ln>
            <a:effectLst/>
          </p:spPr>
          <p:txBody>
            <a:bodyPr lIns="45718" tIns="45718" rIns="45718" bIns="45718" anchor="ctr"/>
            <a:lstStyle/>
            <a:p>
              <a:pPr algn="ctr" fontAlgn="auto" hangingPunct="0">
                <a:spcBef>
                  <a:spcPts val="0"/>
                </a:spcBef>
                <a:spcAft>
                  <a:spcPts val="0"/>
                </a:spcAft>
                <a:defRPr sz="1400" b="1">
                  <a:solidFill>
                    <a:schemeClr val="accent6"/>
                  </a:solidFill>
                </a:defRPr>
              </a:pPr>
              <a:endParaRPr sz="1400" b="1" kern="0">
                <a:solidFill>
                  <a:schemeClr val="accent6"/>
                </a:solidFill>
                <a:latin typeface="+mn-lt"/>
                <a:cs typeface="+mn-cs"/>
                <a:sym typeface="Calibri"/>
              </a:endParaRPr>
            </a:p>
          </p:txBody>
        </p:sp>
        <p:sp>
          <p:nvSpPr>
            <p:cNvPr id="127" name="Mõju…"/>
            <p:cNvSpPr txBox="1"/>
            <p:nvPr/>
          </p:nvSpPr>
          <p:spPr>
            <a:xfrm>
              <a:off x="152406" y="2096631"/>
              <a:ext cx="2117814" cy="282939"/>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algn="ctr" fontAlgn="auto" hangingPunct="0">
                <a:spcBef>
                  <a:spcPts val="0"/>
                </a:spcBef>
                <a:spcAft>
                  <a:spcPts val="0"/>
                </a:spcAft>
                <a:defRPr sz="1400" b="1">
                  <a:solidFill>
                    <a:schemeClr val="accent6"/>
                  </a:solidFill>
                </a:defRPr>
              </a:pPr>
              <a:endParaRPr lang="et-EE" kern="0">
                <a:solidFill>
                  <a:schemeClr val="accent6"/>
                </a:solidFill>
                <a:latin typeface="Times New Roman" panose="02020603050405020304" pitchFamily="18" charset="0"/>
                <a:cs typeface="Times New Roman" panose="02020603050405020304" pitchFamily="18" charset="0"/>
                <a:sym typeface="Calibri"/>
              </a:endParaRPr>
            </a:p>
          </p:txBody>
        </p:sp>
      </p:grpSp>
      <p:sp>
        <p:nvSpPr>
          <p:cNvPr id="17412" name="Title 1"/>
          <p:cNvSpPr txBox="1">
            <a:spLocks noChangeArrowheads="1"/>
          </p:cNvSpPr>
          <p:nvPr/>
        </p:nvSpPr>
        <p:spPr bwMode="auto">
          <a:xfrm>
            <a:off x="431800" y="237438"/>
            <a:ext cx="9042400" cy="1061825"/>
          </a:xfrm>
          <a:prstGeom prst="rect">
            <a:avLst/>
          </a:prstGeom>
          <a:noFill/>
          <a:ln w="12700">
            <a:noFill/>
            <a:miter lim="400000"/>
            <a:headEnd/>
            <a:tailEnd/>
          </a:ln>
        </p:spPr>
        <p:txBody>
          <a:bodyPr lIns="45718" tIns="45718" rIns="45718" bIns="45718" anchor="ctr">
            <a:spAutoFit/>
          </a:bodyPr>
          <a:lstStyle/>
          <a:p>
            <a:pPr hangingPunct="0">
              <a:lnSpc>
                <a:spcPct val="90000"/>
              </a:lnSpc>
            </a:pPr>
            <a:endParaRPr lang="et-EE" sz="3500" b="1">
              <a:solidFill>
                <a:srgbClr val="FFFFFF"/>
              </a:solidFill>
              <a:latin typeface="Times New Roman"/>
              <a:cs typeface="Times New Roman"/>
            </a:endParaRPr>
          </a:p>
          <a:p>
            <a:pPr>
              <a:lnSpc>
                <a:spcPct val="90000"/>
              </a:lnSpc>
            </a:pPr>
            <a:r>
              <a:rPr lang="et-EE" sz="3500" b="1">
                <a:solidFill>
                  <a:srgbClr val="FFFFFF"/>
                </a:solidFill>
                <a:latin typeface="Times New Roman"/>
                <a:cs typeface="Times New Roman"/>
              </a:rPr>
              <a:t>1. Valitsemine</a:t>
            </a:r>
            <a:endParaRPr lang="et-EE">
              <a:latin typeface="Times New Roman"/>
              <a:cs typeface="Times New Roman"/>
            </a:endParaRPr>
          </a:p>
        </p:txBody>
      </p:sp>
      <p:sp>
        <p:nvSpPr>
          <p:cNvPr id="17413" name="Slide Number Placeholder 3"/>
          <p:cNvSpPr>
            <a:spLocks noGrp="1"/>
          </p:cNvSpPr>
          <p:nvPr>
            <p:ph type="sldNum" sz="quarter" idx="10"/>
          </p:nvPr>
        </p:nvSpPr>
        <p:spPr bwMode="auto">
          <a:xfrm>
            <a:off x="4783727" y="6373544"/>
            <a:ext cx="169273" cy="276995"/>
          </a:xfrm>
          <a:noFill/>
          <a:ln>
            <a:headEnd/>
            <a:tailEnd/>
          </a:ln>
        </p:spPr>
        <p:txBody>
          <a:bodyPr vert="horz" numCol="1" anchorCtr="0" compatLnSpc="1">
            <a:prstTxWarp prst="textNoShape">
              <a:avLst/>
            </a:prstTxWarp>
          </a:bodyPr>
          <a:lstStyle/>
          <a:p>
            <a:pPr fontAlgn="base">
              <a:spcBef>
                <a:spcPct val="0"/>
              </a:spcBef>
              <a:spcAft>
                <a:spcPct val="0"/>
              </a:spcAft>
            </a:pPr>
            <a:fld id="{F31574FC-8ACA-4EAC-A793-A9143B4808B8}"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fontAlgn="base">
                <a:spcBef>
                  <a:spcPct val="0"/>
                </a:spcBef>
                <a:spcAft>
                  <a:spcPct val="0"/>
                </a:spcAft>
              </a:pPr>
              <a:t>4</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
        <p:nvSpPr>
          <p:cNvPr id="11" name="TextBox 10">
            <a:extLst>
              <a:ext uri="{FF2B5EF4-FFF2-40B4-BE49-F238E27FC236}">
                <a16:creationId xmlns:a16="http://schemas.microsoft.com/office/drawing/2014/main" id="{4DC59EE2-E354-44CE-8149-6896F83DD4AD}"/>
              </a:ext>
            </a:extLst>
          </p:cNvPr>
          <p:cNvSpPr txBox="1"/>
          <p:nvPr/>
        </p:nvSpPr>
        <p:spPr>
          <a:xfrm>
            <a:off x="6867189" y="1714225"/>
            <a:ext cx="2910412" cy="333264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indent="266700">
              <a:lnSpc>
                <a:spcPct val="107000"/>
              </a:lnSpc>
              <a:spcAft>
                <a:spcPts val="800"/>
              </a:spcAft>
            </a:pPr>
            <a:r>
              <a:rPr lang="et-EE" sz="2000" b="1">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Mõju</a:t>
            </a:r>
          </a:p>
          <a:p>
            <a:pPr marL="266700"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Elanike kaasamine ja kaasamise võimaluste laiendamine erinevate teemadega seotud aruteludesse</a:t>
            </a:r>
          </a:p>
          <a:p>
            <a:pPr marL="266700"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E-teenuste kättesaadavuse parandamine</a:t>
            </a:r>
          </a:p>
          <a:p>
            <a:pPr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Elanike rahulolu kasv </a:t>
            </a:r>
          </a:p>
          <a:p>
            <a:pPr lvl="0" indent="266700">
              <a:lnSpc>
                <a:spcPct val="107000"/>
              </a:lnSpc>
              <a:spcAft>
                <a:spcPts val="800"/>
              </a:spcAft>
              <a:buFont typeface="Arial" panose="020B0604020202020204" pitchFamily="34" charset="0"/>
              <a:buChar char="•"/>
              <a:tabLst>
                <a:tab pos="354013" algn="l"/>
              </a:tabLst>
            </a:pPr>
            <a:r>
              <a:rPr lang="et-EE" sz="1700">
                <a:solidFill>
                  <a:srgbClr val="24A606"/>
                </a:solidFill>
                <a:effectLst/>
                <a:latin typeface="Times New Roman" panose="02020603050405020304" pitchFamily="18" charset="0"/>
                <a:ea typeface="Calibri" panose="020F0502020204030204" pitchFamily="34" charset="0"/>
                <a:cs typeface="Times New Roman" panose="02020603050405020304" pitchFamily="18" charset="0"/>
              </a:rPr>
              <a:t>Valla maine kasv</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61C9E"/>
        </a:solidFill>
        <a:effectLst/>
      </p:bgPr>
    </p:bg>
    <p:spTree>
      <p:nvGrpSpPr>
        <p:cNvPr id="1" name=""/>
        <p:cNvGrpSpPr/>
        <p:nvPr/>
      </p:nvGrpSpPr>
      <p:grpSpPr>
        <a:xfrm>
          <a:off x="0" y="0"/>
          <a:ext cx="0" cy="0"/>
          <a:chOff x="0" y="0"/>
          <a:chExt cx="0" cy="0"/>
        </a:xfrm>
      </p:grpSpPr>
      <p:sp>
        <p:nvSpPr>
          <p:cNvPr id="138" name="Content Placeholder 2"/>
          <p:cNvSpPr txBox="1">
            <a:spLocks noGrp="1"/>
          </p:cNvSpPr>
          <p:nvPr>
            <p:ph type="body" idx="1"/>
          </p:nvPr>
        </p:nvSpPr>
        <p:spPr>
          <a:xfrm>
            <a:off x="542925" y="1412154"/>
            <a:ext cx="8788400" cy="4183062"/>
          </a:xfrm>
        </p:spPr>
        <p:txBody>
          <a:bodyPr>
            <a:normAutofit/>
          </a:bodyPr>
          <a:lstStyle/>
          <a:p>
            <a:pPr marL="0" indent="0" algn="just" defTabSz="756391" eaLnBrk="1" fontAlgn="auto" hangingPunct="1">
              <a:spcBef>
                <a:spcPts val="700"/>
              </a:spcBef>
              <a:spcAft>
                <a:spcPts val="0"/>
              </a:spcAft>
              <a:buSzTx/>
              <a:buFont typeface="Arial"/>
              <a:buNone/>
              <a:defRPr sz="264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Lääne-Harju valla haridusruum on terviklik, sidus, hästi juhitud ja tõhusalt toimiv. Lääne-Harju valla lastel on võimalik omandada kvaliteetset ja konkurentsivõimelist alus-, </a:t>
            </a:r>
            <a:r>
              <a:rPr lang="et-EE" sz="2600" err="1">
                <a:solidFill>
                  <a:srgbClr val="FFFFFF"/>
                </a:solidFill>
                <a:latin typeface="Times New Roman" panose="02020603050405020304" pitchFamily="18" charset="0"/>
                <a:cs typeface="Times New Roman" panose="02020603050405020304" pitchFamily="18" charset="0"/>
                <a:sym typeface="Calibri"/>
              </a:rPr>
              <a:t>üld</a:t>
            </a:r>
            <a:r>
              <a:rPr lang="et-EE" sz="2600">
                <a:solidFill>
                  <a:srgbClr val="FFFFFF"/>
                </a:solidFill>
                <a:latin typeface="Times New Roman" panose="02020603050405020304" pitchFamily="18" charset="0"/>
                <a:cs typeface="Times New Roman" panose="02020603050405020304" pitchFamily="18" charset="0"/>
                <a:sym typeface="Calibri"/>
              </a:rPr>
              <a:t>- ning huviharidust. Toevajadusega lastele ja peredele on tugiteenused tagatud.</a:t>
            </a:r>
          </a:p>
          <a:p>
            <a:pPr marL="0" indent="0" algn="just" defTabSz="756391" eaLnBrk="1" fontAlgn="auto" hangingPunct="1">
              <a:spcBef>
                <a:spcPts val="700"/>
              </a:spcBef>
              <a:spcAft>
                <a:spcPts val="0"/>
              </a:spcAft>
              <a:buSzTx/>
              <a:buFont typeface="Arial"/>
              <a:buNone/>
              <a:defRPr sz="2640">
                <a:solidFill>
                  <a:srgbClr val="FFFFFF"/>
                </a:solidFill>
              </a:defRPr>
            </a:pPr>
            <a:r>
              <a:rPr lang="et-EE" sz="2600">
                <a:solidFill>
                  <a:srgbClr val="FFFFFF"/>
                </a:solidFill>
                <a:latin typeface="Times New Roman" panose="02020603050405020304" pitchFamily="18" charset="0"/>
                <a:cs typeface="Times New Roman" panose="02020603050405020304" pitchFamily="18" charset="0"/>
                <a:sym typeface="Calibri"/>
              </a:rPr>
              <a:t>Siinsetes lasteaedades ja koolides töötavad kvalifitseeritud ja motiveeritud haridustöötajad. Õpikeskkond on kaasaegne, õppima innustav ja lapse arengut toetav. Tugeva põhi- ja gümnaasiumihariduse omandamise võimaluste kaudu on valla lastele ja noortele tagatud haridustee jätkamine. Loodud on võimalused õppimiseks elukaare üleselt.</a:t>
            </a:r>
          </a:p>
        </p:txBody>
      </p:sp>
      <p:sp>
        <p:nvSpPr>
          <p:cNvPr id="19459" name="Title 1"/>
          <p:cNvSpPr txBox="1">
            <a:spLocks noChangeArrowheads="1"/>
          </p:cNvSpPr>
          <p:nvPr/>
        </p:nvSpPr>
        <p:spPr bwMode="auto">
          <a:xfrm>
            <a:off x="574675" y="614749"/>
            <a:ext cx="8756650" cy="57707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2. Haridus</a:t>
            </a:r>
          </a:p>
        </p:txBody>
      </p:sp>
      <p:sp>
        <p:nvSpPr>
          <p:cNvPr id="19460" name="Slide Number Placeholder 5"/>
          <p:cNvSpPr>
            <a:spLocks noGrp="1"/>
          </p:cNvSpPr>
          <p:nvPr>
            <p:ph type="sldNum" sz="quarter" idx="10"/>
          </p:nvPr>
        </p:nvSpPr>
        <p:spPr bwMode="auto">
          <a:xfrm>
            <a:off x="4877888" y="6248423"/>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B4475052-9967-4E82-834D-9B9176652AC5}"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5</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61C9E"/>
        </a:solidFill>
        <a:effectLst/>
      </p:bgPr>
    </p:bg>
    <p:spTree>
      <p:nvGrpSpPr>
        <p:cNvPr id="1" name=""/>
        <p:cNvGrpSpPr/>
        <p:nvPr/>
      </p:nvGrpSpPr>
      <p:grpSpPr>
        <a:xfrm>
          <a:off x="0" y="0"/>
          <a:ext cx="0" cy="0"/>
          <a:chOff x="0" y="0"/>
          <a:chExt cx="0" cy="0"/>
        </a:xfrm>
      </p:grpSpPr>
      <p:grpSp>
        <p:nvGrpSpPr>
          <p:cNvPr id="20482" name="Rounded Rectangle 5"/>
          <p:cNvGrpSpPr>
            <a:grpSpLocks/>
          </p:cNvGrpSpPr>
          <p:nvPr/>
        </p:nvGrpSpPr>
        <p:grpSpPr bwMode="auto">
          <a:xfrm>
            <a:off x="210563" y="951030"/>
            <a:ext cx="6386396" cy="4953094"/>
            <a:chOff x="5129" y="-401584"/>
            <a:chExt cx="6820019" cy="5021851"/>
          </a:xfrm>
        </p:grpSpPr>
        <p:sp>
          <p:nvSpPr>
            <p:cNvPr id="20488" name="Rounded Rectangle"/>
            <p:cNvSpPr>
              <a:spLocks noChangeArrowheads="1"/>
            </p:cNvSpPr>
            <p:nvPr/>
          </p:nvSpPr>
          <p:spPr bwMode="auto">
            <a:xfrm>
              <a:off x="5129" y="-401584"/>
              <a:ext cx="6820019" cy="5021851"/>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0489" name="2.1 Liikuvusuuringu läbiviimine, mis on teedevõrgu ja ühistranspordiliikluse kavandamise aluseks…"/>
            <p:cNvSpPr txBox="1">
              <a:spLocks noChangeArrowheads="1"/>
            </p:cNvSpPr>
            <p:nvPr/>
          </p:nvSpPr>
          <p:spPr bwMode="auto">
            <a:xfrm>
              <a:off x="221604" y="575591"/>
              <a:ext cx="6367220" cy="3276511"/>
            </a:xfrm>
            <a:prstGeom prst="rect">
              <a:avLst/>
            </a:prstGeom>
            <a:noFill/>
            <a:ln w="12700">
              <a:noFill/>
              <a:miter lim="400000"/>
              <a:headEnd/>
              <a:tailEnd/>
            </a:ln>
          </p:spPr>
          <p:txBody>
            <a:bodyPr wrap="square" lIns="45718" tIns="45718" rIns="45718" bIns="45718" anchor="ctr">
              <a:spAutoFit/>
            </a:bodyPr>
            <a:lstStyle/>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2.1 	Lääne-Harju valla haridusvaldkonna arengusuunad on sätestatud Lääne-Harju valla haridusstrateegias 2025-2030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2.2 	Haridusasutuste, ettevõtete ja vabaühenduste koostöö arendamine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2.3 	Noorte osaluse suurendamine läbi võrgustikutöö ja noorsootöö arendamise </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2.4 	Haridusasutuste ja huvihariduse töötajate ja noorsootöötajate motivatsioonisüsteemi rakendamine ja arendamine</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2.5 	Noorsoo- ja huvihariduse töötajate konkurentsivõimelise palgasüsteemi loomine</a:t>
              </a:r>
            </a:p>
            <a:p>
              <a:pPr marL="542925" indent="-542925" algn="just" hangingPunct="0"/>
              <a:r>
                <a:rPr lang="et-EE" sz="1700" dirty="0">
                  <a:solidFill>
                    <a:srgbClr val="C61C9E"/>
                  </a:solidFill>
                  <a:latin typeface="Times New Roman" panose="02020603050405020304" pitchFamily="18" charset="0"/>
                  <a:cs typeface="Times New Roman" panose="02020603050405020304" pitchFamily="18" charset="0"/>
                </a:rPr>
                <a:t>2.6	Noorsootöö ja huvitegevuse kaasaegne arendamine </a:t>
              </a:r>
              <a:r>
                <a:rPr lang="et-EE" sz="1700">
                  <a:solidFill>
                    <a:srgbClr val="C61C9E"/>
                  </a:solidFill>
                  <a:latin typeface="Times New Roman" panose="02020603050405020304" pitchFamily="18" charset="0"/>
                  <a:cs typeface="Times New Roman" panose="02020603050405020304" pitchFamily="18" charset="0"/>
                </a:rPr>
                <a:t>ja mitmekesistamine</a:t>
              </a:r>
              <a:endParaRPr lang="et-EE" sz="1700" dirty="0">
                <a:solidFill>
                  <a:srgbClr val="C61C9E"/>
                </a:solidFill>
                <a:latin typeface="Times New Roman" panose="02020603050405020304" pitchFamily="18" charset="0"/>
                <a:cs typeface="Times New Roman" panose="02020603050405020304" pitchFamily="18" charset="0"/>
              </a:endParaRPr>
            </a:p>
          </p:txBody>
        </p:sp>
      </p:grpSp>
      <p:grpSp>
        <p:nvGrpSpPr>
          <p:cNvPr id="20483" name="Rounded Rectangle 6"/>
          <p:cNvGrpSpPr>
            <a:grpSpLocks/>
          </p:cNvGrpSpPr>
          <p:nvPr/>
        </p:nvGrpSpPr>
        <p:grpSpPr bwMode="auto">
          <a:xfrm>
            <a:off x="6821655" y="956317"/>
            <a:ext cx="2924870" cy="4953094"/>
            <a:chOff x="11645" y="-136053"/>
            <a:chExt cx="2197196" cy="4432581"/>
          </a:xfrm>
        </p:grpSpPr>
        <p:sp>
          <p:nvSpPr>
            <p:cNvPr id="20486" name="Rounded Rectangle"/>
            <p:cNvSpPr>
              <a:spLocks noChangeArrowheads="1"/>
            </p:cNvSpPr>
            <p:nvPr/>
          </p:nvSpPr>
          <p:spPr bwMode="auto">
            <a:xfrm>
              <a:off x="11645" y="-136053"/>
              <a:ext cx="2197196" cy="4432581"/>
            </a:xfrm>
            <a:prstGeom prst="roundRect">
              <a:avLst>
                <a:gd name="adj" fmla="val 17741"/>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146" name="Mõju…"/>
            <p:cNvSpPr txBox="1"/>
            <p:nvPr/>
          </p:nvSpPr>
          <p:spPr>
            <a:xfrm>
              <a:off x="21656" y="-94634"/>
              <a:ext cx="2148807" cy="4342826"/>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268288" lvl="0">
                <a:lnSpc>
                  <a:spcPct val="107000"/>
                </a:lnSpc>
                <a:spcAft>
                  <a:spcPts val="800"/>
                </a:spcAft>
                <a:tabLst>
                  <a:tab pos="355600" algn="l"/>
                </a:tabLst>
              </a:pPr>
              <a:r>
                <a:rPr lang="et-EE" sz="2000" b="1">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Mõju</a:t>
              </a:r>
              <a:endParaRPr lang="et-EE" sz="200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Paranenud õpitulemused</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Laste ja õpilaste arvu kasv valla haridusasutustes</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Haridusteed jätkavate õppijate arvu kasv</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Koolist väljalangemiste vähenemine</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Laste ja perede ning vallaelanike heaolu ja rahulolu kasv</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Paranenud huvihariduse võimalused </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Noorte osaluse suurenemine otsustusprotsessides</a:t>
              </a:r>
            </a:p>
            <a:p>
              <a:pPr marL="180975" lvl="0" indent="-180975" defTabSz="987425">
                <a:lnSpc>
                  <a:spcPct val="107000"/>
                </a:lnSpc>
                <a:spcAft>
                  <a:spcPts val="0"/>
                </a:spcAft>
                <a:buFont typeface="Arial" panose="020B0604020202020204" pitchFamily="34" charset="0"/>
                <a:buChar char="•"/>
                <a:tabLst>
                  <a:tab pos="457200" algn="l"/>
                </a:tabLst>
              </a:pPr>
              <a:r>
                <a:rPr lang="et-EE" sz="1650">
                  <a:solidFill>
                    <a:srgbClr val="C61C9E"/>
                  </a:solidFill>
                  <a:effectLst/>
                  <a:latin typeface="Times New Roman" panose="02020603050405020304" pitchFamily="18" charset="0"/>
                  <a:ea typeface="Calibri" panose="020F0502020204030204" pitchFamily="34" charset="0"/>
                  <a:cs typeface="Times New Roman" panose="02020603050405020304" pitchFamily="18" charset="0"/>
                </a:rPr>
                <a:t>Huvihariduses osalejate arvu kasv</a:t>
              </a:r>
            </a:p>
          </p:txBody>
        </p:sp>
      </p:grpSp>
      <p:sp>
        <p:nvSpPr>
          <p:cNvPr id="20484" name="Title 1"/>
          <p:cNvSpPr txBox="1">
            <a:spLocks noChangeArrowheads="1"/>
          </p:cNvSpPr>
          <p:nvPr/>
        </p:nvSpPr>
        <p:spPr bwMode="auto">
          <a:xfrm>
            <a:off x="412753" y="386812"/>
            <a:ext cx="9109075" cy="57707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2. Haridus</a:t>
            </a:r>
          </a:p>
        </p:txBody>
      </p:sp>
      <p:sp>
        <p:nvSpPr>
          <p:cNvPr id="20485" name="Slide Number Placeholder 5"/>
          <p:cNvSpPr>
            <a:spLocks noGrp="1"/>
          </p:cNvSpPr>
          <p:nvPr>
            <p:ph type="sldNum" sz="quarter" idx="10"/>
          </p:nvPr>
        </p:nvSpPr>
        <p:spPr bwMode="auto">
          <a:xfrm>
            <a:off x="4585788" y="6379778"/>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A4EA75CC-A42B-46CA-8D8F-5F29C81A5EFF}"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6</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extLst>
      <p:ext uri="{BB962C8B-B14F-4D97-AF65-F5344CB8AC3E}">
        <p14:creationId xmlns:p14="http://schemas.microsoft.com/office/powerpoint/2010/main" val="42380830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sp>
        <p:nvSpPr>
          <p:cNvPr id="21506" name="Content Placeholder 2"/>
          <p:cNvSpPr txBox="1">
            <a:spLocks noGrp="1"/>
          </p:cNvSpPr>
          <p:nvPr>
            <p:ph type="body" idx="1"/>
          </p:nvPr>
        </p:nvSpPr>
        <p:spPr>
          <a:xfrm>
            <a:off x="504825" y="1339272"/>
            <a:ext cx="8896350" cy="4986309"/>
          </a:xfrm>
        </p:spPr>
        <p:txBody>
          <a:bodyPr>
            <a:normAutofit/>
          </a:bodyPr>
          <a:lstStyle/>
          <a:p>
            <a:pPr marL="0" indent="0" algn="just" defTabSz="466725" eaLnBrk="1" hangingPunct="1">
              <a:lnSpc>
                <a:spcPct val="100000"/>
              </a:lnSpc>
              <a:spcBef>
                <a:spcPts val="500"/>
              </a:spcBef>
              <a:buSzTx/>
              <a:buFont typeface="Arial" charset="0"/>
              <a:buNone/>
            </a:pPr>
            <a:r>
              <a:rPr lang="et-EE" sz="2600">
                <a:solidFill>
                  <a:srgbClr val="FFFFFF"/>
                </a:solidFill>
                <a:latin typeface="Times New Roman" panose="02020603050405020304" pitchFamily="18" charset="0"/>
                <a:cs typeface="Times New Roman" panose="02020603050405020304" pitchFamily="18" charset="0"/>
              </a:rPr>
              <a:t>Elamu- ja kommunaalmajandus hõlmab Lääne-Harju valla avalikus ruumis elamute ja ühiskondlike hoonete majandamist ning infrastruktuuri haldamist, mis on oluline avaliku ruumi planeerimisel, haldusteenuste korraldamisel ning keskkonnasõbralike ressursside kasutamisel, et tagada elanikele turvaline, mugav ja jätkusuutlik elukeskkond.</a:t>
            </a:r>
          </a:p>
        </p:txBody>
      </p:sp>
      <p:sp>
        <p:nvSpPr>
          <p:cNvPr id="21507" name="Title 1"/>
          <p:cNvSpPr txBox="1">
            <a:spLocks noChangeArrowheads="1"/>
          </p:cNvSpPr>
          <p:nvPr/>
        </p:nvSpPr>
        <p:spPr bwMode="auto">
          <a:xfrm>
            <a:off x="504825" y="447816"/>
            <a:ext cx="8813800" cy="590927"/>
          </a:xfrm>
          <a:prstGeom prst="rect">
            <a:avLst/>
          </a:prstGeom>
          <a:noFill/>
          <a:ln w="12700">
            <a:noFill/>
            <a:miter lim="400000"/>
            <a:headEnd/>
            <a:tailEnd/>
          </a:ln>
        </p:spPr>
        <p:txBody>
          <a:bodyPr lIns="45718" tIns="45718" rIns="45718" bIns="45718" anchor="ctr">
            <a:spAutoFit/>
          </a:bodyPr>
          <a:lstStyle/>
          <a:p>
            <a:pPr defTabSz="992188"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3.   Elamu- ja kommunaalmajandus</a:t>
            </a:r>
          </a:p>
        </p:txBody>
      </p:sp>
      <p:sp>
        <p:nvSpPr>
          <p:cNvPr id="21508" name="Slide Number Placeholder 5"/>
          <p:cNvSpPr>
            <a:spLocks noGrp="1"/>
          </p:cNvSpPr>
          <p:nvPr>
            <p:ph type="sldNum" sz="quarter" idx="10"/>
          </p:nvPr>
        </p:nvSpPr>
        <p:spPr bwMode="auto">
          <a:xfrm>
            <a:off x="4868363" y="6331359"/>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AE6BD7C-C1F2-4555-A5B3-7A767BD2EE7B}"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7</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F5597"/>
        </a:solidFill>
        <a:effectLst/>
      </p:bgPr>
    </p:bg>
    <p:spTree>
      <p:nvGrpSpPr>
        <p:cNvPr id="1" name=""/>
        <p:cNvGrpSpPr/>
        <p:nvPr/>
      </p:nvGrpSpPr>
      <p:grpSpPr>
        <a:xfrm>
          <a:off x="0" y="0"/>
          <a:ext cx="0" cy="0"/>
          <a:chOff x="0" y="0"/>
          <a:chExt cx="0" cy="0"/>
        </a:xfrm>
      </p:grpSpPr>
      <p:grpSp>
        <p:nvGrpSpPr>
          <p:cNvPr id="22530" name="Rounded Rectangle 5"/>
          <p:cNvGrpSpPr>
            <a:grpSpLocks/>
          </p:cNvGrpSpPr>
          <p:nvPr/>
        </p:nvGrpSpPr>
        <p:grpSpPr bwMode="auto">
          <a:xfrm>
            <a:off x="147202" y="954709"/>
            <a:ext cx="6929491" cy="5527519"/>
            <a:chOff x="0" y="-133015"/>
            <a:chExt cx="6299988" cy="5263187"/>
          </a:xfrm>
        </p:grpSpPr>
        <p:sp>
          <p:nvSpPr>
            <p:cNvPr id="22536" name="Rounded Rectangle"/>
            <p:cNvSpPr>
              <a:spLocks noChangeArrowheads="1"/>
            </p:cNvSpPr>
            <p:nvPr/>
          </p:nvSpPr>
          <p:spPr bwMode="auto">
            <a:xfrm>
              <a:off x="0" y="-133015"/>
              <a:ext cx="6299988" cy="5263187"/>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hangingPunct="0"/>
              <a:endParaRPr lang="et-EE">
                <a:solidFill>
                  <a:srgbClr val="FFFFFF"/>
                </a:solidFill>
                <a:latin typeface="Calibri" pitchFamily="34" charset="0"/>
              </a:endParaRPr>
            </a:p>
          </p:txBody>
        </p:sp>
        <p:sp>
          <p:nvSpPr>
            <p:cNvPr id="22537" name="3.1 Ettevõtluspiirkondade sobitamine elukeskkonnaga  tagades huvide tasakaalustatuse planeeringutegevuses…"/>
            <p:cNvSpPr txBox="1">
              <a:spLocks noChangeArrowheads="1"/>
            </p:cNvSpPr>
            <p:nvPr/>
          </p:nvSpPr>
          <p:spPr bwMode="auto">
            <a:xfrm>
              <a:off x="159402" y="218693"/>
              <a:ext cx="5981182" cy="4681604"/>
            </a:xfrm>
            <a:prstGeom prst="rect">
              <a:avLst/>
            </a:prstGeom>
            <a:noFill/>
            <a:ln w="12700">
              <a:noFill/>
              <a:miter lim="400000"/>
              <a:headEnd/>
              <a:tailEnd/>
            </a:ln>
          </p:spPr>
          <p:txBody>
            <a:bodyPr wrap="square" lIns="45718" tIns="45718" rIns="45718" bIns="45718" anchor="ctr">
              <a:spAutoFit/>
            </a:bodyPr>
            <a:lstStyle/>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	Asulakeskuste korrastamine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3.2	Valla jäätmemajanduse arendamine, tegevused vastavalt kehtestatud jäätmekavale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3.3	Ühisveevärgi- ja kanalisatsioonisüsteemide rajamine ja rekonstrueerimine vastavalt ühisveevärgi ja -kanalisatsiooni arendamise kavale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3.4	Vallale kuuluvatel maaüksustel lagunenud ehitiste korrastamine või lammutamine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3.5	Pakri saarte elukeskkonna ja esmavajalike teenuste arendamine </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3.6	Tiheasustusealade elanike aiamaakasutuse korrastamine ja võimalusel seadustamine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3.7	Hajaasustusega maapiirkondades elavate perede elutingimuste parandamine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3.8	Korterelamute õuealade haljastuse ja hoovide korrastamise toetamine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3.9	Kalmistute majandamine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3.10	Uute elurajoonide planeerimine valla asustus-üksustes</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3.11	Kaunite kodude, äri- ja ühiskondlike objektide omanike tunnustamine</a:t>
              </a:r>
            </a:p>
            <a:p>
              <a:pPr marL="542925" indent="-457200" algn="just" hangingPunct="0"/>
              <a:r>
                <a:rPr lang="et-EE" sz="1650">
                  <a:solidFill>
                    <a:schemeClr val="accent1">
                      <a:lumMod val="50000"/>
                    </a:schemeClr>
                  </a:solidFill>
                  <a:latin typeface="Times New Roman" panose="02020603050405020304" pitchFamily="18" charset="0"/>
                  <a:cs typeface="Times New Roman" panose="02020603050405020304" pitchFamily="18" charset="0"/>
                </a:rPr>
                <a:t>3.12	Loomade varjupaiga rajamine koostöös teiste kohalike omavalitsustega</a:t>
              </a:r>
            </a:p>
          </p:txBody>
        </p:sp>
      </p:grpSp>
      <p:grpSp>
        <p:nvGrpSpPr>
          <p:cNvPr id="22531" name="Rounded Rectangle 6"/>
          <p:cNvGrpSpPr>
            <a:grpSpLocks/>
          </p:cNvGrpSpPr>
          <p:nvPr/>
        </p:nvGrpSpPr>
        <p:grpSpPr bwMode="auto">
          <a:xfrm>
            <a:off x="7300029" y="954709"/>
            <a:ext cx="2458769" cy="5527520"/>
            <a:chOff x="397766" y="26043"/>
            <a:chExt cx="1620544" cy="4445966"/>
          </a:xfrm>
        </p:grpSpPr>
        <p:sp>
          <p:nvSpPr>
            <p:cNvPr id="22534" name="Rounded Rectangle"/>
            <p:cNvSpPr>
              <a:spLocks noChangeArrowheads="1"/>
            </p:cNvSpPr>
            <p:nvPr/>
          </p:nvSpPr>
          <p:spPr bwMode="auto">
            <a:xfrm>
              <a:off x="397766" y="26043"/>
              <a:ext cx="1620544" cy="4445966"/>
            </a:xfrm>
            <a:prstGeom prst="roundRect">
              <a:avLst>
                <a:gd name="adj" fmla="val 16667"/>
              </a:avLst>
            </a:prstGeom>
            <a:solidFill>
              <a:srgbClr val="FFFFFF"/>
            </a:solidFill>
            <a:ln w="12700">
              <a:solidFill>
                <a:srgbClr val="FFFFFF"/>
              </a:solidFill>
              <a:miter lim="800000"/>
              <a:headEnd/>
              <a:tailEnd/>
            </a:ln>
          </p:spPr>
          <p:txBody>
            <a:bodyPr lIns="45718" tIns="45718" rIns="45718" bIns="45718" anchor="ctr"/>
            <a:lstStyle/>
            <a:p>
              <a:pPr algn="ctr" hangingPunct="0"/>
              <a:endParaRPr lang="et-EE" sz="1400" b="1">
                <a:solidFill>
                  <a:srgbClr val="2F5597"/>
                </a:solidFill>
                <a:latin typeface="Calibri" pitchFamily="34" charset="0"/>
              </a:endParaRPr>
            </a:p>
          </p:txBody>
        </p:sp>
        <p:sp>
          <p:nvSpPr>
            <p:cNvPr id="159" name="Mõju…"/>
            <p:cNvSpPr txBox="1"/>
            <p:nvPr/>
          </p:nvSpPr>
          <p:spPr>
            <a:xfrm>
              <a:off x="397767" y="26043"/>
              <a:ext cx="1620543" cy="3536058"/>
            </a:xfrm>
            <a:prstGeom prst="rect">
              <a:avLst/>
            </a:prstGeom>
            <a:noFill/>
            <a:ln w="12700" cap="flat">
              <a:noFill/>
              <a:miter lim="400000"/>
            </a:ln>
            <a:effectLst/>
            <a:extLst>
              <a:ext uri="{C572A759-6A51-4108-AA02-DFA0A04FC94B}"/>
            </a:extLst>
          </p:spPr>
          <p:txBody>
            <a:bodyPr wrap="square" lIns="45718" tIns="45718" rIns="45718" bIns="45718" anchor="ctr">
              <a:spAutoFit/>
            </a:bodyPr>
            <a:lstStyle/>
            <a:p>
              <a:pPr marL="355600" indent="-173038" fontAlgn="auto" hangingPunct="0">
                <a:spcBef>
                  <a:spcPts val="0"/>
                </a:spcBef>
                <a:spcAft>
                  <a:spcPts val="0"/>
                </a:spcAft>
                <a:defRPr sz="2100" b="1">
                  <a:solidFill>
                    <a:srgbClr val="2F5597"/>
                  </a:solidFill>
                </a:defRPr>
              </a:pPr>
              <a:r>
                <a:rPr lang="et-EE" b="1" kern="0">
                  <a:solidFill>
                    <a:schemeClr val="accent1">
                      <a:lumMod val="50000"/>
                    </a:schemeClr>
                  </a:solidFill>
                  <a:latin typeface="Times New Roman" panose="02020603050405020304" pitchFamily="18" charset="0"/>
                  <a:cs typeface="Times New Roman" panose="02020603050405020304" pitchFamily="18" charset="0"/>
                  <a:sym typeface="Calibri"/>
                </a:rPr>
                <a:t>	</a:t>
              </a:r>
              <a:r>
                <a:rPr lang="et-EE" sz="2000" b="1" kern="0">
                  <a:solidFill>
                    <a:schemeClr val="accent1">
                      <a:lumMod val="50000"/>
                    </a:schemeClr>
                  </a:solidFill>
                  <a:latin typeface="Times New Roman" panose="02020603050405020304" pitchFamily="18" charset="0"/>
                  <a:cs typeface="Times New Roman" panose="02020603050405020304" pitchFamily="18" charset="0"/>
                  <a:sym typeface="Calibri"/>
                </a:rPr>
                <a:t>Mõju</a:t>
              </a:r>
            </a:p>
            <a:p>
              <a:pPr marL="354013" indent="-263525" fontAlgn="auto" hangingPunct="0">
                <a:spcBef>
                  <a:spcPts val="0"/>
                </a:spcBef>
                <a:spcAft>
                  <a:spcPts val="0"/>
                </a:spcAft>
                <a:defRPr sz="2100" b="1">
                  <a:solidFill>
                    <a:srgbClr val="2F5597"/>
                  </a:solidFill>
                </a:defRPr>
              </a:pPr>
              <a:endParaRPr lang="et-EE" sz="800" b="1" kern="0">
                <a:solidFill>
                  <a:schemeClr val="accent1">
                    <a:lumMod val="50000"/>
                  </a:schemeClr>
                </a:solidFill>
                <a:latin typeface="Times New Roman" panose="02020603050405020304" pitchFamily="18" charset="0"/>
                <a:cs typeface="Times New Roman" panose="02020603050405020304" pitchFamily="18" charset="0"/>
                <a:sym typeface="Calibri"/>
              </a:endParaRP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Heakorrastatud avaliku ruumi laienemine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Jäätmete liigiti kogumise ja </a:t>
              </a:r>
              <a:r>
                <a:rPr lang="et-EE" sz="165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kordu</a:t>
              </a: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skasutuse edendamine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Ringlussevõtu määra suurenemine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Avalike parkide ja rohealade suurendamine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Keskkonnanäitajate paranemine</a:t>
              </a:r>
            </a:p>
            <a:p>
              <a:pPr marL="354013" lvl="0" indent="-263525">
                <a:lnSpc>
                  <a:spcPct val="107000"/>
                </a:lnSpc>
                <a:spcBef>
                  <a:spcPts val="0"/>
                </a:spcBef>
                <a:spcAft>
                  <a:spcPts val="0"/>
                </a:spcAft>
                <a:buFont typeface="Arial" panose="020B0604020202020204" pitchFamily="34" charset="0"/>
                <a:buChar char="•"/>
              </a:pPr>
              <a:r>
                <a:rPr lang="et-EE" sz="165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Elanike rahulolu kasv</a:t>
              </a:r>
            </a:p>
          </p:txBody>
        </p:sp>
      </p:grpSp>
      <p:sp>
        <p:nvSpPr>
          <p:cNvPr id="22532" name="Title 1"/>
          <p:cNvSpPr txBox="1">
            <a:spLocks noChangeArrowheads="1"/>
          </p:cNvSpPr>
          <p:nvPr/>
        </p:nvSpPr>
        <p:spPr bwMode="auto">
          <a:xfrm>
            <a:off x="406400" y="265391"/>
            <a:ext cx="9093200" cy="590927"/>
          </a:xfrm>
          <a:prstGeom prst="rect">
            <a:avLst/>
          </a:prstGeom>
          <a:noFill/>
          <a:ln w="12700">
            <a:noFill/>
            <a:miter lim="400000"/>
            <a:headEnd/>
            <a:tailEnd/>
          </a:ln>
        </p:spPr>
        <p:txBody>
          <a:bodyPr lIns="45718" tIns="45718" rIns="45718" bIns="45718" anchor="ctr">
            <a:spAutoFit/>
          </a:bodyPr>
          <a:lstStyle/>
          <a:p>
            <a:pPr hangingPunct="0">
              <a:lnSpc>
                <a:spcPct val="90000"/>
              </a:lnSpc>
            </a:pPr>
            <a:r>
              <a:rPr lang="et-EE" sz="3500" b="1">
                <a:solidFill>
                  <a:srgbClr val="FFFFFF"/>
                </a:solidFill>
                <a:latin typeface="Times New Roman" panose="02020603050405020304" pitchFamily="18" charset="0"/>
                <a:cs typeface="Times New Roman" panose="02020603050405020304" pitchFamily="18" charset="0"/>
              </a:rPr>
              <a:t>3. Elamu- ja kommunaalmajandus</a:t>
            </a:r>
          </a:p>
        </p:txBody>
      </p:sp>
      <p:sp>
        <p:nvSpPr>
          <p:cNvPr id="22533" name="Slide Number Placeholder 5"/>
          <p:cNvSpPr>
            <a:spLocks noGrp="1"/>
          </p:cNvSpPr>
          <p:nvPr>
            <p:ph type="sldNum" sz="quarter" idx="10"/>
          </p:nvPr>
        </p:nvSpPr>
        <p:spPr bwMode="auto">
          <a:xfrm>
            <a:off x="4484188" y="6456772"/>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2AB1C0E2-63B6-41E5-BE26-B67E2F38ABB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8</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47D76"/>
        </a:solidFill>
        <a:effectLst/>
      </p:bgPr>
    </p:bg>
    <p:spTree>
      <p:nvGrpSpPr>
        <p:cNvPr id="1" name=""/>
        <p:cNvGrpSpPr/>
        <p:nvPr/>
      </p:nvGrpSpPr>
      <p:grpSpPr>
        <a:xfrm>
          <a:off x="0" y="0"/>
          <a:ext cx="0" cy="0"/>
          <a:chOff x="0" y="0"/>
          <a:chExt cx="0" cy="0"/>
        </a:xfrm>
      </p:grpSpPr>
      <p:sp>
        <p:nvSpPr>
          <p:cNvPr id="23554" name="Title 1"/>
          <p:cNvSpPr txBox="1">
            <a:spLocks noGrp="1"/>
          </p:cNvSpPr>
          <p:nvPr>
            <p:ph type="title"/>
          </p:nvPr>
        </p:nvSpPr>
        <p:spPr>
          <a:xfrm>
            <a:off x="512064" y="454724"/>
            <a:ext cx="8851900" cy="549275"/>
          </a:xfrm>
        </p:spPr>
        <p:txBody>
          <a:bodyPr/>
          <a:lstStyle/>
          <a:p>
            <a:pPr defTabSz="795338" eaLnBrk="1" hangingPunct="1"/>
            <a:r>
              <a:rPr lang="et-EE" sz="3500" b="1">
                <a:solidFill>
                  <a:srgbClr val="FFFFFF"/>
                </a:solidFill>
                <a:latin typeface="Times New Roman" panose="02020603050405020304" pitchFamily="18" charset="0"/>
                <a:cs typeface="Times New Roman" panose="02020603050405020304" pitchFamily="18" charset="0"/>
                <a:sym typeface="Calibri" pitchFamily="34" charset="0"/>
              </a:rPr>
              <a:t>4. Keskkond ja kliima</a:t>
            </a:r>
          </a:p>
        </p:txBody>
      </p:sp>
      <p:sp>
        <p:nvSpPr>
          <p:cNvPr id="165" name="Content Placeholder 2"/>
          <p:cNvSpPr txBox="1">
            <a:spLocks noGrp="1"/>
          </p:cNvSpPr>
          <p:nvPr>
            <p:ph type="body" idx="1"/>
          </p:nvPr>
        </p:nvSpPr>
        <p:spPr>
          <a:xfrm>
            <a:off x="512064" y="1151467"/>
            <a:ext cx="9022080" cy="5151797"/>
          </a:xfrm>
        </p:spPr>
        <p:txBody>
          <a:bodyPr>
            <a:noAutofit/>
          </a:bodyPr>
          <a:lstStyle/>
          <a:p>
            <a:pPr marL="0" indent="0" algn="just" defTabSz="666750" eaLnBrk="1" hangingPunct="1">
              <a:lnSpc>
                <a:spcPct val="100000"/>
              </a:lnSpc>
              <a:spcBef>
                <a:spcPts val="600"/>
              </a:spcBef>
              <a:buSzTx/>
              <a:buFont typeface="Arial" charset="0"/>
              <a:buNone/>
            </a:pPr>
            <a:r>
              <a:rPr lang="et-EE" sz="2600">
                <a:solidFill>
                  <a:srgbClr val="FFFFFF"/>
                </a:solidFill>
                <a:latin typeface="Times New Roman" panose="02020603050405020304" pitchFamily="18" charset="0"/>
                <a:cs typeface="Times New Roman" panose="02020603050405020304" pitchFamily="18" charset="0"/>
              </a:rPr>
              <a:t>Lääne-Harju valla kliima- ja energiakava eesmärgiks on kaaluda kliimamuutuste mõjuga kaasnevaid võimalikke tagajärgi ja võimalusi, mis toetavad omavalitsust pikaajaliste strateegiliste otsuste tegemisel. Seeläbi panustab see nii kohalike elanike elukvaliteedi ja elukeskkonna säilitamisesse kui ka parandamisesse. Järgnevate aastate jooksul on tarvis määratleda olulised teemavaldkonnad, rakendada nendega seotud tegevusi ning neid pidevalt ka seirata. Järjepideva töö tagajärjel on Lääne-Harju vallal aastaks 2030 teadmised ning valmisolek kliimamuutustest põhjustatud ebasoodsaid mõjusid </a:t>
            </a:r>
            <a:r>
              <a:rPr lang="et-EE" sz="2600" err="1">
                <a:solidFill>
                  <a:srgbClr val="FFFFFF"/>
                </a:solidFill>
                <a:latin typeface="Times New Roman" panose="02020603050405020304" pitchFamily="18" charset="0"/>
                <a:cs typeface="Times New Roman" panose="02020603050405020304" pitchFamily="18" charset="0"/>
              </a:rPr>
              <a:t>teadmistepõhiselt</a:t>
            </a:r>
            <a:r>
              <a:rPr lang="et-EE" sz="2600">
                <a:solidFill>
                  <a:srgbClr val="FFFFFF"/>
                </a:solidFill>
                <a:latin typeface="Times New Roman" panose="02020603050405020304" pitchFamily="18" charset="0"/>
                <a:cs typeface="Times New Roman" panose="02020603050405020304" pitchFamily="18" charset="0"/>
              </a:rPr>
              <a:t> vähendada ja positiivseid mõjusid võimalikult parimal viisil ära kasutada.</a:t>
            </a:r>
          </a:p>
        </p:txBody>
      </p:sp>
      <p:sp>
        <p:nvSpPr>
          <p:cNvPr id="23556" name="Slide Number Placeholder 5"/>
          <p:cNvSpPr>
            <a:spLocks noGrp="1"/>
          </p:cNvSpPr>
          <p:nvPr>
            <p:ph type="sldNum" sz="quarter" idx="10"/>
          </p:nvPr>
        </p:nvSpPr>
        <p:spPr bwMode="auto">
          <a:xfrm>
            <a:off x="4714376" y="6301990"/>
            <a:ext cx="169273" cy="276995"/>
          </a:xfrm>
          <a:noFill/>
          <a:ln>
            <a:headEnd/>
            <a:tailEnd/>
          </a:ln>
        </p:spPr>
        <p:txBody>
          <a:bodyPr vert="horz" numCol="1" anchorCtr="0" compatLnSpc="1">
            <a:prstTxWarp prst="textNoShape">
              <a:avLst/>
            </a:prstTxWarp>
          </a:bodyPr>
          <a:lstStyle/>
          <a:p>
            <a:pPr algn="ctr" fontAlgn="base">
              <a:spcBef>
                <a:spcPct val="0"/>
              </a:spcBef>
              <a:spcAft>
                <a:spcPct val="0"/>
              </a:spcAft>
            </a:pPr>
            <a:fld id="{DDC271B7-94F4-45B7-8960-C41050DFA62C}" type="slidenum">
              <a:rPr lang="et-EE" smtClean="0">
                <a:solidFill>
                  <a:srgbClr val="FFFFFF"/>
                </a:solidFill>
                <a:latin typeface="Times New Roman" panose="02020603050405020304" pitchFamily="18" charset="0"/>
                <a:cs typeface="Times New Roman" panose="02020603050405020304" pitchFamily="18" charset="0"/>
                <a:sym typeface="Calibri" pitchFamily="34" charset="0"/>
              </a:rPr>
              <a:pPr algn="ctr" fontAlgn="base">
                <a:spcBef>
                  <a:spcPct val="0"/>
                </a:spcBef>
                <a:spcAft>
                  <a:spcPct val="0"/>
                </a:spcAft>
              </a:pPr>
              <a:t>9</a:t>
            </a:fld>
            <a:endParaRPr lang="et-EE">
              <a:solidFill>
                <a:srgbClr val="FFFFFF"/>
              </a:solidFill>
              <a:latin typeface="Times New Roman" panose="02020603050405020304" pitchFamily="18" charset="0"/>
              <a:cs typeface="Times New Roman" panose="02020603050405020304" pitchFamily="18" charset="0"/>
              <a:sym typeface="Calibri" pitchFamily="34" charset="0"/>
            </a:endParaRPr>
          </a:p>
        </p:txBody>
      </p:sp>
    </p:spTree>
  </p:cSld>
  <p:clrMapOvr>
    <a:masterClrMapping/>
  </p:clrMapOvr>
  <p:transition spd="med"/>
</p:sld>
</file>

<file path=ppt/theme/theme1.xml><?xml version="1.0" encoding="utf-8"?>
<a:theme xmlns:a="http://schemas.openxmlformats.org/drawingml/2006/main" name="Office Theme">
  <a:themeElements>
    <a:clrScheme name="Media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47C1C4ACFE7A7468F04F870A3D6A3B5" ma:contentTypeVersion="9" ma:contentTypeDescription="Loo uus dokument" ma:contentTypeScope="" ma:versionID="45af6c34331c07487eb806fa4d87088d">
  <xsd:schema xmlns:xsd="http://www.w3.org/2001/XMLSchema" xmlns:xs="http://www.w3.org/2001/XMLSchema" xmlns:p="http://schemas.microsoft.com/office/2006/metadata/properties" xmlns:ns2="a8959a35-750f-4564-96bc-105eb0131a41" xmlns:ns3="f6bb44f9-9cb8-49ab-b741-36ebfcce9e3f" targetNamespace="http://schemas.microsoft.com/office/2006/metadata/properties" ma:root="true" ma:fieldsID="605f8eb5240eec26d256707b42da27c6" ns2:_="" ns3:_="">
    <xsd:import namespace="a8959a35-750f-4564-96bc-105eb0131a41"/>
    <xsd:import namespace="f6bb44f9-9cb8-49ab-b741-36ebfcce9e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959a35-750f-4564-96bc-105eb0131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bb44f9-9cb8-49ab-b741-36ebfcce9e3f" elementFormDefault="qualified">
    <xsd:import namespace="http://schemas.microsoft.com/office/2006/documentManagement/types"/>
    <xsd:import namespace="http://schemas.microsoft.com/office/infopath/2007/PartnerControls"/>
    <xsd:element name="SharedWithUsers" ma:index="10" nillable="true" ma:displayName="Ühiskasutuse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Ühiskasutusse andmise üksikasjad"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06400A-6772-4DE5-AB88-CDCCB5541480}">
  <ds:schemaRefs>
    <ds:schemaRef ds:uri="a8959a35-750f-4564-96bc-105eb0131a41"/>
    <ds:schemaRef ds:uri="f6bb44f9-9cb8-49ab-b741-36ebfcce9e3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262A1C0-CD3B-47C3-B81E-1E930EBB119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456EF0C-BD63-4A4F-A296-7CF8B59ACF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TotalTime>
  <Words>2140</Words>
  <Application>Microsoft Office PowerPoint</Application>
  <PresentationFormat>A4-formaadis paber (210x297 mm)</PresentationFormat>
  <Paragraphs>256</Paragraphs>
  <Slides>25</Slides>
  <Notes>4</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25</vt:i4>
      </vt:variant>
    </vt:vector>
  </HeadingPairs>
  <TitlesOfParts>
    <vt:vector size="30" baseType="lpstr">
      <vt:lpstr>Arial</vt:lpstr>
      <vt:lpstr>Calibri</vt:lpstr>
      <vt:lpstr>Calibri Light</vt:lpstr>
      <vt:lpstr>Times New Roman</vt:lpstr>
      <vt:lpstr>Office Theme</vt:lpstr>
      <vt:lpstr>Lääne-Harju valla arengukava 2019−2030</vt:lpstr>
      <vt:lpstr>Lääne-Harju valla arengukava 2019-2030</vt:lpstr>
      <vt:lpstr>1. Valitsemine</vt:lpstr>
      <vt:lpstr>PowerPointi esitlus</vt:lpstr>
      <vt:lpstr>PowerPointi esitlus</vt:lpstr>
      <vt:lpstr>PowerPointi esitlus</vt:lpstr>
      <vt:lpstr>PowerPointi esitlus</vt:lpstr>
      <vt:lpstr>PowerPointi esitlus</vt:lpstr>
      <vt:lpstr>4. Keskkond ja kliima</vt:lpstr>
      <vt:lpstr> 4. Keskkond ja kliima</vt:lpstr>
      <vt:lpstr>5. Liikuvus</vt:lpstr>
      <vt:lpstr> 5. Liikuvus</vt:lpstr>
      <vt:lpstr> 6. Sotsiaalne kaitse</vt:lpstr>
      <vt:lpstr>6. Sotsiaalne kaitse</vt:lpstr>
      <vt:lpstr> 7.  Kultuur, sport ja vaba aeg</vt:lpstr>
      <vt:lpstr>7.  Kultuur, sport ja vaba aeg</vt:lpstr>
      <vt:lpstr>7.  Kultuur, sport ja vaba aeg</vt:lpstr>
      <vt:lpstr> 8.  Tervis ja turvalisus</vt:lpstr>
      <vt:lpstr>8.  Tervis ja turvalisus</vt:lpstr>
      <vt:lpstr>9.  Ligipääsetavus</vt:lpstr>
      <vt:lpstr>9.  Ligipääsetavus</vt:lpstr>
      <vt:lpstr>10.  Ettevõtluskeskkond</vt:lpstr>
      <vt:lpstr>10.  Ettevõtluskeskkond</vt:lpstr>
      <vt:lpstr>10.  Ettevõtluskeskkond</vt:lpstr>
      <vt:lpstr>PowerPointi esitlus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Lääne-Harju valla arengukava 2019 − 2030</dc:title>
  <dc:creator>Jaanus Saat</dc:creator>
  <cp:lastModifiedBy>Käti Teär-Riisaar</cp:lastModifiedBy>
  <cp:revision>2</cp:revision>
  <dcterms:modified xsi:type="dcterms:W3CDTF">2025-09-09T08:28:59Z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0x010100B47C1C4ACFE7A7468F04F870A3D6A3B5</vt:lpwstr>
  </property>
</Properties>
</file>