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sldIdLst>
    <p:sldId id="256" r:id="rId2"/>
    <p:sldId id="257" r:id="rId3"/>
    <p:sldId id="265" r:id="rId4"/>
    <p:sldId id="258" r:id="rId5"/>
    <p:sldId id="260" r:id="rId6"/>
    <p:sldId id="261" r:id="rId7"/>
    <p:sldId id="266" r:id="rId8"/>
    <p:sldId id="267" r:id="rId9"/>
    <p:sldId id="262" r:id="rId10"/>
    <p:sldId id="263" r:id="rId11"/>
    <p:sldId id="264" r:id="rId12"/>
    <p:sldId id="268" r:id="rId13"/>
    <p:sldId id="269" r:id="rId14"/>
    <p:sldId id="272" r:id="rId15"/>
    <p:sldId id="270" r:id="rId16"/>
    <p:sldId id="273" r:id="rId17"/>
    <p:sldId id="274" r:id="rId18"/>
    <p:sldId id="275" r:id="rId19"/>
    <p:sldId id="277" r:id="rId20"/>
    <p:sldId id="278" r:id="rId21"/>
    <p:sldId id="279" r:id="rId22"/>
    <p:sldId id="281" r:id="rId23"/>
    <p:sldId id="280"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483BCEE2-5911-4C72-8AAA-9303F9A8985C}">
          <p14:sldIdLst>
            <p14:sldId id="256"/>
            <p14:sldId id="257"/>
            <p14:sldId id="265"/>
            <p14:sldId id="258"/>
            <p14:sldId id="260"/>
            <p14:sldId id="261"/>
            <p14:sldId id="266"/>
            <p14:sldId id="267"/>
            <p14:sldId id="262"/>
            <p14:sldId id="263"/>
            <p14:sldId id="264"/>
            <p14:sldId id="268"/>
            <p14:sldId id="269"/>
            <p14:sldId id="272"/>
            <p14:sldId id="270"/>
            <p14:sldId id="273"/>
            <p14:sldId id="274"/>
            <p14:sldId id="275"/>
            <p14:sldId id="277"/>
            <p14:sldId id="278"/>
            <p14:sldId id="279"/>
            <p14:sldId id="281"/>
            <p14:sldId id="28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2" d="100"/>
          <a:sy n="112" d="100"/>
        </p:scale>
        <p:origin x="55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7A525E7-ED3D-49B3-889F-E5A1C2D1534C}" type="datetimeFigureOut">
              <a:rPr lang="et-EE" smtClean="0"/>
              <a:t>18.11.2022</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6B52F25C-AB08-463C-9DAB-48C0E9D15C11}" type="slidenum">
              <a:rPr lang="et-EE" smtClean="0"/>
              <a:t>‹#›</a:t>
            </a:fld>
            <a:endParaRPr lang="et-EE"/>
          </a:p>
        </p:txBody>
      </p:sp>
    </p:spTree>
    <p:extLst>
      <p:ext uri="{BB962C8B-B14F-4D97-AF65-F5344CB8AC3E}">
        <p14:creationId xmlns:p14="http://schemas.microsoft.com/office/powerpoint/2010/main" val="312512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A525E7-ED3D-49B3-889F-E5A1C2D1534C}" type="datetimeFigureOut">
              <a:rPr lang="et-EE" smtClean="0"/>
              <a:t>18.11.2022</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6B52F25C-AB08-463C-9DAB-48C0E9D15C11}" type="slidenum">
              <a:rPr lang="et-EE" smtClean="0"/>
              <a:t>‹#›</a:t>
            </a:fld>
            <a:endParaRPr lang="et-EE"/>
          </a:p>
        </p:txBody>
      </p:sp>
    </p:spTree>
    <p:extLst>
      <p:ext uri="{BB962C8B-B14F-4D97-AF65-F5344CB8AC3E}">
        <p14:creationId xmlns:p14="http://schemas.microsoft.com/office/powerpoint/2010/main" val="1229903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A525E7-ED3D-49B3-889F-E5A1C2D1534C}" type="datetimeFigureOut">
              <a:rPr lang="et-EE" smtClean="0"/>
              <a:t>18.11.2022</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6B52F25C-AB08-463C-9DAB-48C0E9D15C11}" type="slidenum">
              <a:rPr lang="et-EE" smtClean="0"/>
              <a:t>‹#›</a:t>
            </a:fld>
            <a:endParaRPr lang="et-EE"/>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8782087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A525E7-ED3D-49B3-889F-E5A1C2D1534C}" type="datetimeFigureOut">
              <a:rPr lang="et-EE" smtClean="0"/>
              <a:t>18.11.2022</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6B52F25C-AB08-463C-9DAB-48C0E9D15C11}" type="slidenum">
              <a:rPr lang="et-EE" smtClean="0"/>
              <a:t>‹#›</a:t>
            </a:fld>
            <a:endParaRPr lang="et-EE"/>
          </a:p>
        </p:txBody>
      </p:sp>
    </p:spTree>
    <p:extLst>
      <p:ext uri="{BB962C8B-B14F-4D97-AF65-F5344CB8AC3E}">
        <p14:creationId xmlns:p14="http://schemas.microsoft.com/office/powerpoint/2010/main" val="39792467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A525E7-ED3D-49B3-889F-E5A1C2D1534C}" type="datetimeFigureOut">
              <a:rPr lang="et-EE" smtClean="0"/>
              <a:t>18.11.2022</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6B52F25C-AB08-463C-9DAB-48C0E9D15C11}" type="slidenum">
              <a:rPr lang="et-EE" smtClean="0"/>
              <a:t>‹#›</a:t>
            </a:fld>
            <a:endParaRPr lang="et-EE"/>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8082846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A525E7-ED3D-49B3-889F-E5A1C2D1534C}" type="datetimeFigureOut">
              <a:rPr lang="et-EE" smtClean="0"/>
              <a:t>18.11.2022</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6B52F25C-AB08-463C-9DAB-48C0E9D15C11}" type="slidenum">
              <a:rPr lang="et-EE" smtClean="0"/>
              <a:t>‹#›</a:t>
            </a:fld>
            <a:endParaRPr lang="et-EE"/>
          </a:p>
        </p:txBody>
      </p:sp>
    </p:spTree>
    <p:extLst>
      <p:ext uri="{BB962C8B-B14F-4D97-AF65-F5344CB8AC3E}">
        <p14:creationId xmlns:p14="http://schemas.microsoft.com/office/powerpoint/2010/main" val="23800212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A525E7-ED3D-49B3-889F-E5A1C2D1534C}" type="datetimeFigureOut">
              <a:rPr lang="et-EE" smtClean="0"/>
              <a:t>18.11.2022</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6B52F25C-AB08-463C-9DAB-48C0E9D15C11}" type="slidenum">
              <a:rPr lang="et-EE" smtClean="0"/>
              <a:t>‹#›</a:t>
            </a:fld>
            <a:endParaRPr lang="et-EE"/>
          </a:p>
        </p:txBody>
      </p:sp>
    </p:spTree>
    <p:extLst>
      <p:ext uri="{BB962C8B-B14F-4D97-AF65-F5344CB8AC3E}">
        <p14:creationId xmlns:p14="http://schemas.microsoft.com/office/powerpoint/2010/main" val="37766635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A525E7-ED3D-49B3-889F-E5A1C2D1534C}" type="datetimeFigureOut">
              <a:rPr lang="et-EE" smtClean="0"/>
              <a:t>18.11.2022</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6B52F25C-AB08-463C-9DAB-48C0E9D15C11}" type="slidenum">
              <a:rPr lang="et-EE" smtClean="0"/>
              <a:t>‹#›</a:t>
            </a:fld>
            <a:endParaRPr lang="et-EE"/>
          </a:p>
        </p:txBody>
      </p:sp>
    </p:spTree>
    <p:extLst>
      <p:ext uri="{BB962C8B-B14F-4D97-AF65-F5344CB8AC3E}">
        <p14:creationId xmlns:p14="http://schemas.microsoft.com/office/powerpoint/2010/main" val="931428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A525E7-ED3D-49B3-889F-E5A1C2D1534C}" type="datetimeFigureOut">
              <a:rPr lang="et-EE" smtClean="0"/>
              <a:t>18.11.2022</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6B52F25C-AB08-463C-9DAB-48C0E9D15C11}" type="slidenum">
              <a:rPr lang="et-EE" smtClean="0"/>
              <a:t>‹#›</a:t>
            </a:fld>
            <a:endParaRPr lang="et-EE"/>
          </a:p>
        </p:txBody>
      </p:sp>
    </p:spTree>
    <p:extLst>
      <p:ext uri="{BB962C8B-B14F-4D97-AF65-F5344CB8AC3E}">
        <p14:creationId xmlns:p14="http://schemas.microsoft.com/office/powerpoint/2010/main" val="3538566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A525E7-ED3D-49B3-889F-E5A1C2D1534C}" type="datetimeFigureOut">
              <a:rPr lang="et-EE" smtClean="0"/>
              <a:t>18.11.2022</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6B52F25C-AB08-463C-9DAB-48C0E9D15C11}" type="slidenum">
              <a:rPr lang="et-EE" smtClean="0"/>
              <a:t>‹#›</a:t>
            </a:fld>
            <a:endParaRPr lang="et-EE"/>
          </a:p>
        </p:txBody>
      </p:sp>
    </p:spTree>
    <p:extLst>
      <p:ext uri="{BB962C8B-B14F-4D97-AF65-F5344CB8AC3E}">
        <p14:creationId xmlns:p14="http://schemas.microsoft.com/office/powerpoint/2010/main" val="1974382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7A525E7-ED3D-49B3-889F-E5A1C2D1534C}" type="datetimeFigureOut">
              <a:rPr lang="et-EE" smtClean="0"/>
              <a:t>18.11.2022</a:t>
            </a:fld>
            <a:endParaRPr lang="et-EE"/>
          </a:p>
        </p:txBody>
      </p:sp>
      <p:sp>
        <p:nvSpPr>
          <p:cNvPr id="6" name="Footer Placeholder 5"/>
          <p:cNvSpPr>
            <a:spLocks noGrp="1"/>
          </p:cNvSpPr>
          <p:nvPr>
            <p:ph type="ftr" sz="quarter" idx="11"/>
          </p:nvPr>
        </p:nvSpPr>
        <p:spPr/>
        <p:txBody>
          <a:bodyPr/>
          <a:lstStyle/>
          <a:p>
            <a:endParaRPr lang="et-EE"/>
          </a:p>
        </p:txBody>
      </p:sp>
      <p:sp>
        <p:nvSpPr>
          <p:cNvPr id="7" name="Slide Number Placeholder 6"/>
          <p:cNvSpPr>
            <a:spLocks noGrp="1"/>
          </p:cNvSpPr>
          <p:nvPr>
            <p:ph type="sldNum" sz="quarter" idx="12"/>
          </p:nvPr>
        </p:nvSpPr>
        <p:spPr/>
        <p:txBody>
          <a:bodyPr/>
          <a:lstStyle/>
          <a:p>
            <a:fld id="{6B52F25C-AB08-463C-9DAB-48C0E9D15C11}" type="slidenum">
              <a:rPr lang="et-EE" smtClean="0"/>
              <a:t>‹#›</a:t>
            </a:fld>
            <a:endParaRPr lang="et-EE"/>
          </a:p>
        </p:txBody>
      </p:sp>
    </p:spTree>
    <p:extLst>
      <p:ext uri="{BB962C8B-B14F-4D97-AF65-F5344CB8AC3E}">
        <p14:creationId xmlns:p14="http://schemas.microsoft.com/office/powerpoint/2010/main" val="2443632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7A525E7-ED3D-49B3-889F-E5A1C2D1534C}" type="datetimeFigureOut">
              <a:rPr lang="et-EE" smtClean="0"/>
              <a:t>18.11.2022</a:t>
            </a:fld>
            <a:endParaRPr lang="et-EE"/>
          </a:p>
        </p:txBody>
      </p:sp>
      <p:sp>
        <p:nvSpPr>
          <p:cNvPr id="8" name="Footer Placeholder 7"/>
          <p:cNvSpPr>
            <a:spLocks noGrp="1"/>
          </p:cNvSpPr>
          <p:nvPr>
            <p:ph type="ftr" sz="quarter" idx="11"/>
          </p:nvPr>
        </p:nvSpPr>
        <p:spPr/>
        <p:txBody>
          <a:bodyPr/>
          <a:lstStyle/>
          <a:p>
            <a:endParaRPr lang="et-EE"/>
          </a:p>
        </p:txBody>
      </p:sp>
      <p:sp>
        <p:nvSpPr>
          <p:cNvPr id="9" name="Slide Number Placeholder 8"/>
          <p:cNvSpPr>
            <a:spLocks noGrp="1"/>
          </p:cNvSpPr>
          <p:nvPr>
            <p:ph type="sldNum" sz="quarter" idx="12"/>
          </p:nvPr>
        </p:nvSpPr>
        <p:spPr/>
        <p:txBody>
          <a:bodyPr/>
          <a:lstStyle/>
          <a:p>
            <a:fld id="{6B52F25C-AB08-463C-9DAB-48C0E9D15C11}" type="slidenum">
              <a:rPr lang="et-EE" smtClean="0"/>
              <a:t>‹#›</a:t>
            </a:fld>
            <a:endParaRPr lang="et-EE"/>
          </a:p>
        </p:txBody>
      </p:sp>
    </p:spTree>
    <p:extLst>
      <p:ext uri="{BB962C8B-B14F-4D97-AF65-F5344CB8AC3E}">
        <p14:creationId xmlns:p14="http://schemas.microsoft.com/office/powerpoint/2010/main" val="3402801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7A525E7-ED3D-49B3-889F-E5A1C2D1534C}" type="datetimeFigureOut">
              <a:rPr lang="et-EE" smtClean="0"/>
              <a:t>18.11.2022</a:t>
            </a:fld>
            <a:endParaRPr lang="et-EE"/>
          </a:p>
        </p:txBody>
      </p:sp>
      <p:sp>
        <p:nvSpPr>
          <p:cNvPr id="4" name="Footer Placeholder 3"/>
          <p:cNvSpPr>
            <a:spLocks noGrp="1"/>
          </p:cNvSpPr>
          <p:nvPr>
            <p:ph type="ftr" sz="quarter" idx="11"/>
          </p:nvPr>
        </p:nvSpPr>
        <p:spPr/>
        <p:txBody>
          <a:bodyPr/>
          <a:lstStyle/>
          <a:p>
            <a:endParaRPr lang="et-EE"/>
          </a:p>
        </p:txBody>
      </p:sp>
      <p:sp>
        <p:nvSpPr>
          <p:cNvPr id="5" name="Slide Number Placeholder 4"/>
          <p:cNvSpPr>
            <a:spLocks noGrp="1"/>
          </p:cNvSpPr>
          <p:nvPr>
            <p:ph type="sldNum" sz="quarter" idx="12"/>
          </p:nvPr>
        </p:nvSpPr>
        <p:spPr/>
        <p:txBody>
          <a:bodyPr/>
          <a:lstStyle/>
          <a:p>
            <a:fld id="{6B52F25C-AB08-463C-9DAB-48C0E9D15C11}" type="slidenum">
              <a:rPr lang="et-EE" smtClean="0"/>
              <a:t>‹#›</a:t>
            </a:fld>
            <a:endParaRPr lang="et-EE"/>
          </a:p>
        </p:txBody>
      </p:sp>
    </p:spTree>
    <p:extLst>
      <p:ext uri="{BB962C8B-B14F-4D97-AF65-F5344CB8AC3E}">
        <p14:creationId xmlns:p14="http://schemas.microsoft.com/office/powerpoint/2010/main" val="1836471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A525E7-ED3D-49B3-889F-E5A1C2D1534C}" type="datetimeFigureOut">
              <a:rPr lang="et-EE" smtClean="0"/>
              <a:t>18.11.2022</a:t>
            </a:fld>
            <a:endParaRPr lang="et-EE"/>
          </a:p>
        </p:txBody>
      </p:sp>
      <p:sp>
        <p:nvSpPr>
          <p:cNvPr id="3" name="Footer Placeholder 2"/>
          <p:cNvSpPr>
            <a:spLocks noGrp="1"/>
          </p:cNvSpPr>
          <p:nvPr>
            <p:ph type="ftr" sz="quarter" idx="11"/>
          </p:nvPr>
        </p:nvSpPr>
        <p:spPr/>
        <p:txBody>
          <a:bodyPr/>
          <a:lstStyle/>
          <a:p>
            <a:endParaRPr lang="et-EE"/>
          </a:p>
        </p:txBody>
      </p:sp>
      <p:sp>
        <p:nvSpPr>
          <p:cNvPr id="4" name="Slide Number Placeholder 3"/>
          <p:cNvSpPr>
            <a:spLocks noGrp="1"/>
          </p:cNvSpPr>
          <p:nvPr>
            <p:ph type="sldNum" sz="quarter" idx="12"/>
          </p:nvPr>
        </p:nvSpPr>
        <p:spPr/>
        <p:txBody>
          <a:bodyPr/>
          <a:lstStyle/>
          <a:p>
            <a:fld id="{6B52F25C-AB08-463C-9DAB-48C0E9D15C11}" type="slidenum">
              <a:rPr lang="et-EE" smtClean="0"/>
              <a:t>‹#›</a:t>
            </a:fld>
            <a:endParaRPr lang="et-EE"/>
          </a:p>
        </p:txBody>
      </p:sp>
    </p:spTree>
    <p:extLst>
      <p:ext uri="{BB962C8B-B14F-4D97-AF65-F5344CB8AC3E}">
        <p14:creationId xmlns:p14="http://schemas.microsoft.com/office/powerpoint/2010/main" val="2897042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7A525E7-ED3D-49B3-889F-E5A1C2D1534C}" type="datetimeFigureOut">
              <a:rPr lang="et-EE" smtClean="0"/>
              <a:t>18.11.2022</a:t>
            </a:fld>
            <a:endParaRPr lang="et-EE"/>
          </a:p>
        </p:txBody>
      </p:sp>
      <p:sp>
        <p:nvSpPr>
          <p:cNvPr id="6" name="Footer Placeholder 5"/>
          <p:cNvSpPr>
            <a:spLocks noGrp="1"/>
          </p:cNvSpPr>
          <p:nvPr>
            <p:ph type="ftr" sz="quarter" idx="11"/>
          </p:nvPr>
        </p:nvSpPr>
        <p:spPr/>
        <p:txBody>
          <a:bodyPr/>
          <a:lstStyle/>
          <a:p>
            <a:endParaRPr lang="et-EE"/>
          </a:p>
        </p:txBody>
      </p:sp>
      <p:sp>
        <p:nvSpPr>
          <p:cNvPr id="7" name="Slide Number Placeholder 6"/>
          <p:cNvSpPr>
            <a:spLocks noGrp="1"/>
          </p:cNvSpPr>
          <p:nvPr>
            <p:ph type="sldNum" sz="quarter" idx="12"/>
          </p:nvPr>
        </p:nvSpPr>
        <p:spPr/>
        <p:txBody>
          <a:bodyPr/>
          <a:lstStyle/>
          <a:p>
            <a:fld id="{6B52F25C-AB08-463C-9DAB-48C0E9D15C11}" type="slidenum">
              <a:rPr lang="et-EE" smtClean="0"/>
              <a:t>‹#›</a:t>
            </a:fld>
            <a:endParaRPr lang="et-EE"/>
          </a:p>
        </p:txBody>
      </p:sp>
    </p:spTree>
    <p:extLst>
      <p:ext uri="{BB962C8B-B14F-4D97-AF65-F5344CB8AC3E}">
        <p14:creationId xmlns:p14="http://schemas.microsoft.com/office/powerpoint/2010/main" val="1049445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7A525E7-ED3D-49B3-889F-E5A1C2D1534C}" type="datetimeFigureOut">
              <a:rPr lang="et-EE" smtClean="0"/>
              <a:t>18.11.2022</a:t>
            </a:fld>
            <a:endParaRPr lang="et-EE"/>
          </a:p>
        </p:txBody>
      </p:sp>
      <p:sp>
        <p:nvSpPr>
          <p:cNvPr id="6" name="Footer Placeholder 5"/>
          <p:cNvSpPr>
            <a:spLocks noGrp="1"/>
          </p:cNvSpPr>
          <p:nvPr>
            <p:ph type="ftr" sz="quarter" idx="11"/>
          </p:nvPr>
        </p:nvSpPr>
        <p:spPr/>
        <p:txBody>
          <a:bodyPr/>
          <a:lstStyle/>
          <a:p>
            <a:endParaRPr lang="et-EE"/>
          </a:p>
        </p:txBody>
      </p:sp>
      <p:sp>
        <p:nvSpPr>
          <p:cNvPr id="7" name="Slide Number Placeholder 6"/>
          <p:cNvSpPr>
            <a:spLocks noGrp="1"/>
          </p:cNvSpPr>
          <p:nvPr>
            <p:ph type="sldNum" sz="quarter" idx="12"/>
          </p:nvPr>
        </p:nvSpPr>
        <p:spPr/>
        <p:txBody>
          <a:bodyPr/>
          <a:lstStyle/>
          <a:p>
            <a:fld id="{6B52F25C-AB08-463C-9DAB-48C0E9D15C11}" type="slidenum">
              <a:rPr lang="et-EE" smtClean="0"/>
              <a:t>‹#›</a:t>
            </a:fld>
            <a:endParaRPr lang="et-EE"/>
          </a:p>
        </p:txBody>
      </p:sp>
    </p:spTree>
    <p:extLst>
      <p:ext uri="{BB962C8B-B14F-4D97-AF65-F5344CB8AC3E}">
        <p14:creationId xmlns:p14="http://schemas.microsoft.com/office/powerpoint/2010/main" val="3225009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7A525E7-ED3D-49B3-889F-E5A1C2D1534C}" type="datetimeFigureOut">
              <a:rPr lang="et-EE" smtClean="0"/>
              <a:t>18.11.2022</a:t>
            </a:fld>
            <a:endParaRPr lang="et-EE"/>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t-EE"/>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B52F25C-AB08-463C-9DAB-48C0E9D15C11}" type="slidenum">
              <a:rPr lang="et-EE" smtClean="0"/>
              <a:t>‹#›</a:t>
            </a:fld>
            <a:endParaRPr lang="et-EE"/>
          </a:p>
        </p:txBody>
      </p:sp>
    </p:spTree>
    <p:extLst>
      <p:ext uri="{BB962C8B-B14F-4D97-AF65-F5344CB8AC3E}">
        <p14:creationId xmlns:p14="http://schemas.microsoft.com/office/powerpoint/2010/main" val="99578624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riigihanked.riik.ee/" TargetMode="External"/><Relationship Id="rId2" Type="http://schemas.openxmlformats.org/officeDocument/2006/relationships/hyperlink" Target="https://etoetus.riik.ee/"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mailto:igor@keilahaldus.ee"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E6A58-9FD6-21C3-66FC-88139FC523A1}"/>
              </a:ext>
            </a:extLst>
          </p:cNvPr>
          <p:cNvSpPr>
            <a:spLocks noGrp="1"/>
          </p:cNvSpPr>
          <p:nvPr>
            <p:ph type="ctrTitle"/>
          </p:nvPr>
        </p:nvSpPr>
        <p:spPr>
          <a:xfrm>
            <a:off x="822035" y="2641965"/>
            <a:ext cx="10574621" cy="1533650"/>
          </a:xfrm>
        </p:spPr>
        <p:txBody>
          <a:bodyPr anchor="b">
            <a:noAutofit/>
          </a:bodyPr>
          <a:lstStyle/>
          <a:p>
            <a:pPr algn="ctr"/>
            <a:r>
              <a:rPr lang="et-EE" sz="4800" dirty="0">
                <a:solidFill>
                  <a:schemeClr val="tx1"/>
                </a:solidFill>
              </a:rPr>
              <a:t>Korterelamute energiatõhususe meetmed 2021-2027a perioodil</a:t>
            </a:r>
          </a:p>
        </p:txBody>
      </p:sp>
      <p:sp>
        <p:nvSpPr>
          <p:cNvPr id="3" name="Subtitle 2">
            <a:extLst>
              <a:ext uri="{FF2B5EF4-FFF2-40B4-BE49-F238E27FC236}">
                <a16:creationId xmlns:a16="http://schemas.microsoft.com/office/drawing/2014/main" id="{0F3E4CBB-CA02-66C3-418A-F3FC9D007031}"/>
              </a:ext>
            </a:extLst>
          </p:cNvPr>
          <p:cNvSpPr>
            <a:spLocks noGrp="1"/>
          </p:cNvSpPr>
          <p:nvPr>
            <p:ph type="subTitle" idx="1"/>
          </p:nvPr>
        </p:nvSpPr>
        <p:spPr>
          <a:xfrm>
            <a:off x="1494401" y="4175614"/>
            <a:ext cx="9230571" cy="1857717"/>
          </a:xfrm>
        </p:spPr>
        <p:txBody>
          <a:bodyPr anchor="ctr">
            <a:noAutofit/>
          </a:bodyPr>
          <a:lstStyle/>
          <a:p>
            <a:r>
              <a:rPr lang="et-EE" sz="2800" dirty="0">
                <a:solidFill>
                  <a:schemeClr val="tx1"/>
                </a:solidFill>
              </a:rPr>
              <a:t>																		</a:t>
            </a:r>
          </a:p>
          <a:p>
            <a:r>
              <a:rPr lang="et-EE" sz="2800" dirty="0">
                <a:solidFill>
                  <a:schemeClr val="tx1"/>
                </a:solidFill>
              </a:rPr>
              <a:t>Ettevõtluse ja Innovatsiooni Sihtasutuse toetusel</a:t>
            </a:r>
          </a:p>
          <a:p>
            <a:endParaRPr lang="et-EE" sz="2800" dirty="0">
              <a:solidFill>
                <a:schemeClr val="tx2"/>
              </a:solidFill>
            </a:endParaRPr>
          </a:p>
          <a:p>
            <a:endParaRPr lang="et-EE" sz="2800" dirty="0">
              <a:solidFill>
                <a:schemeClr val="tx2"/>
              </a:solidFill>
            </a:endParaRPr>
          </a:p>
        </p:txBody>
      </p:sp>
      <p:pic>
        <p:nvPicPr>
          <p:cNvPr id="4" name="Picture 3">
            <a:extLst>
              <a:ext uri="{FF2B5EF4-FFF2-40B4-BE49-F238E27FC236}">
                <a16:creationId xmlns:a16="http://schemas.microsoft.com/office/drawing/2014/main" id="{A795F7A5-79BD-960C-6DD0-AE84BA26B142}"/>
              </a:ext>
            </a:extLst>
          </p:cNvPr>
          <p:cNvPicPr>
            <a:picLocks noChangeAspect="1"/>
          </p:cNvPicPr>
          <p:nvPr/>
        </p:nvPicPr>
        <p:blipFill rotWithShape="1">
          <a:blip r:embed="rId2"/>
          <a:srcRect t="707" b="6125"/>
          <a:stretch/>
        </p:blipFill>
        <p:spPr>
          <a:xfrm>
            <a:off x="4031420" y="640683"/>
            <a:ext cx="4089720" cy="1533650"/>
          </a:xfrm>
          <a:prstGeom prst="rect">
            <a:avLst/>
          </a:prstGeom>
        </p:spPr>
      </p:pic>
    </p:spTree>
    <p:extLst>
      <p:ext uri="{BB962C8B-B14F-4D97-AF65-F5344CB8AC3E}">
        <p14:creationId xmlns:p14="http://schemas.microsoft.com/office/powerpoint/2010/main" val="2302874882"/>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C567A-3B3D-2872-02A1-1FD94EC0DDEF}"/>
              </a:ext>
            </a:extLst>
          </p:cNvPr>
          <p:cNvSpPr>
            <a:spLocks noGrp="1"/>
          </p:cNvSpPr>
          <p:nvPr>
            <p:ph type="title"/>
          </p:nvPr>
        </p:nvSpPr>
        <p:spPr/>
        <p:txBody>
          <a:bodyPr/>
          <a:lstStyle/>
          <a:p>
            <a:pPr algn="ctr"/>
            <a:r>
              <a:rPr lang="et-EE" dirty="0">
                <a:solidFill>
                  <a:schemeClr val="tx1"/>
                </a:solidFill>
              </a:rPr>
              <a:t>Projekti abikõlblikkuse periood</a:t>
            </a:r>
          </a:p>
        </p:txBody>
      </p:sp>
      <p:sp>
        <p:nvSpPr>
          <p:cNvPr id="3" name="Content Placeholder 2">
            <a:extLst>
              <a:ext uri="{FF2B5EF4-FFF2-40B4-BE49-F238E27FC236}">
                <a16:creationId xmlns:a16="http://schemas.microsoft.com/office/drawing/2014/main" id="{24ABE272-38B1-1614-78F4-BE0D02BA1D96}"/>
              </a:ext>
            </a:extLst>
          </p:cNvPr>
          <p:cNvSpPr>
            <a:spLocks noGrp="1"/>
          </p:cNvSpPr>
          <p:nvPr>
            <p:ph idx="1"/>
          </p:nvPr>
        </p:nvSpPr>
        <p:spPr/>
        <p:txBody>
          <a:bodyPr/>
          <a:lstStyle/>
          <a:p>
            <a:r>
              <a:rPr lang="et-EE" dirty="0">
                <a:solidFill>
                  <a:schemeClr val="tx1"/>
                </a:solidFill>
              </a:rPr>
              <a:t>1.01.2021-31.12.2027</a:t>
            </a:r>
          </a:p>
          <a:p>
            <a:r>
              <a:rPr lang="et-EE" dirty="0">
                <a:solidFill>
                  <a:schemeClr val="tx1"/>
                </a:solidFill>
              </a:rPr>
              <a:t>Projekti abikõlblikkuse periood algab tööde teostamiseks vajaliku ehitusprojekti aluseks oleva ehitusuuringu ja ehitise auditi tegemise, tehnilise konsultandi teenuse ning projekteerimiskulude tekkega </a:t>
            </a:r>
          </a:p>
          <a:p>
            <a:r>
              <a:rPr lang="et-EE" dirty="0">
                <a:solidFill>
                  <a:schemeClr val="tx1"/>
                </a:solidFill>
              </a:rPr>
              <a:t>Projekti abikõlblikkuse periood lõppeb hiljemalt 24 kuu möödumisel taotluse rahuldamise otsuse jõustumisest</a:t>
            </a:r>
            <a:r>
              <a:rPr lang="en-US" dirty="0">
                <a:solidFill>
                  <a:schemeClr val="tx1"/>
                </a:solidFill>
              </a:rPr>
              <a:t>.</a:t>
            </a:r>
            <a:r>
              <a:rPr lang="et-EE" dirty="0">
                <a:solidFill>
                  <a:schemeClr val="tx1"/>
                </a:solidFill>
              </a:rPr>
              <a:t> Kusjuures toetuse saaja võib üks kord taotleda projekti abikõlblikkuse perioodi pikendamist 12 kuu võrra, kui on tekkinud toetuse saajast sõltumatud erakorralised asjaolud ületamata sealjuures toetusmeetme rahastuse lõpptähtaega 31.12.2027</a:t>
            </a:r>
          </a:p>
        </p:txBody>
      </p:sp>
    </p:spTree>
    <p:extLst>
      <p:ext uri="{BB962C8B-B14F-4D97-AF65-F5344CB8AC3E}">
        <p14:creationId xmlns:p14="http://schemas.microsoft.com/office/powerpoint/2010/main" val="28818368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807AB-FB59-3C85-4009-6F67AD7464D2}"/>
              </a:ext>
            </a:extLst>
          </p:cNvPr>
          <p:cNvSpPr>
            <a:spLocks noGrp="1"/>
          </p:cNvSpPr>
          <p:nvPr>
            <p:ph type="title"/>
          </p:nvPr>
        </p:nvSpPr>
        <p:spPr/>
        <p:txBody>
          <a:bodyPr/>
          <a:lstStyle/>
          <a:p>
            <a:pPr algn="ctr"/>
            <a:r>
              <a:rPr lang="et-EE" dirty="0">
                <a:solidFill>
                  <a:schemeClr val="tx1"/>
                </a:solidFill>
              </a:rPr>
              <a:t>Toetuse osakaal</a:t>
            </a:r>
          </a:p>
        </p:txBody>
      </p:sp>
      <p:sp>
        <p:nvSpPr>
          <p:cNvPr id="3" name="Content Placeholder 2">
            <a:extLst>
              <a:ext uri="{FF2B5EF4-FFF2-40B4-BE49-F238E27FC236}">
                <a16:creationId xmlns:a16="http://schemas.microsoft.com/office/drawing/2014/main" id="{2793D37D-C2B8-CA4F-ED17-2F39BC7251A1}"/>
              </a:ext>
            </a:extLst>
          </p:cNvPr>
          <p:cNvSpPr>
            <a:spLocks noGrp="1"/>
          </p:cNvSpPr>
          <p:nvPr>
            <p:ph idx="1"/>
          </p:nvPr>
        </p:nvSpPr>
        <p:spPr>
          <a:xfrm>
            <a:off x="153824" y="1307506"/>
            <a:ext cx="11733376" cy="5264209"/>
          </a:xfrm>
        </p:spPr>
        <p:txBody>
          <a:bodyPr>
            <a:normAutofit/>
          </a:bodyPr>
          <a:lstStyle/>
          <a:p>
            <a:r>
              <a:rPr lang="et-EE" dirty="0">
                <a:solidFill>
                  <a:schemeClr val="tx1"/>
                </a:solidFill>
              </a:rPr>
              <a:t>Tallinn ja Tartu 30%; va muinsuskai</a:t>
            </a:r>
            <a:r>
              <a:rPr lang="en-US" dirty="0">
                <a:solidFill>
                  <a:schemeClr val="tx1"/>
                </a:solidFill>
              </a:rPr>
              <a:t>t</a:t>
            </a:r>
            <a:r>
              <a:rPr lang="et-EE" dirty="0">
                <a:solidFill>
                  <a:schemeClr val="tx1"/>
                </a:solidFill>
              </a:rPr>
              <a:t>se alused jne korterelamud, korterelamud, kes rajavad liftid, kasutavad tehases eelnevalt valmistatud välisseina elemente või on väiksemad</a:t>
            </a:r>
            <a:r>
              <a:rPr lang="en-US" dirty="0">
                <a:solidFill>
                  <a:schemeClr val="tx1"/>
                </a:solidFill>
              </a:rPr>
              <a:t>,</a:t>
            </a:r>
            <a:r>
              <a:rPr lang="et-EE" dirty="0">
                <a:solidFill>
                  <a:schemeClr val="tx1"/>
                </a:solidFill>
              </a:rPr>
              <a:t> kui 12 korteriga saavad 40%</a:t>
            </a:r>
          </a:p>
          <a:p>
            <a:r>
              <a:rPr lang="et-EE" dirty="0">
                <a:solidFill>
                  <a:schemeClr val="tx1"/>
                </a:solidFill>
              </a:rPr>
              <a:t>Tallinna ja Tartuga külgnevates valdades ning Elva linnas, Haapsalu linnas, Keila linnas, Kohila alevis, Kuressare linnas, Maardu linnas, Otepää linnas, Paikuse alevis, Pärnu linnas, Rakvere linnas, Rapla linnas, Sauga alevikus, Uuemõisa alevikus, Viljandi linnas terviklikul rekonstrueerimisel 40%, osalisel 30% (kuid mitte rohkem</a:t>
            </a:r>
            <a:r>
              <a:rPr lang="en-US" dirty="0">
                <a:solidFill>
                  <a:schemeClr val="tx1"/>
                </a:solidFill>
              </a:rPr>
              <a:t>,</a:t>
            </a:r>
            <a:r>
              <a:rPr lang="et-EE" dirty="0">
                <a:solidFill>
                  <a:schemeClr val="tx1"/>
                </a:solidFill>
              </a:rPr>
              <a:t> kui 200</a:t>
            </a:r>
            <a:r>
              <a:rPr lang="en-US" dirty="0">
                <a:solidFill>
                  <a:schemeClr val="tx1"/>
                </a:solidFill>
              </a:rPr>
              <a:t> </a:t>
            </a:r>
            <a:r>
              <a:rPr lang="et-EE" dirty="0">
                <a:solidFill>
                  <a:schemeClr val="tx1"/>
                </a:solidFill>
              </a:rPr>
              <a:t>000€) ja muinsuskaitse jne alused korterelamud ning kuni 12 korteriga elamud 50%</a:t>
            </a:r>
          </a:p>
          <a:p>
            <a:r>
              <a:rPr lang="et-EE" dirty="0">
                <a:solidFill>
                  <a:schemeClr val="tx1"/>
                </a:solidFill>
              </a:rPr>
              <a:t>Kõikides teistes asustusüksustes on terviklikul rekonstrueerimisel toetuse osakaal 50% ja osalisel rekonstrueerimis</a:t>
            </a:r>
            <a:r>
              <a:rPr lang="en-US" dirty="0">
                <a:solidFill>
                  <a:schemeClr val="tx1"/>
                </a:solidFill>
              </a:rPr>
              <a:t>e</a:t>
            </a:r>
            <a:r>
              <a:rPr lang="et-EE" dirty="0" err="1">
                <a:solidFill>
                  <a:schemeClr val="tx1"/>
                </a:solidFill>
              </a:rPr>
              <a:t>le</a:t>
            </a:r>
            <a:r>
              <a:rPr lang="et-EE" dirty="0">
                <a:solidFill>
                  <a:schemeClr val="tx1"/>
                </a:solidFill>
              </a:rPr>
              <a:t> 40% (kuid mitte rohkem</a:t>
            </a:r>
            <a:r>
              <a:rPr lang="en-US" dirty="0">
                <a:solidFill>
                  <a:schemeClr val="tx1"/>
                </a:solidFill>
              </a:rPr>
              <a:t>,</a:t>
            </a:r>
            <a:r>
              <a:rPr lang="et-EE" dirty="0">
                <a:solidFill>
                  <a:schemeClr val="tx1"/>
                </a:solidFill>
              </a:rPr>
              <a:t> kui 200</a:t>
            </a:r>
            <a:r>
              <a:rPr lang="en-US" dirty="0">
                <a:solidFill>
                  <a:schemeClr val="tx1"/>
                </a:solidFill>
              </a:rPr>
              <a:t> </a:t>
            </a:r>
            <a:r>
              <a:rPr lang="et-EE" dirty="0">
                <a:solidFill>
                  <a:schemeClr val="tx1"/>
                </a:solidFill>
              </a:rPr>
              <a:t>000€)</a:t>
            </a:r>
          </a:p>
          <a:p>
            <a:r>
              <a:rPr lang="et-EE" dirty="0">
                <a:solidFill>
                  <a:schemeClr val="tx1"/>
                </a:solidFill>
              </a:rPr>
              <a:t>Ehitusprojekti koostamise kulu, tehnilise konsultandi kulu ja omanikujärelevalve abikõlblikuse perioodil on toetus 50% ulatuses va juhul, kui kaks või enam toetuse saajat korraldavad rekonstrueerimistööde ja projekteerimistööde ostumenetluse ühiselt. Sellisel juhul on tehnilise konsultandi toetuse osakaal 60% (lepingud sõlmivad toetuse saajad eduka pakkujaga eraldi</a:t>
            </a:r>
            <a:r>
              <a:rPr lang="en-US" dirty="0">
                <a:solidFill>
                  <a:schemeClr val="tx1"/>
                </a:solidFill>
              </a:rPr>
              <a:t>)</a:t>
            </a:r>
            <a:endParaRPr lang="et-EE" dirty="0">
              <a:solidFill>
                <a:schemeClr val="tx1"/>
              </a:solidFill>
            </a:endParaRPr>
          </a:p>
        </p:txBody>
      </p:sp>
    </p:spTree>
    <p:extLst>
      <p:ext uri="{BB962C8B-B14F-4D97-AF65-F5344CB8AC3E}">
        <p14:creationId xmlns:p14="http://schemas.microsoft.com/office/powerpoint/2010/main" val="1370192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ADC9D-653B-EA4D-6EB7-719C4C8AC859}"/>
              </a:ext>
            </a:extLst>
          </p:cNvPr>
          <p:cNvSpPr>
            <a:spLocks noGrp="1"/>
          </p:cNvSpPr>
          <p:nvPr>
            <p:ph type="title"/>
          </p:nvPr>
        </p:nvSpPr>
        <p:spPr/>
        <p:txBody>
          <a:bodyPr/>
          <a:lstStyle/>
          <a:p>
            <a:pPr algn="ctr"/>
            <a:r>
              <a:rPr lang="et-EE" dirty="0">
                <a:solidFill>
                  <a:schemeClr val="tx1"/>
                </a:solidFill>
              </a:rPr>
              <a:t>Toetuse saaja kohustused</a:t>
            </a:r>
          </a:p>
        </p:txBody>
      </p:sp>
      <p:sp>
        <p:nvSpPr>
          <p:cNvPr id="3" name="Content Placeholder 2">
            <a:extLst>
              <a:ext uri="{FF2B5EF4-FFF2-40B4-BE49-F238E27FC236}">
                <a16:creationId xmlns:a16="http://schemas.microsoft.com/office/drawing/2014/main" id="{199F4BB2-71C5-5BC4-10EB-014B11B0D506}"/>
              </a:ext>
            </a:extLst>
          </p:cNvPr>
          <p:cNvSpPr>
            <a:spLocks noGrp="1"/>
          </p:cNvSpPr>
          <p:nvPr>
            <p:ph idx="1"/>
          </p:nvPr>
        </p:nvSpPr>
        <p:spPr>
          <a:xfrm>
            <a:off x="170917" y="1256232"/>
            <a:ext cx="11182884" cy="5512037"/>
          </a:xfrm>
        </p:spPr>
        <p:txBody>
          <a:bodyPr>
            <a:normAutofit/>
          </a:bodyPr>
          <a:lstStyle/>
          <a:p>
            <a:r>
              <a:rPr lang="et-EE" dirty="0">
                <a:solidFill>
                  <a:schemeClr val="tx1"/>
                </a:solidFill>
              </a:rPr>
              <a:t>Vähemalt 80% korteriomanditest peavad olema füüsiliste isikute omandis</a:t>
            </a:r>
          </a:p>
          <a:p>
            <a:r>
              <a:rPr lang="et-EE" dirty="0">
                <a:solidFill>
                  <a:schemeClr val="tx1"/>
                </a:solidFill>
              </a:rPr>
              <a:t>Küsimise korral tõendama omafinantseeringu ja abikõlbmatute kulude tasumise suutlikust</a:t>
            </a:r>
          </a:p>
          <a:p>
            <a:r>
              <a:rPr lang="et-EE" dirty="0">
                <a:solidFill>
                  <a:schemeClr val="tx1"/>
                </a:solidFill>
              </a:rPr>
              <a:t>Kaasama projekteerimise tellimisse ja rekonstrueerimistööde planeerimisse tehnilise konsultandi</a:t>
            </a:r>
          </a:p>
          <a:p>
            <a:r>
              <a:rPr lang="et-EE" dirty="0">
                <a:solidFill>
                  <a:schemeClr val="tx1"/>
                </a:solidFill>
              </a:rPr>
              <a:t>Võtma projekteerimise, ehitusuuringu, ehitise auditi ja tehnilise konsultandi pakkumused enne toetuse t</a:t>
            </a:r>
            <a:r>
              <a:rPr lang="en-US" dirty="0">
                <a:solidFill>
                  <a:schemeClr val="tx1"/>
                </a:solidFill>
              </a:rPr>
              <a:t>a</a:t>
            </a:r>
            <a:r>
              <a:rPr lang="et-EE" dirty="0" err="1">
                <a:solidFill>
                  <a:schemeClr val="tx1"/>
                </a:solidFill>
              </a:rPr>
              <a:t>otlust</a:t>
            </a:r>
            <a:r>
              <a:rPr lang="et-EE" dirty="0">
                <a:solidFill>
                  <a:schemeClr val="tx1"/>
                </a:solidFill>
              </a:rPr>
              <a:t> ka juhul</a:t>
            </a:r>
            <a:r>
              <a:rPr lang="en-US" dirty="0">
                <a:solidFill>
                  <a:schemeClr val="tx1"/>
                </a:solidFill>
              </a:rPr>
              <a:t>,</a:t>
            </a:r>
            <a:r>
              <a:rPr lang="et-EE" dirty="0">
                <a:solidFill>
                  <a:schemeClr val="tx1"/>
                </a:solidFill>
              </a:rPr>
              <a:t> kui ostumenetlus hõlmab nii projekteerimist</a:t>
            </a:r>
            <a:r>
              <a:rPr lang="en-US" dirty="0">
                <a:solidFill>
                  <a:schemeClr val="tx1"/>
                </a:solidFill>
              </a:rPr>
              <a:t>,</a:t>
            </a:r>
            <a:r>
              <a:rPr lang="et-EE" dirty="0">
                <a:solidFill>
                  <a:schemeClr val="tx1"/>
                </a:solidFill>
              </a:rPr>
              <a:t> kui rekonstrueerimistöid korraga</a:t>
            </a:r>
          </a:p>
          <a:p>
            <a:r>
              <a:rPr lang="et-EE" dirty="0">
                <a:solidFill>
                  <a:schemeClr val="tx1"/>
                </a:solidFill>
              </a:rPr>
              <a:t>Kooskõlastama ehitusprojekti rakendusüksusega enne rekonstrueerimistööde algust</a:t>
            </a:r>
            <a:r>
              <a:rPr lang="en-US" dirty="0">
                <a:solidFill>
                  <a:schemeClr val="tx1"/>
                </a:solidFill>
              </a:rPr>
              <a:t>,</a:t>
            </a:r>
            <a:r>
              <a:rPr lang="et-EE" dirty="0">
                <a:solidFill>
                  <a:schemeClr val="tx1"/>
                </a:solidFill>
              </a:rPr>
              <a:t> kui projekt tellitakse koos rekonstrueerimistöödega</a:t>
            </a:r>
          </a:p>
          <a:p>
            <a:r>
              <a:rPr lang="et-EE" dirty="0">
                <a:solidFill>
                  <a:schemeClr val="tx1"/>
                </a:solidFill>
              </a:rPr>
              <a:t>Kooskõlastama muudatused ehitusprojektis rakendusüksusega enne vastavate rekonstrueerimistööde teostamist</a:t>
            </a:r>
          </a:p>
          <a:p>
            <a:r>
              <a:rPr lang="et-EE" dirty="0">
                <a:solidFill>
                  <a:schemeClr val="tx1"/>
                </a:solidFill>
              </a:rPr>
              <a:t>Põhiprojekti muutmisel esitama rakendusüksusele ekspertiisi tulemused ja uue energiamärgise, mis tõendavad muudatuste vastavust toetuse saamise eeldustele</a:t>
            </a:r>
          </a:p>
          <a:p>
            <a:r>
              <a:rPr lang="et-EE" dirty="0">
                <a:solidFill>
                  <a:schemeClr val="tx1"/>
                </a:solidFill>
              </a:rPr>
              <a:t>Sõlmima rekonstrueerimistööde teostajaga lepingu, mis tagaks üleandmise-vastuvõtmise kuupäevast alates töödele 5 aastase garantii</a:t>
            </a:r>
          </a:p>
          <a:p>
            <a:r>
              <a:rPr lang="et-EE" dirty="0">
                <a:solidFill>
                  <a:schemeClr val="tx1"/>
                </a:solidFill>
              </a:rPr>
              <a:t>Sõlmima tehnosüsteemide regulaarse hooldusjuhise täitmiseks hoolduslepingud vähemalt viieks aastaks alates üleandmise-vastuvõtmise kuupäevast</a:t>
            </a:r>
          </a:p>
          <a:p>
            <a:pPr marL="0" indent="0">
              <a:buNone/>
            </a:pPr>
            <a:endParaRPr lang="et-EE" dirty="0"/>
          </a:p>
        </p:txBody>
      </p:sp>
    </p:spTree>
    <p:extLst>
      <p:ext uri="{BB962C8B-B14F-4D97-AF65-F5344CB8AC3E}">
        <p14:creationId xmlns:p14="http://schemas.microsoft.com/office/powerpoint/2010/main" val="23299332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D2077-D579-3174-2097-403EC3BEFC3E}"/>
              </a:ext>
            </a:extLst>
          </p:cNvPr>
          <p:cNvSpPr>
            <a:spLocks noGrp="1"/>
          </p:cNvSpPr>
          <p:nvPr>
            <p:ph type="title"/>
          </p:nvPr>
        </p:nvSpPr>
        <p:spPr/>
        <p:txBody>
          <a:bodyPr/>
          <a:lstStyle/>
          <a:p>
            <a:pPr algn="ctr"/>
            <a:r>
              <a:rPr lang="et-EE" dirty="0">
                <a:solidFill>
                  <a:schemeClr val="tx1"/>
                </a:solidFill>
              </a:rPr>
              <a:t>Toetuse maksmine</a:t>
            </a:r>
          </a:p>
        </p:txBody>
      </p:sp>
      <p:sp>
        <p:nvSpPr>
          <p:cNvPr id="3" name="Content Placeholder 2">
            <a:extLst>
              <a:ext uri="{FF2B5EF4-FFF2-40B4-BE49-F238E27FC236}">
                <a16:creationId xmlns:a16="http://schemas.microsoft.com/office/drawing/2014/main" id="{AF65043F-0F75-CAEA-FC01-FFAD9097513A}"/>
              </a:ext>
            </a:extLst>
          </p:cNvPr>
          <p:cNvSpPr>
            <a:spLocks noGrp="1"/>
          </p:cNvSpPr>
          <p:nvPr>
            <p:ph idx="1"/>
          </p:nvPr>
        </p:nvSpPr>
        <p:spPr>
          <a:xfrm>
            <a:off x="838199" y="1825625"/>
            <a:ext cx="10997725" cy="4667250"/>
          </a:xfrm>
        </p:spPr>
        <p:txBody>
          <a:bodyPr/>
          <a:lstStyle/>
          <a:p>
            <a:r>
              <a:rPr lang="et-EE" sz="2400" dirty="0">
                <a:solidFill>
                  <a:schemeClr val="tx1"/>
                </a:solidFill>
              </a:rPr>
              <a:t>Makstakse välja tegelike kulude alusel</a:t>
            </a:r>
          </a:p>
          <a:p>
            <a:r>
              <a:rPr lang="et-EE" sz="2400" dirty="0">
                <a:solidFill>
                  <a:schemeClr val="tx1"/>
                </a:solidFill>
              </a:rPr>
              <a:t>Toetus makstakse välja kuni kolmes osas</a:t>
            </a:r>
          </a:p>
          <a:p>
            <a:pPr marL="1371600" lvl="2" indent="-457200">
              <a:buFont typeface="+mj-lt"/>
              <a:buAutoNum type="arabicPeriod"/>
            </a:pPr>
            <a:r>
              <a:rPr lang="et-EE" sz="1800" dirty="0">
                <a:solidFill>
                  <a:schemeClr val="tx1"/>
                </a:solidFill>
              </a:rPr>
              <a:t>Valmis on vähemalt 70% kogumahust. Makse ei või olla väiksem kui 10%</a:t>
            </a:r>
          </a:p>
          <a:p>
            <a:pPr marL="1371600" lvl="2" indent="-457200">
              <a:buFont typeface="+mj-lt"/>
              <a:buAutoNum type="arabicPeriod"/>
            </a:pPr>
            <a:r>
              <a:rPr lang="et-EE" sz="1800" dirty="0">
                <a:solidFill>
                  <a:schemeClr val="tx1"/>
                </a:solidFill>
              </a:rPr>
              <a:t>Kui valmis 90% kogumahust. Makse ei või olla väiksem kui 10%</a:t>
            </a:r>
          </a:p>
          <a:p>
            <a:pPr marL="1371600" lvl="2" indent="-457200">
              <a:buFont typeface="+mj-lt"/>
              <a:buAutoNum type="arabicPeriod"/>
            </a:pPr>
            <a:r>
              <a:rPr lang="et-EE" sz="1800" dirty="0">
                <a:solidFill>
                  <a:schemeClr val="tx1"/>
                </a:solidFill>
              </a:rPr>
              <a:t>Lõppmakse, kui vastu on võetud kõik tööd. Makse ei või olla väiksem kui 5% ja 50</a:t>
            </a:r>
            <a:r>
              <a:rPr lang="en-US" sz="1800" dirty="0">
                <a:solidFill>
                  <a:schemeClr val="tx1"/>
                </a:solidFill>
              </a:rPr>
              <a:t> </a:t>
            </a:r>
            <a:r>
              <a:rPr lang="et-EE" sz="1800" dirty="0">
                <a:solidFill>
                  <a:schemeClr val="tx1"/>
                </a:solidFill>
              </a:rPr>
              <a:t>000€</a:t>
            </a:r>
          </a:p>
          <a:p>
            <a:pPr marL="1371600" lvl="2" indent="-457200">
              <a:buFont typeface="+mj-lt"/>
              <a:buAutoNum type="arabicPeriod"/>
            </a:pPr>
            <a:endParaRPr lang="et-EE" dirty="0">
              <a:solidFill>
                <a:schemeClr val="tx1"/>
              </a:solidFill>
            </a:endParaRPr>
          </a:p>
          <a:p>
            <a:r>
              <a:rPr lang="et-EE" sz="2400" dirty="0">
                <a:solidFill>
                  <a:schemeClr val="tx1"/>
                </a:solidFill>
              </a:rPr>
              <a:t>Lõppmakse taotlus esitatakse hiljemalt 31.12.2029a.</a:t>
            </a:r>
          </a:p>
        </p:txBody>
      </p:sp>
    </p:spTree>
    <p:extLst>
      <p:ext uri="{BB962C8B-B14F-4D97-AF65-F5344CB8AC3E}">
        <p14:creationId xmlns:p14="http://schemas.microsoft.com/office/powerpoint/2010/main" val="6984687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8B1A4-0D0A-E986-24DB-4A4935E292C5}"/>
              </a:ext>
            </a:extLst>
          </p:cNvPr>
          <p:cNvSpPr>
            <a:spLocks noGrp="1"/>
          </p:cNvSpPr>
          <p:nvPr>
            <p:ph type="title"/>
          </p:nvPr>
        </p:nvSpPr>
        <p:spPr>
          <a:xfrm>
            <a:off x="838200" y="365125"/>
            <a:ext cx="10515600" cy="5232370"/>
          </a:xfrm>
        </p:spPr>
        <p:txBody>
          <a:bodyPr/>
          <a:lstStyle/>
          <a:p>
            <a:pPr algn="ctr"/>
            <a:br>
              <a:rPr lang="et-EE" dirty="0">
                <a:solidFill>
                  <a:schemeClr val="tx1"/>
                </a:solidFill>
              </a:rPr>
            </a:br>
            <a:br>
              <a:rPr lang="et-EE" dirty="0">
                <a:solidFill>
                  <a:schemeClr val="tx1"/>
                </a:solidFill>
              </a:rPr>
            </a:br>
            <a:br>
              <a:rPr lang="et-EE" dirty="0">
                <a:solidFill>
                  <a:schemeClr val="tx1"/>
                </a:solidFill>
              </a:rPr>
            </a:br>
            <a:br>
              <a:rPr lang="et-EE" dirty="0">
                <a:solidFill>
                  <a:schemeClr val="tx1"/>
                </a:solidFill>
              </a:rPr>
            </a:br>
            <a:r>
              <a:rPr lang="et-EE" dirty="0">
                <a:solidFill>
                  <a:schemeClr val="tx1"/>
                </a:solidFill>
              </a:rPr>
              <a:t>Korteriomandite kulude muutuse prognoos ja näited</a:t>
            </a:r>
          </a:p>
        </p:txBody>
      </p:sp>
    </p:spTree>
    <p:extLst>
      <p:ext uri="{BB962C8B-B14F-4D97-AF65-F5344CB8AC3E}">
        <p14:creationId xmlns:p14="http://schemas.microsoft.com/office/powerpoint/2010/main" val="1772400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18A03-661E-5B05-CC95-185FCF6EED2D}"/>
              </a:ext>
            </a:extLst>
          </p:cNvPr>
          <p:cNvSpPr>
            <a:spLocks noGrp="1"/>
          </p:cNvSpPr>
          <p:nvPr>
            <p:ph type="title"/>
          </p:nvPr>
        </p:nvSpPr>
        <p:spPr>
          <a:xfrm>
            <a:off x="838200" y="281564"/>
            <a:ext cx="10515600" cy="658473"/>
          </a:xfrm>
        </p:spPr>
        <p:txBody>
          <a:bodyPr>
            <a:normAutofit/>
          </a:bodyPr>
          <a:lstStyle/>
          <a:p>
            <a:pPr algn="ctr"/>
            <a:r>
              <a:rPr lang="et-EE" dirty="0">
                <a:solidFill>
                  <a:schemeClr val="tx1"/>
                </a:solidFill>
              </a:rPr>
              <a:t>Keila, Allika tn 3</a:t>
            </a:r>
          </a:p>
        </p:txBody>
      </p:sp>
      <p:sp>
        <p:nvSpPr>
          <p:cNvPr id="5" name="Content Placeholder 4">
            <a:extLst>
              <a:ext uri="{FF2B5EF4-FFF2-40B4-BE49-F238E27FC236}">
                <a16:creationId xmlns:a16="http://schemas.microsoft.com/office/drawing/2014/main" id="{7C8EC4F4-AC39-85CE-EAB3-6DB91DE9DA28}"/>
              </a:ext>
            </a:extLst>
          </p:cNvPr>
          <p:cNvSpPr>
            <a:spLocks noGrp="1"/>
          </p:cNvSpPr>
          <p:nvPr>
            <p:ph sz="half" idx="2"/>
          </p:nvPr>
        </p:nvSpPr>
        <p:spPr>
          <a:xfrm>
            <a:off x="8645236" y="940037"/>
            <a:ext cx="3327422" cy="5414581"/>
          </a:xfrm>
        </p:spPr>
        <p:txBody>
          <a:bodyPr>
            <a:normAutofit fontScale="92500" lnSpcReduction="20000"/>
          </a:bodyPr>
          <a:lstStyle/>
          <a:p>
            <a:pPr algn="l"/>
            <a:r>
              <a:rPr lang="et-EE" sz="1800" b="1" dirty="0">
                <a:solidFill>
                  <a:schemeClr val="tx1"/>
                </a:solidFill>
                <a:cs typeface="Times New Roman" panose="02020603050405020304" pitchFamily="18" charset="0"/>
              </a:rPr>
              <a:t>Korterelamu rekonstrueerimistööde kogumaksumus on 1097708,80€ sh km ja valmib 2022a lõpuks</a:t>
            </a:r>
            <a:endParaRPr lang="et-EE" sz="1800" b="1" i="0" u="none" strike="noStrike" baseline="0" dirty="0">
              <a:solidFill>
                <a:schemeClr val="tx1"/>
              </a:solidFill>
              <a:cs typeface="Times New Roman" panose="02020603050405020304" pitchFamily="18" charset="0"/>
            </a:endParaRPr>
          </a:p>
          <a:p>
            <a:pPr algn="l"/>
            <a:r>
              <a:rPr lang="et-EE" sz="1800" b="1" i="0" u="none" strike="noStrike" baseline="0" dirty="0">
                <a:solidFill>
                  <a:schemeClr val="tx1"/>
                </a:solidFill>
                <a:cs typeface="Times New Roman" panose="02020603050405020304" pitchFamily="18" charset="0"/>
              </a:rPr>
              <a:t>Hinnad tabelis on arvutatud soojusenergia hinnaga 60,036 </a:t>
            </a:r>
            <a:r>
              <a:rPr lang="sv-SE" sz="1800" b="1" i="0" u="none" strike="noStrike" baseline="0" dirty="0">
                <a:solidFill>
                  <a:schemeClr val="tx1"/>
                </a:solidFill>
                <a:cs typeface="Times New Roman" panose="02020603050405020304" pitchFamily="18" charset="0"/>
              </a:rPr>
              <a:t>€/MWh</a:t>
            </a:r>
            <a:r>
              <a:rPr lang="et-EE" sz="1800" b="1" dirty="0">
                <a:solidFill>
                  <a:schemeClr val="tx1"/>
                </a:solidFill>
                <a:cs typeface="Times New Roman" panose="02020603050405020304" pitchFamily="18" charset="0"/>
              </a:rPr>
              <a:t> sh km</a:t>
            </a:r>
            <a:endParaRPr lang="et-EE" sz="1800" b="1" i="0" u="none" strike="noStrike" baseline="0" dirty="0">
              <a:solidFill>
                <a:schemeClr val="tx1"/>
              </a:solidFill>
              <a:cs typeface="Times New Roman" panose="02020603050405020304" pitchFamily="18" charset="0"/>
            </a:endParaRPr>
          </a:p>
          <a:p>
            <a:pPr algn="l"/>
            <a:r>
              <a:rPr lang="et-EE" sz="1800" b="1" i="0" u="none" strike="noStrike" baseline="0" dirty="0">
                <a:solidFill>
                  <a:schemeClr val="tx1"/>
                </a:solidFill>
                <a:cs typeface="Times New Roman" panose="02020603050405020304" pitchFamily="18" charset="0"/>
              </a:rPr>
              <a:t>Vastavalt Konkurentsiameti otsusele on 1.oktoobrist 2022 Keila võrgupiirkonnas soojuse piirhind 91.212</a:t>
            </a:r>
            <a:r>
              <a:rPr lang="sv-SE" sz="1800" b="1" i="0" u="none" strike="noStrike" baseline="0" dirty="0">
                <a:solidFill>
                  <a:schemeClr val="tx1"/>
                </a:solidFill>
                <a:cs typeface="Times New Roman" panose="02020603050405020304" pitchFamily="18" charset="0"/>
              </a:rPr>
              <a:t>€/MWh</a:t>
            </a:r>
            <a:r>
              <a:rPr lang="et-EE" sz="1800" b="1" dirty="0">
                <a:solidFill>
                  <a:schemeClr val="tx1"/>
                </a:solidFill>
                <a:cs typeface="Times New Roman" panose="02020603050405020304" pitchFamily="18" charset="0"/>
              </a:rPr>
              <a:t> sh km ja alates </a:t>
            </a:r>
            <a:r>
              <a:rPr lang="sv-SE" sz="1800" b="1" i="0" u="none" strike="noStrike" baseline="0" dirty="0">
                <a:solidFill>
                  <a:schemeClr val="tx1"/>
                </a:solidFill>
                <a:cs typeface="Times New Roman" panose="02020603050405020304" pitchFamily="18" charset="0"/>
              </a:rPr>
              <a:t>4.detsembrist 2022 piirhind </a:t>
            </a:r>
            <a:r>
              <a:rPr lang="et-EE" sz="1800" b="1" i="0" u="none" strike="noStrike" baseline="0" dirty="0">
                <a:solidFill>
                  <a:schemeClr val="tx1"/>
                </a:solidFill>
                <a:cs typeface="Times New Roman" panose="02020603050405020304" pitchFamily="18" charset="0"/>
              </a:rPr>
              <a:t>105,012</a:t>
            </a:r>
            <a:r>
              <a:rPr lang="sv-SE" sz="1800" b="1" i="0" u="none" strike="noStrike" baseline="0" dirty="0">
                <a:solidFill>
                  <a:schemeClr val="tx1"/>
                </a:solidFill>
                <a:cs typeface="Times New Roman" panose="02020603050405020304" pitchFamily="18" charset="0"/>
              </a:rPr>
              <a:t>€/MWh</a:t>
            </a:r>
            <a:r>
              <a:rPr lang="et-EE" sz="1800" b="1" i="0" u="none" strike="noStrike" baseline="0" dirty="0">
                <a:solidFill>
                  <a:schemeClr val="tx1"/>
                </a:solidFill>
                <a:cs typeface="Times New Roman" panose="02020603050405020304" pitchFamily="18" charset="0"/>
              </a:rPr>
              <a:t> sh km</a:t>
            </a:r>
          </a:p>
          <a:p>
            <a:pPr algn="l"/>
            <a:r>
              <a:rPr lang="et-EE" sz="1800" b="1" dirty="0">
                <a:solidFill>
                  <a:schemeClr val="tx1"/>
                </a:solidFill>
                <a:cs typeface="Times New Roman" panose="02020603050405020304" pitchFamily="18" charset="0"/>
              </a:rPr>
              <a:t>Tänase seisuga oleks alates 4 detsembrist netokulude muutus keskmise korteri m2 kohta </a:t>
            </a:r>
            <a:r>
              <a:rPr lang="et-EE" sz="1800" b="1" dirty="0">
                <a:solidFill>
                  <a:srgbClr val="FF0000"/>
                </a:solidFill>
                <a:cs typeface="Times New Roman" panose="02020603050405020304" pitchFamily="18" charset="0"/>
              </a:rPr>
              <a:t>miinus 19,42€/m2 kuus </a:t>
            </a:r>
            <a:endParaRPr lang="et-EE" b="1" dirty="0">
              <a:cs typeface="Times New Roman" panose="02020603050405020304" pitchFamily="18" charset="0"/>
            </a:endParaRPr>
          </a:p>
        </p:txBody>
      </p:sp>
      <p:graphicFrame>
        <p:nvGraphicFramePr>
          <p:cNvPr id="7" name="Content Placeholder 6">
            <a:extLst>
              <a:ext uri="{FF2B5EF4-FFF2-40B4-BE49-F238E27FC236}">
                <a16:creationId xmlns:a16="http://schemas.microsoft.com/office/drawing/2014/main" id="{8C47CE7C-3E0D-0EF2-4D79-AAAD1FE32731}"/>
              </a:ext>
            </a:extLst>
          </p:cNvPr>
          <p:cNvGraphicFramePr>
            <a:graphicFrameLocks noGrp="1"/>
          </p:cNvGraphicFramePr>
          <p:nvPr>
            <p:ph sz="half" idx="1"/>
            <p:extLst>
              <p:ext uri="{D42A27DB-BD31-4B8C-83A1-F6EECF244321}">
                <p14:modId xmlns:p14="http://schemas.microsoft.com/office/powerpoint/2010/main" val="3956504636"/>
              </p:ext>
            </p:extLst>
          </p:nvPr>
        </p:nvGraphicFramePr>
        <p:xfrm>
          <a:off x="219342" y="940037"/>
          <a:ext cx="8505914" cy="4743404"/>
        </p:xfrm>
        <a:graphic>
          <a:graphicData uri="http://schemas.openxmlformats.org/drawingml/2006/table">
            <a:tbl>
              <a:tblPr>
                <a:tableStyleId>{5C22544A-7EE6-4342-B048-85BDC9FD1C3A}</a:tableStyleId>
              </a:tblPr>
              <a:tblGrid>
                <a:gridCol w="1581608">
                  <a:extLst>
                    <a:ext uri="{9D8B030D-6E8A-4147-A177-3AD203B41FA5}">
                      <a16:colId xmlns:a16="http://schemas.microsoft.com/office/drawing/2014/main" val="3983206355"/>
                    </a:ext>
                  </a:extLst>
                </a:gridCol>
                <a:gridCol w="1233654">
                  <a:extLst>
                    <a:ext uri="{9D8B030D-6E8A-4147-A177-3AD203B41FA5}">
                      <a16:colId xmlns:a16="http://schemas.microsoft.com/office/drawing/2014/main" val="1382666823"/>
                    </a:ext>
                  </a:extLst>
                </a:gridCol>
                <a:gridCol w="785052">
                  <a:extLst>
                    <a:ext uri="{9D8B030D-6E8A-4147-A177-3AD203B41FA5}">
                      <a16:colId xmlns:a16="http://schemas.microsoft.com/office/drawing/2014/main" val="541517338"/>
                    </a:ext>
                  </a:extLst>
                </a:gridCol>
                <a:gridCol w="931711">
                  <a:extLst>
                    <a:ext uri="{9D8B030D-6E8A-4147-A177-3AD203B41FA5}">
                      <a16:colId xmlns:a16="http://schemas.microsoft.com/office/drawing/2014/main" val="182105944"/>
                    </a:ext>
                  </a:extLst>
                </a:gridCol>
                <a:gridCol w="1026607">
                  <a:extLst>
                    <a:ext uri="{9D8B030D-6E8A-4147-A177-3AD203B41FA5}">
                      <a16:colId xmlns:a16="http://schemas.microsoft.com/office/drawing/2014/main" val="388202404"/>
                    </a:ext>
                  </a:extLst>
                </a:gridCol>
                <a:gridCol w="742467">
                  <a:extLst>
                    <a:ext uri="{9D8B030D-6E8A-4147-A177-3AD203B41FA5}">
                      <a16:colId xmlns:a16="http://schemas.microsoft.com/office/drawing/2014/main" val="1226986894"/>
                    </a:ext>
                  </a:extLst>
                </a:gridCol>
                <a:gridCol w="632131">
                  <a:extLst>
                    <a:ext uri="{9D8B030D-6E8A-4147-A177-3AD203B41FA5}">
                      <a16:colId xmlns:a16="http://schemas.microsoft.com/office/drawing/2014/main" val="958375753"/>
                    </a:ext>
                  </a:extLst>
                </a:gridCol>
                <a:gridCol w="764886">
                  <a:extLst>
                    <a:ext uri="{9D8B030D-6E8A-4147-A177-3AD203B41FA5}">
                      <a16:colId xmlns:a16="http://schemas.microsoft.com/office/drawing/2014/main" val="1185730740"/>
                    </a:ext>
                  </a:extLst>
                </a:gridCol>
                <a:gridCol w="807798">
                  <a:extLst>
                    <a:ext uri="{9D8B030D-6E8A-4147-A177-3AD203B41FA5}">
                      <a16:colId xmlns:a16="http://schemas.microsoft.com/office/drawing/2014/main" val="779282939"/>
                    </a:ext>
                  </a:extLst>
                </a:gridCol>
              </a:tblGrid>
              <a:tr h="0">
                <a:tc gridSpan="9">
                  <a:txBody>
                    <a:bodyPr/>
                    <a:lstStyle/>
                    <a:p>
                      <a:pPr algn="l" fontAlgn="b"/>
                      <a:r>
                        <a:rPr lang="fi-FI" sz="1400" u="none" strike="noStrike" dirty="0">
                          <a:effectLst/>
                        </a:rPr>
                        <a:t>KÜ nimi: Allika 3, 5 korrust, 45 korterit, suletud netopind 3388,5 m2</a:t>
                      </a:r>
                      <a:endParaRPr lang="et-EE" sz="1400" u="none" strike="noStrike" dirty="0">
                        <a:effectLst/>
                      </a:endParaRPr>
                    </a:p>
                    <a:p>
                      <a:pPr algn="l" fontAlgn="b"/>
                      <a:endParaRPr lang="fi-FI" sz="1400" u="none" strike="noStrike" dirty="0">
                        <a:effectLst/>
                      </a:endParaRPr>
                    </a:p>
                  </a:txBody>
                  <a:tcPr marL="4718" marR="4718" marT="4718" marB="0" anchor="b"/>
                </a:tc>
                <a:tc hMerge="1">
                  <a:txBody>
                    <a:bodyPr/>
                    <a:lstStyle/>
                    <a:p>
                      <a:pPr algn="l" fontAlgn="b"/>
                      <a:r>
                        <a:rPr lang="et-EE" sz="1400" u="none" strike="noStrike" dirty="0">
                          <a:effectLst/>
                        </a:rPr>
                        <a:t> </a:t>
                      </a:r>
                      <a:endParaRPr lang="et-EE" sz="1400" b="0" i="0" u="none" strike="noStrike" dirty="0">
                        <a:solidFill>
                          <a:srgbClr val="000000"/>
                        </a:solidFill>
                        <a:effectLst/>
                        <a:latin typeface="Calibri" panose="020F0502020204030204" pitchFamily="34" charset="0"/>
                      </a:endParaRPr>
                    </a:p>
                  </a:txBody>
                  <a:tcPr marL="4718" marR="4718" marT="4718" marB="0" anchor="b"/>
                </a:tc>
                <a:tc hMerge="1">
                  <a:txBody>
                    <a:bodyPr/>
                    <a:lstStyle/>
                    <a:p>
                      <a:pPr algn="l" fontAlgn="b"/>
                      <a:r>
                        <a:rPr lang="et-EE" sz="1400" u="none" strike="noStrike">
                          <a:effectLst/>
                        </a:rPr>
                        <a:t> </a:t>
                      </a:r>
                      <a:endParaRPr lang="et-EE" sz="1400" b="0" i="0" u="none" strike="noStrike">
                        <a:solidFill>
                          <a:srgbClr val="000000"/>
                        </a:solidFill>
                        <a:effectLst/>
                        <a:latin typeface="Calibri" panose="020F0502020204030204" pitchFamily="34" charset="0"/>
                      </a:endParaRPr>
                    </a:p>
                  </a:txBody>
                  <a:tcPr marL="4718" marR="4718" marT="4718" marB="0" anchor="b"/>
                </a:tc>
                <a:tc hMerge="1">
                  <a:txBody>
                    <a:bodyPr/>
                    <a:lstStyle/>
                    <a:p>
                      <a:pPr algn="l" fontAlgn="b"/>
                      <a:r>
                        <a:rPr lang="et-EE" sz="1400" u="none" strike="noStrike" dirty="0">
                          <a:effectLst/>
                        </a:rPr>
                        <a:t> </a:t>
                      </a:r>
                      <a:endParaRPr lang="et-EE" sz="1400" b="0" i="0" u="none" strike="noStrike" dirty="0">
                        <a:solidFill>
                          <a:srgbClr val="000000"/>
                        </a:solidFill>
                        <a:effectLst/>
                        <a:latin typeface="Calibri" panose="020F0502020204030204" pitchFamily="34" charset="0"/>
                      </a:endParaRPr>
                    </a:p>
                  </a:txBody>
                  <a:tcPr marL="4718" marR="4718" marT="4718" marB="0" anchor="b"/>
                </a:tc>
                <a:tc hMerge="1">
                  <a:txBody>
                    <a:bodyPr/>
                    <a:lstStyle/>
                    <a:p>
                      <a:pPr algn="l" fontAlgn="b"/>
                      <a:r>
                        <a:rPr lang="et-EE" sz="1400" u="none" strike="noStrike">
                          <a:effectLst/>
                        </a:rPr>
                        <a:t> </a:t>
                      </a:r>
                      <a:endParaRPr lang="et-EE" sz="1400" b="0" i="0" u="none" strike="noStrike">
                        <a:solidFill>
                          <a:srgbClr val="000000"/>
                        </a:solidFill>
                        <a:effectLst/>
                        <a:latin typeface="Calibri" panose="020F0502020204030204" pitchFamily="34" charset="0"/>
                      </a:endParaRPr>
                    </a:p>
                  </a:txBody>
                  <a:tcPr marL="4718" marR="4718" marT="4718" marB="0" anchor="b"/>
                </a:tc>
                <a:tc hMerge="1">
                  <a:txBody>
                    <a:bodyPr/>
                    <a:lstStyle/>
                    <a:p>
                      <a:pPr algn="l" fontAlgn="b"/>
                      <a:r>
                        <a:rPr lang="et-EE" sz="1400" u="none" strike="noStrike">
                          <a:effectLst/>
                        </a:rPr>
                        <a:t> </a:t>
                      </a:r>
                      <a:endParaRPr lang="et-EE" sz="1400" b="0" i="0" u="none" strike="noStrike">
                        <a:solidFill>
                          <a:srgbClr val="000000"/>
                        </a:solidFill>
                        <a:effectLst/>
                        <a:latin typeface="Calibri" panose="020F0502020204030204" pitchFamily="34" charset="0"/>
                      </a:endParaRPr>
                    </a:p>
                  </a:txBody>
                  <a:tcPr marL="4718" marR="4718" marT="4718" marB="0" anchor="b"/>
                </a:tc>
                <a:tc hMerge="1">
                  <a:txBody>
                    <a:bodyPr/>
                    <a:lstStyle/>
                    <a:p>
                      <a:pPr algn="l" fontAlgn="b"/>
                      <a:r>
                        <a:rPr lang="et-EE" sz="1400" u="none" strike="noStrike" dirty="0">
                          <a:effectLst/>
                        </a:rPr>
                        <a:t> </a:t>
                      </a:r>
                      <a:endParaRPr lang="et-EE" sz="1400" b="0" i="0" u="none" strike="noStrike" dirty="0">
                        <a:solidFill>
                          <a:srgbClr val="000000"/>
                        </a:solidFill>
                        <a:effectLst/>
                        <a:latin typeface="Calibri" panose="020F0502020204030204" pitchFamily="34" charset="0"/>
                      </a:endParaRPr>
                    </a:p>
                  </a:txBody>
                  <a:tcPr marL="4718" marR="4718" marT="4718" marB="0" anchor="b"/>
                </a:tc>
                <a:tc hMerge="1">
                  <a:txBody>
                    <a:bodyPr/>
                    <a:lstStyle/>
                    <a:p>
                      <a:pPr algn="l" fontAlgn="b"/>
                      <a:r>
                        <a:rPr lang="et-EE" sz="1400" u="none" strike="noStrike">
                          <a:effectLst/>
                        </a:rPr>
                        <a:t> </a:t>
                      </a:r>
                      <a:endParaRPr lang="et-EE" sz="1400" b="0" i="0" u="none" strike="noStrike">
                        <a:solidFill>
                          <a:srgbClr val="000000"/>
                        </a:solidFill>
                        <a:effectLst/>
                        <a:latin typeface="Calibri" panose="020F0502020204030204" pitchFamily="34" charset="0"/>
                      </a:endParaRPr>
                    </a:p>
                  </a:txBody>
                  <a:tcPr marL="4718" marR="4718" marT="4718" marB="0" anchor="b"/>
                </a:tc>
                <a:tc hMerge="1">
                  <a:txBody>
                    <a:bodyPr/>
                    <a:lstStyle/>
                    <a:p>
                      <a:pPr algn="l" fontAlgn="b"/>
                      <a:r>
                        <a:rPr lang="et-EE" sz="1400" u="none" strike="noStrike" dirty="0">
                          <a:effectLst/>
                        </a:rPr>
                        <a:t> </a:t>
                      </a:r>
                      <a:endParaRPr lang="et-EE" sz="1400" b="0" i="0" u="none" strike="noStrike" dirty="0">
                        <a:solidFill>
                          <a:srgbClr val="000000"/>
                        </a:solidFill>
                        <a:effectLst/>
                        <a:latin typeface="Calibri" panose="020F0502020204030204" pitchFamily="34" charset="0"/>
                      </a:endParaRPr>
                    </a:p>
                  </a:txBody>
                  <a:tcPr marL="4718" marR="4718" marT="4718" marB="0" anchor="b"/>
                </a:tc>
                <a:extLst>
                  <a:ext uri="{0D108BD9-81ED-4DB2-BD59-A6C34878D82A}">
                    <a16:rowId xmlns:a16="http://schemas.microsoft.com/office/drawing/2014/main" val="2849341204"/>
                  </a:ext>
                </a:extLst>
              </a:tr>
              <a:tr h="1914808">
                <a:tc>
                  <a:txBody>
                    <a:bodyPr/>
                    <a:lstStyle/>
                    <a:p>
                      <a:pPr algn="ctr" fontAlgn="ctr"/>
                      <a:r>
                        <a:rPr lang="fi-FI" sz="1400" u="none" strike="noStrike" dirty="0">
                          <a:effectLst/>
                          <a:latin typeface="Arial Narrow" panose="020B0606020202030204" pitchFamily="34" charset="0"/>
                        </a:rPr>
                        <a:t>enne renoveerimist soojuse kulu,  elamispinna m2 kohta ( €/m2 kuus) *</a:t>
                      </a:r>
                      <a:endParaRPr lang="fi-FI" sz="1400" b="0" i="0" u="none" strike="noStrike" dirty="0">
                        <a:solidFill>
                          <a:srgbClr val="000000"/>
                        </a:solidFill>
                        <a:effectLst/>
                        <a:latin typeface="Arial Narrow" panose="020B0606020202030204" pitchFamily="34" charset="0"/>
                      </a:endParaRPr>
                    </a:p>
                  </a:txBody>
                  <a:tcPr marL="4718" marR="4718" marT="4718" marB="0" anchor="ctr"/>
                </a:tc>
                <a:tc>
                  <a:txBody>
                    <a:bodyPr/>
                    <a:lstStyle/>
                    <a:p>
                      <a:pPr algn="l" fontAlgn="ctr"/>
                      <a:r>
                        <a:rPr lang="et-EE" sz="1400" u="none" strike="noStrike">
                          <a:effectLst/>
                          <a:latin typeface="Arial Narrow" panose="020B0606020202030204" pitchFamily="34" charset="0"/>
                        </a:rPr>
                        <a:t>prognoos soojuse kulu kohta peale renoveerimist,  (€/m2 kuus)*</a:t>
                      </a:r>
                      <a:endParaRPr lang="et-EE" sz="1400" b="0" i="0" u="none" strike="noStrike">
                        <a:solidFill>
                          <a:srgbClr val="000000"/>
                        </a:solidFill>
                        <a:effectLst/>
                        <a:latin typeface="Arial Narrow" panose="020B0606020202030204" pitchFamily="34" charset="0"/>
                      </a:endParaRPr>
                    </a:p>
                  </a:txBody>
                  <a:tcPr marL="4718" marR="4718" marT="4718" marB="0" anchor="ctr"/>
                </a:tc>
                <a:tc>
                  <a:txBody>
                    <a:bodyPr/>
                    <a:lstStyle/>
                    <a:p>
                      <a:pPr algn="ctr" fontAlgn="ctr"/>
                      <a:r>
                        <a:rPr lang="et-EE" sz="1400" u="none" strike="noStrike">
                          <a:effectLst/>
                          <a:latin typeface="Arial Narrow" panose="020B0606020202030204" pitchFamily="34" charset="0"/>
                        </a:rPr>
                        <a:t>soojuse kokkuhoid %</a:t>
                      </a:r>
                      <a:endParaRPr lang="et-EE" sz="1400" b="0" i="0" u="none" strike="noStrike">
                        <a:solidFill>
                          <a:srgbClr val="000000"/>
                        </a:solidFill>
                        <a:effectLst/>
                        <a:latin typeface="Arial Narrow" panose="020B0606020202030204" pitchFamily="34" charset="0"/>
                      </a:endParaRPr>
                    </a:p>
                  </a:txBody>
                  <a:tcPr marL="4718" marR="4718" marT="4718" marB="0" anchor="ctr"/>
                </a:tc>
                <a:tc>
                  <a:txBody>
                    <a:bodyPr/>
                    <a:lstStyle/>
                    <a:p>
                      <a:pPr algn="l" fontAlgn="ctr"/>
                      <a:r>
                        <a:rPr lang="et-EE" sz="1400" u="none" strike="noStrike">
                          <a:effectLst/>
                          <a:latin typeface="Arial Narrow" panose="020B0606020202030204" pitchFamily="34" charset="0"/>
                        </a:rPr>
                        <a:t>remondifondi makse enne renoveerimist (€/m2 kuus)</a:t>
                      </a:r>
                      <a:endParaRPr lang="et-EE" sz="1400" b="0" i="0" u="none" strike="noStrike">
                        <a:solidFill>
                          <a:srgbClr val="000000"/>
                        </a:solidFill>
                        <a:effectLst/>
                        <a:latin typeface="Arial Narrow" panose="020B0606020202030204" pitchFamily="34" charset="0"/>
                      </a:endParaRPr>
                    </a:p>
                  </a:txBody>
                  <a:tcPr marL="4718" marR="4718" marT="4718" marB="0" anchor="ctr"/>
                </a:tc>
                <a:tc>
                  <a:txBody>
                    <a:bodyPr/>
                    <a:lstStyle/>
                    <a:p>
                      <a:pPr algn="l" fontAlgn="ctr"/>
                      <a:r>
                        <a:rPr lang="et-EE" sz="1400" u="none" strike="noStrike">
                          <a:effectLst/>
                          <a:latin typeface="Arial Narrow" panose="020B0606020202030204" pitchFamily="34" charset="0"/>
                        </a:rPr>
                        <a:t>remondifondi makse peale renoveerimist koos laenumaksega €/m2 kuus</a:t>
                      </a:r>
                      <a:endParaRPr lang="et-EE" sz="1400" b="0" i="0" u="none" strike="noStrike">
                        <a:solidFill>
                          <a:srgbClr val="000000"/>
                        </a:solidFill>
                        <a:effectLst/>
                        <a:latin typeface="Arial Narrow" panose="020B0606020202030204" pitchFamily="34" charset="0"/>
                      </a:endParaRPr>
                    </a:p>
                  </a:txBody>
                  <a:tcPr marL="4718" marR="4718" marT="4718" marB="0" anchor="ctr"/>
                </a:tc>
                <a:tc>
                  <a:txBody>
                    <a:bodyPr/>
                    <a:lstStyle/>
                    <a:p>
                      <a:pPr algn="l" fontAlgn="ctr"/>
                      <a:r>
                        <a:rPr lang="et-EE" sz="1400" u="none" strike="noStrike">
                          <a:effectLst/>
                          <a:latin typeface="Arial Narrow" panose="020B0606020202030204" pitchFamily="34" charset="0"/>
                        </a:rPr>
                        <a:t>netokulude muutus m2 kuus </a:t>
                      </a:r>
                      <a:endParaRPr lang="et-EE" sz="1400" b="0" i="0" u="none" strike="noStrike">
                        <a:solidFill>
                          <a:srgbClr val="000000"/>
                        </a:solidFill>
                        <a:effectLst/>
                        <a:latin typeface="Arial Narrow" panose="020B0606020202030204" pitchFamily="34" charset="0"/>
                      </a:endParaRPr>
                    </a:p>
                  </a:txBody>
                  <a:tcPr marL="4718" marR="4718" marT="4718" marB="0" anchor="ctr"/>
                </a:tc>
                <a:tc>
                  <a:txBody>
                    <a:bodyPr/>
                    <a:lstStyle/>
                    <a:p>
                      <a:pPr algn="l" fontAlgn="ctr"/>
                      <a:r>
                        <a:rPr lang="et-EE" sz="1400" u="none" strike="noStrike">
                          <a:effectLst/>
                          <a:latin typeface="Arial Narrow" panose="020B0606020202030204" pitchFamily="34" charset="0"/>
                        </a:rPr>
                        <a:t>keskmise korteri suurus, m2</a:t>
                      </a:r>
                      <a:endParaRPr lang="et-EE" sz="1400" b="0" i="0" u="none" strike="noStrike">
                        <a:solidFill>
                          <a:srgbClr val="000000"/>
                        </a:solidFill>
                        <a:effectLst/>
                        <a:latin typeface="Arial Narrow" panose="020B0606020202030204" pitchFamily="34" charset="0"/>
                      </a:endParaRPr>
                    </a:p>
                  </a:txBody>
                  <a:tcPr marL="4718" marR="4718" marT="4718" marB="0" anchor="ctr"/>
                </a:tc>
                <a:tc>
                  <a:txBody>
                    <a:bodyPr/>
                    <a:lstStyle/>
                    <a:p>
                      <a:pPr algn="l" fontAlgn="ctr"/>
                      <a:r>
                        <a:rPr lang="fi-FI" sz="1400" u="none" strike="noStrike">
                          <a:effectLst/>
                          <a:latin typeface="Arial Narrow" panose="020B0606020202030204" pitchFamily="34" charset="0"/>
                        </a:rPr>
                        <a:t>netokulude muutus keskmise korteri m2 kohta kuus</a:t>
                      </a:r>
                      <a:endParaRPr lang="fi-FI" sz="1400" b="1" i="0" u="none" strike="noStrike">
                        <a:solidFill>
                          <a:srgbClr val="000000"/>
                        </a:solidFill>
                        <a:effectLst/>
                        <a:latin typeface="Arial Narrow" panose="020B0606020202030204" pitchFamily="34" charset="0"/>
                      </a:endParaRPr>
                    </a:p>
                  </a:txBody>
                  <a:tcPr marL="4718" marR="4718" marT="4718" marB="0" anchor="ctr"/>
                </a:tc>
                <a:tc>
                  <a:txBody>
                    <a:bodyPr/>
                    <a:lstStyle/>
                    <a:p>
                      <a:pPr algn="l" fontAlgn="ctr"/>
                      <a:r>
                        <a:rPr lang="fi-FI" sz="1400" u="none" strike="noStrike" dirty="0">
                          <a:effectLst/>
                          <a:latin typeface="Arial Narrow" panose="020B0606020202030204" pitchFamily="34" charset="0"/>
                        </a:rPr>
                        <a:t>laenumakse keskm krt kohta kuus</a:t>
                      </a:r>
                      <a:endParaRPr lang="fi-FI" sz="1400" b="1" i="0" u="none" strike="noStrike" dirty="0">
                        <a:solidFill>
                          <a:srgbClr val="000000"/>
                        </a:solidFill>
                        <a:effectLst/>
                        <a:latin typeface="Arial Narrow" panose="020B0606020202030204" pitchFamily="34" charset="0"/>
                      </a:endParaRPr>
                    </a:p>
                  </a:txBody>
                  <a:tcPr marL="4718" marR="4718" marT="4718" marB="0" anchor="ctr"/>
                </a:tc>
                <a:extLst>
                  <a:ext uri="{0D108BD9-81ED-4DB2-BD59-A6C34878D82A}">
                    <a16:rowId xmlns:a16="http://schemas.microsoft.com/office/drawing/2014/main" val="2016940798"/>
                  </a:ext>
                </a:extLst>
              </a:tr>
              <a:tr h="273544">
                <a:tc>
                  <a:txBody>
                    <a:bodyPr/>
                    <a:lstStyle/>
                    <a:p>
                      <a:pPr algn="ctr" fontAlgn="ctr"/>
                      <a:r>
                        <a:rPr lang="et-EE" sz="1400" u="none" strike="noStrike">
                          <a:effectLst/>
                        </a:rPr>
                        <a:t>1,38</a:t>
                      </a:r>
                      <a:endParaRPr lang="et-EE" sz="1400" b="0" i="0" u="none" strike="noStrike">
                        <a:solidFill>
                          <a:srgbClr val="000000"/>
                        </a:solidFill>
                        <a:effectLst/>
                        <a:latin typeface="Calibri" panose="020F0502020204030204" pitchFamily="34" charset="0"/>
                      </a:endParaRPr>
                    </a:p>
                  </a:txBody>
                  <a:tcPr marL="4718" marR="4718" marT="4718" marB="0" anchor="ctr"/>
                </a:tc>
                <a:tc>
                  <a:txBody>
                    <a:bodyPr/>
                    <a:lstStyle/>
                    <a:p>
                      <a:pPr algn="ctr" fontAlgn="ctr"/>
                      <a:r>
                        <a:rPr lang="et-EE" sz="1400" u="none" strike="noStrike">
                          <a:effectLst/>
                        </a:rPr>
                        <a:t>0,72</a:t>
                      </a:r>
                      <a:endParaRPr lang="et-EE" sz="1400" b="0" i="0" u="none" strike="noStrike">
                        <a:solidFill>
                          <a:srgbClr val="000000"/>
                        </a:solidFill>
                        <a:effectLst/>
                        <a:latin typeface="Calibri" panose="020F0502020204030204" pitchFamily="34" charset="0"/>
                      </a:endParaRPr>
                    </a:p>
                  </a:txBody>
                  <a:tcPr marL="4718" marR="4718" marT="4718" marB="0" anchor="ctr"/>
                </a:tc>
                <a:tc>
                  <a:txBody>
                    <a:bodyPr/>
                    <a:lstStyle/>
                    <a:p>
                      <a:pPr algn="ctr" fontAlgn="ctr"/>
                      <a:r>
                        <a:rPr lang="et-EE" sz="1400" u="none" strike="noStrike">
                          <a:effectLst/>
                        </a:rPr>
                        <a:t>48%</a:t>
                      </a:r>
                      <a:endParaRPr lang="et-EE" sz="1400" b="0" i="0" u="none" strike="noStrike">
                        <a:solidFill>
                          <a:srgbClr val="000000"/>
                        </a:solidFill>
                        <a:effectLst/>
                        <a:latin typeface="Calibri" panose="020F0502020204030204" pitchFamily="34" charset="0"/>
                      </a:endParaRPr>
                    </a:p>
                  </a:txBody>
                  <a:tcPr marL="4718" marR="4718" marT="4718" marB="0" anchor="ctr"/>
                </a:tc>
                <a:tc>
                  <a:txBody>
                    <a:bodyPr/>
                    <a:lstStyle/>
                    <a:p>
                      <a:pPr algn="ctr" fontAlgn="ctr"/>
                      <a:r>
                        <a:rPr lang="et-EE" sz="1400" u="none" strike="noStrike">
                          <a:effectLst/>
                        </a:rPr>
                        <a:t>0,70</a:t>
                      </a:r>
                      <a:endParaRPr lang="et-EE" sz="1400" b="0" i="0" u="none" strike="noStrike">
                        <a:solidFill>
                          <a:srgbClr val="000000"/>
                        </a:solidFill>
                        <a:effectLst/>
                        <a:latin typeface="Calibri" panose="020F0502020204030204" pitchFamily="34" charset="0"/>
                      </a:endParaRPr>
                    </a:p>
                  </a:txBody>
                  <a:tcPr marL="4718" marR="4718" marT="4718" marB="0" anchor="ctr"/>
                </a:tc>
                <a:tc>
                  <a:txBody>
                    <a:bodyPr/>
                    <a:lstStyle/>
                    <a:p>
                      <a:pPr algn="ctr" fontAlgn="ctr"/>
                      <a:r>
                        <a:rPr lang="et-EE" sz="1400" u="none" strike="noStrike">
                          <a:effectLst/>
                        </a:rPr>
                        <a:t>1,55</a:t>
                      </a:r>
                      <a:endParaRPr lang="et-EE" sz="1400" b="0" i="0" u="none" strike="noStrike">
                        <a:solidFill>
                          <a:srgbClr val="000000"/>
                        </a:solidFill>
                        <a:effectLst/>
                        <a:latin typeface="Calibri" panose="020F0502020204030204" pitchFamily="34" charset="0"/>
                      </a:endParaRPr>
                    </a:p>
                  </a:txBody>
                  <a:tcPr marL="4718" marR="4718" marT="4718" marB="0" anchor="ctr"/>
                </a:tc>
                <a:tc>
                  <a:txBody>
                    <a:bodyPr/>
                    <a:lstStyle/>
                    <a:p>
                      <a:pPr algn="ctr" fontAlgn="ctr"/>
                      <a:r>
                        <a:rPr lang="et-EE" sz="1400" u="none" strike="noStrike">
                          <a:effectLst/>
                        </a:rPr>
                        <a:t>0,19</a:t>
                      </a:r>
                      <a:endParaRPr lang="et-EE" sz="1400" b="0" i="0" u="none" strike="noStrike">
                        <a:solidFill>
                          <a:srgbClr val="000000"/>
                        </a:solidFill>
                        <a:effectLst/>
                        <a:latin typeface="Calibri" panose="020F0502020204030204" pitchFamily="34" charset="0"/>
                      </a:endParaRPr>
                    </a:p>
                  </a:txBody>
                  <a:tcPr marL="4718" marR="4718" marT="4718" marB="0" anchor="ctr"/>
                </a:tc>
                <a:tc>
                  <a:txBody>
                    <a:bodyPr/>
                    <a:lstStyle/>
                    <a:p>
                      <a:pPr algn="ctr" fontAlgn="ctr"/>
                      <a:r>
                        <a:rPr lang="et-EE" sz="1400" u="none" strike="noStrike">
                          <a:effectLst/>
                        </a:rPr>
                        <a:t>55</a:t>
                      </a:r>
                      <a:endParaRPr lang="et-EE" sz="1400" b="0" i="0" u="none" strike="noStrike">
                        <a:solidFill>
                          <a:srgbClr val="000000"/>
                        </a:solidFill>
                        <a:effectLst/>
                        <a:latin typeface="Calibri" panose="020F0502020204030204" pitchFamily="34" charset="0"/>
                      </a:endParaRPr>
                    </a:p>
                  </a:txBody>
                  <a:tcPr marL="4718" marR="4718" marT="4718" marB="0" anchor="ctr"/>
                </a:tc>
                <a:tc>
                  <a:txBody>
                    <a:bodyPr/>
                    <a:lstStyle/>
                    <a:p>
                      <a:pPr algn="ctr" fontAlgn="ctr"/>
                      <a:r>
                        <a:rPr lang="et-EE" sz="1400" u="none" strike="noStrike">
                          <a:effectLst/>
                        </a:rPr>
                        <a:t>10,54</a:t>
                      </a:r>
                      <a:endParaRPr lang="et-EE" sz="1400" b="1" i="0" u="none" strike="noStrike">
                        <a:solidFill>
                          <a:srgbClr val="000000"/>
                        </a:solidFill>
                        <a:effectLst/>
                        <a:latin typeface="Calibri" panose="020F0502020204030204" pitchFamily="34" charset="0"/>
                      </a:endParaRPr>
                    </a:p>
                  </a:txBody>
                  <a:tcPr marL="4718" marR="4718" marT="4718" marB="0" anchor="ctr"/>
                </a:tc>
                <a:tc>
                  <a:txBody>
                    <a:bodyPr/>
                    <a:lstStyle/>
                    <a:p>
                      <a:pPr algn="ctr" fontAlgn="ctr"/>
                      <a:r>
                        <a:rPr lang="et-EE" sz="1400" u="none" strike="noStrike">
                          <a:effectLst/>
                        </a:rPr>
                        <a:t>85,99</a:t>
                      </a:r>
                      <a:endParaRPr lang="et-EE" sz="1400" b="1" i="0" u="none" strike="noStrike">
                        <a:solidFill>
                          <a:srgbClr val="000000"/>
                        </a:solidFill>
                        <a:effectLst/>
                        <a:latin typeface="Calibri" panose="020F0502020204030204" pitchFamily="34" charset="0"/>
                      </a:endParaRPr>
                    </a:p>
                  </a:txBody>
                  <a:tcPr marL="4718" marR="4718" marT="4718" marB="0" anchor="ctr"/>
                </a:tc>
                <a:extLst>
                  <a:ext uri="{0D108BD9-81ED-4DB2-BD59-A6C34878D82A}">
                    <a16:rowId xmlns:a16="http://schemas.microsoft.com/office/drawing/2014/main" val="2316792143"/>
                  </a:ext>
                </a:extLst>
              </a:tr>
              <a:tr h="1039467">
                <a:tc>
                  <a:txBody>
                    <a:bodyPr/>
                    <a:lstStyle/>
                    <a:p>
                      <a:pPr algn="l" fontAlgn="b"/>
                      <a:r>
                        <a:rPr lang="fi-FI" sz="1400" u="none" strike="noStrike">
                          <a:effectLst/>
                        </a:rPr>
                        <a:t>* vajalik viimase aasta soojuse kulu ühe m2 kohta kuus</a:t>
                      </a:r>
                      <a:endParaRPr lang="fi-FI" sz="1400" b="0" i="0" u="none" strike="noStrike">
                        <a:solidFill>
                          <a:srgbClr val="000000"/>
                        </a:solidFill>
                        <a:effectLst/>
                        <a:latin typeface="Calibri" panose="020F0502020204030204" pitchFamily="34" charset="0"/>
                      </a:endParaRPr>
                    </a:p>
                  </a:txBody>
                  <a:tcPr marL="4718" marR="4718" marT="4718" marB="0" anchor="b"/>
                </a:tc>
                <a:tc>
                  <a:txBody>
                    <a:bodyPr/>
                    <a:lstStyle/>
                    <a:p>
                      <a:pPr algn="l" fontAlgn="b"/>
                      <a:r>
                        <a:rPr lang="et-EE" sz="1400" u="none" strike="noStrike">
                          <a:effectLst/>
                        </a:rPr>
                        <a:t>*võrreldavad soojakulud enne ja pärast renoveerimist</a:t>
                      </a:r>
                      <a:endParaRPr lang="et-EE" sz="1400" b="0" i="0" u="none" strike="noStrike">
                        <a:solidFill>
                          <a:srgbClr val="000000"/>
                        </a:solidFill>
                        <a:effectLst/>
                        <a:latin typeface="Calibri" panose="020F0502020204030204" pitchFamily="34" charset="0"/>
                      </a:endParaRPr>
                    </a:p>
                  </a:txBody>
                  <a:tcPr marL="4718" marR="4718" marT="4718" marB="0" anchor="b"/>
                </a:tc>
                <a:tc>
                  <a:txBody>
                    <a:bodyPr/>
                    <a:lstStyle/>
                    <a:p>
                      <a:pPr algn="l" fontAlgn="b"/>
                      <a:r>
                        <a:rPr lang="et-EE" sz="1400" u="none" strike="noStrike">
                          <a:effectLst/>
                        </a:rPr>
                        <a:t> </a:t>
                      </a:r>
                      <a:endParaRPr lang="et-EE" sz="1400" b="0" i="0" u="none" strike="noStrike">
                        <a:solidFill>
                          <a:srgbClr val="000000"/>
                        </a:solidFill>
                        <a:effectLst/>
                        <a:latin typeface="Calibri" panose="020F0502020204030204" pitchFamily="34" charset="0"/>
                      </a:endParaRPr>
                    </a:p>
                  </a:txBody>
                  <a:tcPr marL="4718" marR="4718" marT="4718" marB="0" anchor="b"/>
                </a:tc>
                <a:tc>
                  <a:txBody>
                    <a:bodyPr/>
                    <a:lstStyle/>
                    <a:p>
                      <a:pPr algn="l" fontAlgn="b"/>
                      <a:r>
                        <a:rPr lang="et-EE" sz="1400" u="none" strike="noStrike" dirty="0">
                          <a:effectLst/>
                        </a:rPr>
                        <a:t> </a:t>
                      </a:r>
                      <a:endParaRPr lang="et-EE" sz="1400" b="0" i="0" u="none" strike="noStrike" dirty="0">
                        <a:solidFill>
                          <a:srgbClr val="000000"/>
                        </a:solidFill>
                        <a:effectLst/>
                        <a:latin typeface="Calibri" panose="020F0502020204030204" pitchFamily="34" charset="0"/>
                      </a:endParaRPr>
                    </a:p>
                  </a:txBody>
                  <a:tcPr marL="4718" marR="4718" marT="4718" marB="0" anchor="b"/>
                </a:tc>
                <a:tc>
                  <a:txBody>
                    <a:bodyPr/>
                    <a:lstStyle/>
                    <a:p>
                      <a:pPr algn="l" fontAlgn="b"/>
                      <a:r>
                        <a:rPr lang="et-EE" sz="1400" u="none" strike="noStrike" dirty="0">
                          <a:effectLst/>
                        </a:rPr>
                        <a:t> </a:t>
                      </a:r>
                      <a:endParaRPr lang="et-EE" sz="1400" b="0" i="0" u="none" strike="noStrike" dirty="0">
                        <a:solidFill>
                          <a:srgbClr val="000000"/>
                        </a:solidFill>
                        <a:effectLst/>
                        <a:latin typeface="Calibri" panose="020F0502020204030204" pitchFamily="34" charset="0"/>
                      </a:endParaRPr>
                    </a:p>
                  </a:txBody>
                  <a:tcPr marL="4718" marR="4718" marT="4718" marB="0" anchor="b"/>
                </a:tc>
                <a:tc>
                  <a:txBody>
                    <a:bodyPr/>
                    <a:lstStyle/>
                    <a:p>
                      <a:pPr algn="l" fontAlgn="b"/>
                      <a:r>
                        <a:rPr lang="et-EE" sz="1400" u="none" strike="noStrike" dirty="0">
                          <a:effectLst/>
                        </a:rPr>
                        <a:t> </a:t>
                      </a:r>
                      <a:endParaRPr lang="et-EE" sz="1400" b="0" i="0" u="none" strike="noStrike" dirty="0">
                        <a:solidFill>
                          <a:srgbClr val="000000"/>
                        </a:solidFill>
                        <a:effectLst/>
                        <a:latin typeface="Calibri" panose="020F0502020204030204" pitchFamily="34" charset="0"/>
                      </a:endParaRPr>
                    </a:p>
                  </a:txBody>
                  <a:tcPr marL="4718" marR="4718" marT="4718" marB="0" anchor="b"/>
                </a:tc>
                <a:tc>
                  <a:txBody>
                    <a:bodyPr/>
                    <a:lstStyle/>
                    <a:p>
                      <a:pPr algn="l" fontAlgn="b"/>
                      <a:r>
                        <a:rPr lang="et-EE" sz="1400" u="none" strike="noStrike">
                          <a:effectLst/>
                        </a:rPr>
                        <a:t> </a:t>
                      </a:r>
                      <a:endParaRPr lang="et-EE" sz="1400" b="0" i="0" u="none" strike="noStrike">
                        <a:solidFill>
                          <a:srgbClr val="000000"/>
                        </a:solidFill>
                        <a:effectLst/>
                        <a:latin typeface="Calibri" panose="020F0502020204030204" pitchFamily="34" charset="0"/>
                      </a:endParaRPr>
                    </a:p>
                  </a:txBody>
                  <a:tcPr marL="4718" marR="4718" marT="4718" marB="0" anchor="b"/>
                </a:tc>
                <a:tc>
                  <a:txBody>
                    <a:bodyPr/>
                    <a:lstStyle/>
                    <a:p>
                      <a:pPr algn="l" fontAlgn="b"/>
                      <a:r>
                        <a:rPr lang="et-EE" sz="1400" u="none" strike="noStrike">
                          <a:effectLst/>
                        </a:rPr>
                        <a:t> </a:t>
                      </a:r>
                      <a:endParaRPr lang="et-EE" sz="1400" b="0" i="0" u="none" strike="noStrike">
                        <a:solidFill>
                          <a:srgbClr val="000000"/>
                        </a:solidFill>
                        <a:effectLst/>
                        <a:latin typeface="Calibri" panose="020F0502020204030204" pitchFamily="34" charset="0"/>
                      </a:endParaRPr>
                    </a:p>
                  </a:txBody>
                  <a:tcPr marL="4718" marR="4718" marT="4718" marB="0" anchor="b"/>
                </a:tc>
                <a:tc>
                  <a:txBody>
                    <a:bodyPr/>
                    <a:lstStyle/>
                    <a:p>
                      <a:pPr algn="l" fontAlgn="b"/>
                      <a:r>
                        <a:rPr lang="et-EE" sz="1400" u="none" strike="noStrike">
                          <a:effectLst/>
                        </a:rPr>
                        <a:t> </a:t>
                      </a:r>
                      <a:endParaRPr lang="et-EE" sz="1400" b="0" i="0" u="none" strike="noStrike">
                        <a:solidFill>
                          <a:srgbClr val="000000"/>
                        </a:solidFill>
                        <a:effectLst/>
                        <a:latin typeface="Calibri" panose="020F0502020204030204" pitchFamily="34" charset="0"/>
                      </a:endParaRPr>
                    </a:p>
                  </a:txBody>
                  <a:tcPr marL="4718" marR="4718" marT="4718" marB="0" anchor="b"/>
                </a:tc>
                <a:extLst>
                  <a:ext uri="{0D108BD9-81ED-4DB2-BD59-A6C34878D82A}">
                    <a16:rowId xmlns:a16="http://schemas.microsoft.com/office/drawing/2014/main" val="1598611487"/>
                  </a:ext>
                </a:extLst>
              </a:tr>
              <a:tr h="810603">
                <a:tc gridSpan="3">
                  <a:txBody>
                    <a:bodyPr/>
                    <a:lstStyle/>
                    <a:p>
                      <a:pPr algn="l" rtl="0" fontAlgn="b"/>
                      <a:r>
                        <a:rPr lang="fi-FI" sz="1400" b="1" u="none" strike="noStrike" dirty="0">
                          <a:solidFill>
                            <a:schemeClr val="accent2">
                              <a:lumMod val="75000"/>
                            </a:schemeClr>
                          </a:solidFill>
                          <a:effectLst/>
                        </a:rPr>
                        <a:t>Tabel on koostatud 28.05.2021a pangalaenu taotluse juurde</a:t>
                      </a:r>
                    </a:p>
                  </a:txBody>
                  <a:tcPr marL="4718" marR="4718" marT="4718" marB="0" anchor="b"/>
                </a:tc>
                <a:tc hMerge="1">
                  <a:txBody>
                    <a:bodyPr/>
                    <a:lstStyle/>
                    <a:p>
                      <a:pPr algn="l" fontAlgn="b"/>
                      <a:r>
                        <a:rPr lang="et-EE" sz="1400" u="none" strike="noStrike" dirty="0">
                          <a:effectLst/>
                        </a:rPr>
                        <a:t> </a:t>
                      </a:r>
                      <a:endParaRPr lang="et-EE" sz="1400" b="0" i="0" u="none" strike="noStrike" dirty="0">
                        <a:solidFill>
                          <a:srgbClr val="000000"/>
                        </a:solidFill>
                        <a:effectLst/>
                        <a:latin typeface="Calibri" panose="020F0502020204030204" pitchFamily="34" charset="0"/>
                      </a:endParaRPr>
                    </a:p>
                  </a:txBody>
                  <a:tcPr marL="4718" marR="4718" marT="4718" marB="0" anchor="b"/>
                </a:tc>
                <a:tc hMerge="1">
                  <a:txBody>
                    <a:bodyPr/>
                    <a:lstStyle/>
                    <a:p>
                      <a:pPr algn="l" fontAlgn="b"/>
                      <a:r>
                        <a:rPr lang="et-EE" sz="1400" u="none" strike="noStrike" dirty="0">
                          <a:effectLst/>
                        </a:rPr>
                        <a:t> </a:t>
                      </a:r>
                      <a:endParaRPr lang="et-EE" sz="1400" b="0" i="0" u="none" strike="noStrike" dirty="0">
                        <a:solidFill>
                          <a:srgbClr val="000000"/>
                        </a:solidFill>
                        <a:effectLst/>
                        <a:latin typeface="Calibri" panose="020F0502020204030204" pitchFamily="34" charset="0"/>
                      </a:endParaRPr>
                    </a:p>
                  </a:txBody>
                  <a:tcPr marL="4718" marR="4718" marT="4718" marB="0" anchor="b"/>
                </a:tc>
                <a:tc>
                  <a:txBody>
                    <a:bodyPr/>
                    <a:lstStyle/>
                    <a:p>
                      <a:pPr algn="l" fontAlgn="b"/>
                      <a:r>
                        <a:rPr lang="et-EE" sz="1400" u="none" strike="noStrike" dirty="0">
                          <a:effectLst/>
                        </a:rPr>
                        <a:t> </a:t>
                      </a:r>
                      <a:endParaRPr lang="et-EE" sz="1400" b="0" i="0" u="none" strike="noStrike" dirty="0">
                        <a:solidFill>
                          <a:srgbClr val="000000"/>
                        </a:solidFill>
                        <a:effectLst/>
                        <a:latin typeface="Calibri" panose="020F0502020204030204" pitchFamily="34" charset="0"/>
                      </a:endParaRPr>
                    </a:p>
                  </a:txBody>
                  <a:tcPr marL="4718" marR="4718" marT="4718" marB="0" anchor="b"/>
                </a:tc>
                <a:tc>
                  <a:txBody>
                    <a:bodyPr/>
                    <a:lstStyle/>
                    <a:p>
                      <a:pPr algn="l" fontAlgn="b"/>
                      <a:r>
                        <a:rPr lang="et-EE" sz="1400" u="none" strike="noStrike">
                          <a:effectLst/>
                        </a:rPr>
                        <a:t> </a:t>
                      </a:r>
                      <a:endParaRPr lang="et-EE" sz="1400" b="0" i="0" u="none" strike="noStrike">
                        <a:solidFill>
                          <a:srgbClr val="000000"/>
                        </a:solidFill>
                        <a:effectLst/>
                        <a:latin typeface="Calibri" panose="020F0502020204030204" pitchFamily="34" charset="0"/>
                      </a:endParaRPr>
                    </a:p>
                  </a:txBody>
                  <a:tcPr marL="4718" marR="4718" marT="4718" marB="0" anchor="b"/>
                </a:tc>
                <a:tc>
                  <a:txBody>
                    <a:bodyPr/>
                    <a:lstStyle/>
                    <a:p>
                      <a:pPr algn="l" fontAlgn="b"/>
                      <a:r>
                        <a:rPr lang="et-EE" sz="1400" u="none" strike="noStrike" dirty="0">
                          <a:effectLst/>
                        </a:rPr>
                        <a:t> </a:t>
                      </a:r>
                      <a:endParaRPr lang="et-EE" sz="1400" b="0" i="0" u="none" strike="noStrike" dirty="0">
                        <a:solidFill>
                          <a:srgbClr val="000000"/>
                        </a:solidFill>
                        <a:effectLst/>
                        <a:latin typeface="Calibri" panose="020F0502020204030204" pitchFamily="34" charset="0"/>
                      </a:endParaRPr>
                    </a:p>
                  </a:txBody>
                  <a:tcPr marL="4718" marR="4718" marT="4718" marB="0" anchor="b"/>
                </a:tc>
                <a:tc>
                  <a:txBody>
                    <a:bodyPr/>
                    <a:lstStyle/>
                    <a:p>
                      <a:pPr algn="l" fontAlgn="b"/>
                      <a:r>
                        <a:rPr lang="et-EE" sz="1400" u="none" strike="noStrike">
                          <a:effectLst/>
                        </a:rPr>
                        <a:t> </a:t>
                      </a:r>
                      <a:endParaRPr lang="et-EE" sz="1400" b="0" i="0" u="none" strike="noStrike">
                        <a:solidFill>
                          <a:srgbClr val="000000"/>
                        </a:solidFill>
                        <a:effectLst/>
                        <a:latin typeface="Calibri" panose="020F0502020204030204" pitchFamily="34" charset="0"/>
                      </a:endParaRPr>
                    </a:p>
                  </a:txBody>
                  <a:tcPr marL="4718" marR="4718" marT="4718" marB="0" anchor="b"/>
                </a:tc>
                <a:tc>
                  <a:txBody>
                    <a:bodyPr/>
                    <a:lstStyle/>
                    <a:p>
                      <a:pPr algn="l" fontAlgn="b"/>
                      <a:r>
                        <a:rPr lang="et-EE" sz="1400" u="none" strike="noStrike">
                          <a:effectLst/>
                        </a:rPr>
                        <a:t> </a:t>
                      </a:r>
                      <a:endParaRPr lang="et-EE" sz="1400" b="0" i="0" u="none" strike="noStrike">
                        <a:solidFill>
                          <a:srgbClr val="000000"/>
                        </a:solidFill>
                        <a:effectLst/>
                        <a:latin typeface="Calibri" panose="020F0502020204030204" pitchFamily="34" charset="0"/>
                      </a:endParaRPr>
                    </a:p>
                  </a:txBody>
                  <a:tcPr marL="4718" marR="4718" marT="4718" marB="0" anchor="b"/>
                </a:tc>
                <a:tc>
                  <a:txBody>
                    <a:bodyPr/>
                    <a:lstStyle/>
                    <a:p>
                      <a:pPr algn="l" fontAlgn="b"/>
                      <a:r>
                        <a:rPr lang="et-EE" sz="1400" u="none" strike="noStrike">
                          <a:effectLst/>
                        </a:rPr>
                        <a:t> </a:t>
                      </a:r>
                      <a:endParaRPr lang="et-EE" sz="1400" b="0" i="0" u="none" strike="noStrike">
                        <a:solidFill>
                          <a:srgbClr val="000000"/>
                        </a:solidFill>
                        <a:effectLst/>
                        <a:latin typeface="Calibri" panose="020F0502020204030204" pitchFamily="34" charset="0"/>
                      </a:endParaRPr>
                    </a:p>
                  </a:txBody>
                  <a:tcPr marL="4718" marR="4718" marT="4718" marB="0" anchor="b"/>
                </a:tc>
                <a:extLst>
                  <a:ext uri="{0D108BD9-81ED-4DB2-BD59-A6C34878D82A}">
                    <a16:rowId xmlns:a16="http://schemas.microsoft.com/office/drawing/2014/main" val="2619222190"/>
                  </a:ext>
                </a:extLst>
              </a:tr>
              <a:tr h="273544">
                <a:tc>
                  <a:txBody>
                    <a:bodyPr/>
                    <a:lstStyle/>
                    <a:p>
                      <a:pPr algn="l" fontAlgn="b"/>
                      <a:r>
                        <a:rPr lang="et-EE" sz="1400" u="none" strike="noStrike">
                          <a:effectLst/>
                        </a:rPr>
                        <a:t> </a:t>
                      </a:r>
                      <a:endParaRPr lang="et-EE" sz="1400" b="0" i="0" u="none" strike="noStrike">
                        <a:solidFill>
                          <a:srgbClr val="000000"/>
                        </a:solidFill>
                        <a:effectLst/>
                        <a:latin typeface="Calibri" panose="020F0502020204030204" pitchFamily="34" charset="0"/>
                      </a:endParaRPr>
                    </a:p>
                  </a:txBody>
                  <a:tcPr marL="4718" marR="4718" marT="4718" marB="0" anchor="b"/>
                </a:tc>
                <a:tc>
                  <a:txBody>
                    <a:bodyPr/>
                    <a:lstStyle/>
                    <a:p>
                      <a:pPr algn="l" fontAlgn="b"/>
                      <a:r>
                        <a:rPr lang="et-EE" sz="1400" u="none" strike="noStrike">
                          <a:effectLst/>
                        </a:rPr>
                        <a:t> </a:t>
                      </a:r>
                      <a:endParaRPr lang="et-EE" sz="1400" b="0" i="0" u="none" strike="noStrike">
                        <a:solidFill>
                          <a:srgbClr val="000000"/>
                        </a:solidFill>
                        <a:effectLst/>
                        <a:latin typeface="Calibri" panose="020F0502020204030204" pitchFamily="34" charset="0"/>
                      </a:endParaRPr>
                    </a:p>
                  </a:txBody>
                  <a:tcPr marL="4718" marR="4718" marT="4718" marB="0" anchor="b"/>
                </a:tc>
                <a:tc>
                  <a:txBody>
                    <a:bodyPr/>
                    <a:lstStyle/>
                    <a:p>
                      <a:pPr algn="l" fontAlgn="b"/>
                      <a:r>
                        <a:rPr lang="et-EE" sz="1400" u="none" strike="noStrike">
                          <a:effectLst/>
                        </a:rPr>
                        <a:t> </a:t>
                      </a:r>
                      <a:endParaRPr lang="et-EE" sz="1400" b="0" i="0" u="none" strike="noStrike">
                        <a:solidFill>
                          <a:srgbClr val="000000"/>
                        </a:solidFill>
                        <a:effectLst/>
                        <a:latin typeface="Calibri" panose="020F0502020204030204" pitchFamily="34" charset="0"/>
                      </a:endParaRPr>
                    </a:p>
                  </a:txBody>
                  <a:tcPr marL="4718" marR="4718" marT="4718" marB="0" anchor="b"/>
                </a:tc>
                <a:tc>
                  <a:txBody>
                    <a:bodyPr/>
                    <a:lstStyle/>
                    <a:p>
                      <a:pPr algn="l" fontAlgn="b"/>
                      <a:r>
                        <a:rPr lang="et-EE" sz="1400" u="none" strike="noStrike">
                          <a:effectLst/>
                        </a:rPr>
                        <a:t> </a:t>
                      </a:r>
                      <a:endParaRPr lang="et-EE" sz="1400" b="0" i="0" u="none" strike="noStrike">
                        <a:solidFill>
                          <a:srgbClr val="000000"/>
                        </a:solidFill>
                        <a:effectLst/>
                        <a:latin typeface="Calibri" panose="020F0502020204030204" pitchFamily="34" charset="0"/>
                      </a:endParaRPr>
                    </a:p>
                  </a:txBody>
                  <a:tcPr marL="4718" marR="4718" marT="4718" marB="0" anchor="b"/>
                </a:tc>
                <a:tc>
                  <a:txBody>
                    <a:bodyPr/>
                    <a:lstStyle/>
                    <a:p>
                      <a:pPr algn="l" fontAlgn="b"/>
                      <a:r>
                        <a:rPr lang="et-EE" sz="1400" u="none" strike="noStrike">
                          <a:effectLst/>
                        </a:rPr>
                        <a:t> </a:t>
                      </a:r>
                      <a:endParaRPr lang="et-EE" sz="1400" b="0" i="0" u="none" strike="noStrike">
                        <a:solidFill>
                          <a:srgbClr val="000000"/>
                        </a:solidFill>
                        <a:effectLst/>
                        <a:latin typeface="Calibri" panose="020F0502020204030204" pitchFamily="34" charset="0"/>
                      </a:endParaRPr>
                    </a:p>
                  </a:txBody>
                  <a:tcPr marL="4718" marR="4718" marT="4718" marB="0" anchor="b"/>
                </a:tc>
                <a:tc>
                  <a:txBody>
                    <a:bodyPr/>
                    <a:lstStyle/>
                    <a:p>
                      <a:pPr algn="l" fontAlgn="b"/>
                      <a:r>
                        <a:rPr lang="et-EE" sz="1400" u="none" strike="noStrike">
                          <a:effectLst/>
                        </a:rPr>
                        <a:t> </a:t>
                      </a:r>
                      <a:endParaRPr lang="et-EE" sz="1400" b="0" i="0" u="none" strike="noStrike">
                        <a:solidFill>
                          <a:srgbClr val="000000"/>
                        </a:solidFill>
                        <a:effectLst/>
                        <a:latin typeface="Calibri" panose="020F0502020204030204" pitchFamily="34" charset="0"/>
                      </a:endParaRPr>
                    </a:p>
                  </a:txBody>
                  <a:tcPr marL="4718" marR="4718" marT="4718" marB="0" anchor="b"/>
                </a:tc>
                <a:tc>
                  <a:txBody>
                    <a:bodyPr/>
                    <a:lstStyle/>
                    <a:p>
                      <a:pPr algn="l" fontAlgn="b"/>
                      <a:r>
                        <a:rPr lang="et-EE" sz="1400" u="none" strike="noStrike">
                          <a:effectLst/>
                        </a:rPr>
                        <a:t> </a:t>
                      </a:r>
                      <a:endParaRPr lang="et-EE" sz="1400" b="0" i="0" u="none" strike="noStrike">
                        <a:solidFill>
                          <a:srgbClr val="000000"/>
                        </a:solidFill>
                        <a:effectLst/>
                        <a:latin typeface="Calibri" panose="020F0502020204030204" pitchFamily="34" charset="0"/>
                      </a:endParaRPr>
                    </a:p>
                  </a:txBody>
                  <a:tcPr marL="4718" marR="4718" marT="4718" marB="0" anchor="b"/>
                </a:tc>
                <a:tc>
                  <a:txBody>
                    <a:bodyPr/>
                    <a:lstStyle/>
                    <a:p>
                      <a:pPr algn="l" fontAlgn="b"/>
                      <a:r>
                        <a:rPr lang="et-EE" sz="1400" u="none" strike="noStrike">
                          <a:effectLst/>
                        </a:rPr>
                        <a:t> </a:t>
                      </a:r>
                      <a:endParaRPr lang="et-EE" sz="1400" b="0" i="0" u="none" strike="noStrike">
                        <a:solidFill>
                          <a:srgbClr val="000000"/>
                        </a:solidFill>
                        <a:effectLst/>
                        <a:latin typeface="Calibri" panose="020F0502020204030204" pitchFamily="34" charset="0"/>
                      </a:endParaRPr>
                    </a:p>
                  </a:txBody>
                  <a:tcPr marL="4718" marR="4718" marT="4718" marB="0" anchor="b"/>
                </a:tc>
                <a:tc>
                  <a:txBody>
                    <a:bodyPr/>
                    <a:lstStyle/>
                    <a:p>
                      <a:pPr algn="l" fontAlgn="b"/>
                      <a:r>
                        <a:rPr lang="et-EE" sz="1400" u="none" strike="noStrike" dirty="0">
                          <a:effectLst/>
                        </a:rPr>
                        <a:t> </a:t>
                      </a:r>
                      <a:endParaRPr lang="et-EE" sz="1400" b="0" i="0" u="none" strike="noStrike" dirty="0">
                        <a:solidFill>
                          <a:srgbClr val="000000"/>
                        </a:solidFill>
                        <a:effectLst/>
                        <a:latin typeface="Calibri" panose="020F0502020204030204" pitchFamily="34" charset="0"/>
                      </a:endParaRPr>
                    </a:p>
                  </a:txBody>
                  <a:tcPr marL="4718" marR="4718" marT="4718" marB="0" anchor="b"/>
                </a:tc>
                <a:extLst>
                  <a:ext uri="{0D108BD9-81ED-4DB2-BD59-A6C34878D82A}">
                    <a16:rowId xmlns:a16="http://schemas.microsoft.com/office/drawing/2014/main" val="2110660625"/>
                  </a:ext>
                </a:extLst>
              </a:tr>
            </a:tbl>
          </a:graphicData>
        </a:graphic>
      </p:graphicFrame>
    </p:spTree>
    <p:extLst>
      <p:ext uri="{BB962C8B-B14F-4D97-AF65-F5344CB8AC3E}">
        <p14:creationId xmlns:p14="http://schemas.microsoft.com/office/powerpoint/2010/main" val="40496072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1716C-7360-6239-B77A-F5DF7C3CE097}"/>
              </a:ext>
            </a:extLst>
          </p:cNvPr>
          <p:cNvSpPr>
            <a:spLocks noGrp="1"/>
          </p:cNvSpPr>
          <p:nvPr>
            <p:ph type="title"/>
          </p:nvPr>
        </p:nvSpPr>
        <p:spPr/>
        <p:txBody>
          <a:bodyPr/>
          <a:lstStyle/>
          <a:p>
            <a:pPr algn="ctr"/>
            <a:r>
              <a:rPr lang="et-EE" dirty="0">
                <a:solidFill>
                  <a:schemeClr val="tx1"/>
                </a:solidFill>
              </a:rPr>
              <a:t>Allika tn 3 enne ja pärast renoveerimist, toetus 40%</a:t>
            </a:r>
          </a:p>
        </p:txBody>
      </p:sp>
      <p:pic>
        <p:nvPicPr>
          <p:cNvPr id="6" name="Content Placeholder 5" descr="A building with cars parked in front&#10;&#10;Description automatically generated with medium confidence">
            <a:extLst>
              <a:ext uri="{FF2B5EF4-FFF2-40B4-BE49-F238E27FC236}">
                <a16:creationId xmlns:a16="http://schemas.microsoft.com/office/drawing/2014/main" id="{7D6B3D8B-B184-353C-5BC2-2DD41B31DB2B}"/>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77863" y="2532817"/>
            <a:ext cx="4183062" cy="3136979"/>
          </a:xfrm>
        </p:spPr>
      </p:pic>
      <p:pic>
        <p:nvPicPr>
          <p:cNvPr id="7" name="Content Placeholder 6">
            <a:extLst>
              <a:ext uri="{FF2B5EF4-FFF2-40B4-BE49-F238E27FC236}">
                <a16:creationId xmlns:a16="http://schemas.microsoft.com/office/drawing/2014/main" id="{CF5A2B0F-DF53-052E-90BC-ECF67EB62E43}"/>
              </a:ext>
            </a:extLst>
          </p:cNvPr>
          <p:cNvPicPr>
            <a:picLocks noGrp="1" noChangeAspect="1"/>
          </p:cNvPicPr>
          <p:nvPr>
            <p:ph sz="half" idx="2"/>
          </p:nvPr>
        </p:nvPicPr>
        <p:blipFill>
          <a:blip r:embed="rId3"/>
          <a:stretch>
            <a:fillRect/>
          </a:stretch>
        </p:blipFill>
        <p:spPr>
          <a:xfrm>
            <a:off x="5089525" y="2532063"/>
            <a:ext cx="4184650" cy="3138487"/>
          </a:xfrm>
          <a:prstGeom prst="rect">
            <a:avLst/>
          </a:prstGeom>
        </p:spPr>
      </p:pic>
    </p:spTree>
    <p:extLst>
      <p:ext uri="{BB962C8B-B14F-4D97-AF65-F5344CB8AC3E}">
        <p14:creationId xmlns:p14="http://schemas.microsoft.com/office/powerpoint/2010/main" val="29612561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47B36-82F1-7887-1E2C-A411134E6DCC}"/>
              </a:ext>
            </a:extLst>
          </p:cNvPr>
          <p:cNvSpPr>
            <a:spLocks noGrp="1"/>
          </p:cNvSpPr>
          <p:nvPr>
            <p:ph type="title"/>
          </p:nvPr>
        </p:nvSpPr>
        <p:spPr/>
        <p:txBody>
          <a:bodyPr/>
          <a:lstStyle/>
          <a:p>
            <a:pPr algn="ctr"/>
            <a:r>
              <a:rPr lang="et-EE" dirty="0">
                <a:solidFill>
                  <a:schemeClr val="tx1"/>
                </a:solidFill>
              </a:rPr>
              <a:t>Allika 3 trepikoda</a:t>
            </a:r>
          </a:p>
        </p:txBody>
      </p:sp>
      <p:pic>
        <p:nvPicPr>
          <p:cNvPr id="6" name="Content Placeholder 5" descr="A picture containing floor, wall, building, indoor&#10;&#10;Description automatically generated">
            <a:extLst>
              <a:ext uri="{FF2B5EF4-FFF2-40B4-BE49-F238E27FC236}">
                <a16:creationId xmlns:a16="http://schemas.microsoft.com/office/drawing/2014/main" id="{B4C22C6C-02C5-E249-3123-491DC9F9E7E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77863" y="2532817"/>
            <a:ext cx="4183062" cy="3136979"/>
          </a:xfrm>
        </p:spPr>
      </p:pic>
      <p:pic>
        <p:nvPicPr>
          <p:cNvPr id="8" name="Content Placeholder 7" descr="A picture containing wall, indoor, building, step&#10;&#10;Description automatically generated">
            <a:extLst>
              <a:ext uri="{FF2B5EF4-FFF2-40B4-BE49-F238E27FC236}">
                <a16:creationId xmlns:a16="http://schemas.microsoft.com/office/drawing/2014/main" id="{C52A4B06-AC04-6D06-FB81-EC6EBADFBA5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860925" y="1474557"/>
            <a:ext cx="3811189" cy="5080217"/>
          </a:xfrm>
        </p:spPr>
      </p:pic>
    </p:spTree>
    <p:extLst>
      <p:ext uri="{BB962C8B-B14F-4D97-AF65-F5344CB8AC3E}">
        <p14:creationId xmlns:p14="http://schemas.microsoft.com/office/powerpoint/2010/main" val="30282543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CF4EA-F344-2B1B-57B8-4106171604C6}"/>
              </a:ext>
            </a:extLst>
          </p:cNvPr>
          <p:cNvSpPr>
            <a:spLocks noGrp="1"/>
          </p:cNvSpPr>
          <p:nvPr>
            <p:ph type="title"/>
          </p:nvPr>
        </p:nvSpPr>
        <p:spPr/>
        <p:txBody>
          <a:bodyPr/>
          <a:lstStyle/>
          <a:p>
            <a:pPr algn="ctr"/>
            <a:r>
              <a:rPr lang="et-EE" dirty="0">
                <a:solidFill>
                  <a:schemeClr val="tx1"/>
                </a:solidFill>
              </a:rPr>
              <a:t>Staadioni 9, Aruküla, toetus 50%</a:t>
            </a:r>
          </a:p>
        </p:txBody>
      </p:sp>
      <p:pic>
        <p:nvPicPr>
          <p:cNvPr id="6" name="Content Placeholder 5" descr="A large building with a tree in front of it&#10;&#10;Description automatically generated with low confidence">
            <a:extLst>
              <a:ext uri="{FF2B5EF4-FFF2-40B4-BE49-F238E27FC236}">
                <a16:creationId xmlns:a16="http://schemas.microsoft.com/office/drawing/2014/main" id="{8EE85816-9EC1-0365-3E50-7F1237DF949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199" y="2466109"/>
            <a:ext cx="5999317" cy="2702073"/>
          </a:xfrm>
        </p:spPr>
      </p:pic>
      <p:pic>
        <p:nvPicPr>
          <p:cNvPr id="8" name="Content Placeholder 7" descr="A picture containing outdoor, road, sky, street&#10;&#10;Description automatically generated">
            <a:extLst>
              <a:ext uri="{FF2B5EF4-FFF2-40B4-BE49-F238E27FC236}">
                <a16:creationId xmlns:a16="http://schemas.microsoft.com/office/drawing/2014/main" id="{316A66FF-DF27-23E5-92FA-58336BDFA3A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086302" y="1787300"/>
            <a:ext cx="5618018" cy="4213514"/>
          </a:xfrm>
        </p:spPr>
      </p:pic>
    </p:spTree>
    <p:extLst>
      <p:ext uri="{BB962C8B-B14F-4D97-AF65-F5344CB8AC3E}">
        <p14:creationId xmlns:p14="http://schemas.microsoft.com/office/powerpoint/2010/main" val="3594684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55CDA-7228-D5D4-A242-60FD02F5E109}"/>
              </a:ext>
            </a:extLst>
          </p:cNvPr>
          <p:cNvSpPr>
            <a:spLocks noGrp="1"/>
          </p:cNvSpPr>
          <p:nvPr>
            <p:ph type="title"/>
          </p:nvPr>
        </p:nvSpPr>
        <p:spPr/>
        <p:txBody>
          <a:bodyPr/>
          <a:lstStyle/>
          <a:p>
            <a:pPr algn="ctr"/>
            <a:r>
              <a:rPr lang="et-EE" dirty="0">
                <a:solidFill>
                  <a:schemeClr val="tx1"/>
                </a:solidFill>
              </a:rPr>
              <a:t>Staadioni 9 trepikoda</a:t>
            </a:r>
          </a:p>
        </p:txBody>
      </p:sp>
      <p:pic>
        <p:nvPicPr>
          <p:cNvPr id="6" name="Content Placeholder 5" descr="A picture containing indoor&#10;&#10;Description automatically generated">
            <a:extLst>
              <a:ext uri="{FF2B5EF4-FFF2-40B4-BE49-F238E27FC236}">
                <a16:creationId xmlns:a16="http://schemas.microsoft.com/office/drawing/2014/main" id="{62065E6C-D1F2-5197-C06F-6EE7F508ADA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rot="5400000">
            <a:off x="-158267" y="2867701"/>
            <a:ext cx="5327712" cy="2396164"/>
          </a:xfrm>
        </p:spPr>
      </p:pic>
      <p:pic>
        <p:nvPicPr>
          <p:cNvPr id="8" name="Content Placeholder 7" descr="A picture containing indoor, building, floor&#10;&#10;Description automatically generated">
            <a:extLst>
              <a:ext uri="{FF2B5EF4-FFF2-40B4-BE49-F238E27FC236}">
                <a16:creationId xmlns:a16="http://schemas.microsoft.com/office/drawing/2014/main" id="{2A779718-8361-9E61-7808-DE85BB8BBE4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384085" y="2301167"/>
            <a:ext cx="5423830" cy="4068283"/>
          </a:xfrm>
        </p:spPr>
      </p:pic>
    </p:spTree>
    <p:extLst>
      <p:ext uri="{BB962C8B-B14F-4D97-AF65-F5344CB8AC3E}">
        <p14:creationId xmlns:p14="http://schemas.microsoft.com/office/powerpoint/2010/main" val="1403436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8C399-B904-B119-2EB9-A22805B5933A}"/>
              </a:ext>
            </a:extLst>
          </p:cNvPr>
          <p:cNvSpPr>
            <a:spLocks noGrp="1"/>
          </p:cNvSpPr>
          <p:nvPr>
            <p:ph type="title"/>
          </p:nvPr>
        </p:nvSpPr>
        <p:spPr/>
        <p:txBody>
          <a:bodyPr/>
          <a:lstStyle/>
          <a:p>
            <a:pPr algn="ctr"/>
            <a:r>
              <a:rPr lang="et-EE" dirty="0">
                <a:solidFill>
                  <a:schemeClr val="tx1"/>
                </a:solidFill>
              </a:rPr>
              <a:t>Toetuse andmise eesmärgid, väljund-ja tulemusnäitajad</a:t>
            </a:r>
          </a:p>
        </p:txBody>
      </p:sp>
      <p:sp>
        <p:nvSpPr>
          <p:cNvPr id="3" name="Content Placeholder 2">
            <a:extLst>
              <a:ext uri="{FF2B5EF4-FFF2-40B4-BE49-F238E27FC236}">
                <a16:creationId xmlns:a16="http://schemas.microsoft.com/office/drawing/2014/main" id="{CB703B0F-9496-2F10-77F6-C07B37FE101E}"/>
              </a:ext>
            </a:extLst>
          </p:cNvPr>
          <p:cNvSpPr>
            <a:spLocks noGrp="1"/>
          </p:cNvSpPr>
          <p:nvPr>
            <p:ph idx="1"/>
          </p:nvPr>
        </p:nvSpPr>
        <p:spPr/>
        <p:txBody>
          <a:bodyPr>
            <a:normAutofit fontScale="92500" lnSpcReduction="10000"/>
          </a:bodyPr>
          <a:lstStyle/>
          <a:p>
            <a:pPr marL="0" indent="0">
              <a:buNone/>
            </a:pPr>
            <a:r>
              <a:rPr lang="et-EE" sz="2000" dirty="0">
                <a:solidFill>
                  <a:schemeClr val="tx1"/>
                </a:solidFill>
              </a:rPr>
              <a:t>Toetuse andmise eesmärgid:</a:t>
            </a:r>
          </a:p>
          <a:p>
            <a:r>
              <a:rPr lang="et-EE" sz="2000" dirty="0">
                <a:solidFill>
                  <a:schemeClr val="tx1"/>
                </a:solidFill>
              </a:rPr>
              <a:t>Korterelamute energiatõhususe ja parema sisekliima saavutamine</a:t>
            </a:r>
          </a:p>
          <a:p>
            <a:r>
              <a:rPr lang="et-EE" sz="2000" dirty="0">
                <a:solidFill>
                  <a:schemeClr val="tx1"/>
                </a:solidFill>
              </a:rPr>
              <a:t>Korterelamute ohutuse tagamine</a:t>
            </a:r>
          </a:p>
          <a:p>
            <a:r>
              <a:rPr lang="et-EE" sz="2000" dirty="0">
                <a:solidFill>
                  <a:schemeClr val="tx1"/>
                </a:solidFill>
              </a:rPr>
              <a:t>Taastuvenergia kasutuselevõtu soodustamine</a:t>
            </a:r>
          </a:p>
          <a:p>
            <a:r>
              <a:rPr lang="et-EE" sz="2000" dirty="0">
                <a:solidFill>
                  <a:schemeClr val="tx1"/>
                </a:solidFill>
              </a:rPr>
              <a:t>Energiasõltuvuse ja kasvuhoonegaaside heitekoguste vähendamine</a:t>
            </a:r>
          </a:p>
          <a:p>
            <a:pPr marL="0" indent="0">
              <a:buNone/>
            </a:pPr>
            <a:endParaRPr lang="et-EE" sz="2000" dirty="0">
              <a:solidFill>
                <a:schemeClr val="tx1"/>
              </a:solidFill>
            </a:endParaRPr>
          </a:p>
          <a:p>
            <a:pPr marL="0" indent="0">
              <a:buNone/>
            </a:pPr>
            <a:r>
              <a:rPr lang="et-EE" sz="2000" dirty="0">
                <a:solidFill>
                  <a:schemeClr val="tx1"/>
                </a:solidFill>
              </a:rPr>
              <a:t>Väljund- ja tulemusnäitajad:</a:t>
            </a:r>
          </a:p>
          <a:p>
            <a:r>
              <a:rPr lang="et-EE" sz="2000" dirty="0">
                <a:solidFill>
                  <a:schemeClr val="tx1"/>
                </a:solidFill>
              </a:rPr>
              <a:t>Parendatud korterelamutes asuvate eluruumide arv</a:t>
            </a:r>
          </a:p>
          <a:p>
            <a:r>
              <a:rPr lang="et-EE" sz="2000" dirty="0">
                <a:solidFill>
                  <a:schemeClr val="tx1"/>
                </a:solidFill>
              </a:rPr>
              <a:t>Süsihappegaasi vähenemine aastas</a:t>
            </a:r>
          </a:p>
          <a:p>
            <a:r>
              <a:rPr lang="et-EE" sz="2000" dirty="0">
                <a:solidFill>
                  <a:schemeClr val="tx1"/>
                </a:solidFill>
              </a:rPr>
              <a:t>Primaarenergia aastane tarbimine</a:t>
            </a:r>
            <a:r>
              <a:rPr lang="et-EE" dirty="0">
                <a:solidFill>
                  <a:schemeClr val="tx1"/>
                </a:solidFill>
              </a:rPr>
              <a:t>	</a:t>
            </a:r>
          </a:p>
          <a:p>
            <a:endParaRPr lang="et-EE" dirty="0"/>
          </a:p>
        </p:txBody>
      </p:sp>
    </p:spTree>
    <p:extLst>
      <p:ext uri="{BB962C8B-B14F-4D97-AF65-F5344CB8AC3E}">
        <p14:creationId xmlns:p14="http://schemas.microsoft.com/office/powerpoint/2010/main" val="13336506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9C35D-7DDE-CCD4-112E-449874F18D02}"/>
              </a:ext>
            </a:extLst>
          </p:cNvPr>
          <p:cNvSpPr>
            <a:spLocks noGrp="1"/>
          </p:cNvSpPr>
          <p:nvPr>
            <p:ph type="title"/>
          </p:nvPr>
        </p:nvSpPr>
        <p:spPr/>
        <p:txBody>
          <a:bodyPr/>
          <a:lstStyle/>
          <a:p>
            <a:pPr algn="ctr"/>
            <a:r>
              <a:rPr lang="et-EE" dirty="0">
                <a:solidFill>
                  <a:schemeClr val="tx1"/>
                </a:solidFill>
              </a:rPr>
              <a:t>Tallinna mnt 28, Aruküla, toetus 50%</a:t>
            </a:r>
          </a:p>
        </p:txBody>
      </p:sp>
      <p:pic>
        <p:nvPicPr>
          <p:cNvPr id="8" name="Content Placeholder 7" descr="A house with trees in front of it&#10;&#10;Description automatically generated with medium confidence">
            <a:extLst>
              <a:ext uri="{FF2B5EF4-FFF2-40B4-BE49-F238E27FC236}">
                <a16:creationId xmlns:a16="http://schemas.microsoft.com/office/drawing/2014/main" id="{FD813DFE-B8AC-9247-A594-E13674616010}"/>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87450" y="2130579"/>
            <a:ext cx="6777024" cy="3048000"/>
          </a:xfrm>
        </p:spPr>
      </p:pic>
      <p:pic>
        <p:nvPicPr>
          <p:cNvPr id="6" name="Content Placeholder 5" descr="A picture containing grass, outdoor, sky, building&#10;&#10;Description automatically generated">
            <a:extLst>
              <a:ext uri="{FF2B5EF4-FFF2-40B4-BE49-F238E27FC236}">
                <a16:creationId xmlns:a16="http://schemas.microsoft.com/office/drawing/2014/main" id="{FF5C54BD-63E1-1860-3B62-DB019025EFE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240708" y="1808295"/>
            <a:ext cx="5181600" cy="3886200"/>
          </a:xfrm>
        </p:spPr>
      </p:pic>
    </p:spTree>
    <p:extLst>
      <p:ext uri="{BB962C8B-B14F-4D97-AF65-F5344CB8AC3E}">
        <p14:creationId xmlns:p14="http://schemas.microsoft.com/office/powerpoint/2010/main" val="17812765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B6606-2CA7-9E36-01D5-F241C8626B17}"/>
              </a:ext>
            </a:extLst>
          </p:cNvPr>
          <p:cNvSpPr>
            <a:spLocks noGrp="1"/>
          </p:cNvSpPr>
          <p:nvPr>
            <p:ph type="title"/>
          </p:nvPr>
        </p:nvSpPr>
        <p:spPr/>
        <p:txBody>
          <a:bodyPr/>
          <a:lstStyle/>
          <a:p>
            <a:pPr algn="ctr"/>
            <a:r>
              <a:rPr lang="et-EE" dirty="0">
                <a:solidFill>
                  <a:schemeClr val="tx1"/>
                </a:solidFill>
              </a:rPr>
              <a:t>Kose mnt 30, Anija, toetusega 50%</a:t>
            </a:r>
          </a:p>
        </p:txBody>
      </p:sp>
      <p:pic>
        <p:nvPicPr>
          <p:cNvPr id="6" name="Content Placeholder 5" descr="A building with cars parked in front&#10;&#10;Description automatically generated with medium confidence">
            <a:extLst>
              <a:ext uri="{FF2B5EF4-FFF2-40B4-BE49-F238E27FC236}">
                <a16:creationId xmlns:a16="http://schemas.microsoft.com/office/drawing/2014/main" id="{419F74E8-84C4-AAC1-4C00-B9C264CB791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0952" y="2531904"/>
            <a:ext cx="5853234" cy="2636278"/>
          </a:xfrm>
        </p:spPr>
      </p:pic>
      <p:pic>
        <p:nvPicPr>
          <p:cNvPr id="8" name="Content Placeholder 7" descr="A building with graffiti on it&#10;&#10;Description automatically generated with low confidence">
            <a:extLst>
              <a:ext uri="{FF2B5EF4-FFF2-40B4-BE49-F238E27FC236}">
                <a16:creationId xmlns:a16="http://schemas.microsoft.com/office/drawing/2014/main" id="{30014C32-DC35-D0F3-E80E-DBE90843465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089525" y="1982136"/>
            <a:ext cx="4917600" cy="3688572"/>
          </a:xfrm>
        </p:spPr>
      </p:pic>
    </p:spTree>
    <p:extLst>
      <p:ext uri="{BB962C8B-B14F-4D97-AF65-F5344CB8AC3E}">
        <p14:creationId xmlns:p14="http://schemas.microsoft.com/office/powerpoint/2010/main" val="34701406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ABE06-1706-4D21-CD11-E1C3138091D2}"/>
              </a:ext>
            </a:extLst>
          </p:cNvPr>
          <p:cNvSpPr>
            <a:spLocks noGrp="1"/>
          </p:cNvSpPr>
          <p:nvPr>
            <p:ph type="title"/>
          </p:nvPr>
        </p:nvSpPr>
        <p:spPr>
          <a:xfrm>
            <a:off x="640935" y="222191"/>
            <a:ext cx="8633067" cy="1016949"/>
          </a:xfrm>
        </p:spPr>
        <p:txBody>
          <a:bodyPr>
            <a:normAutofit fontScale="90000"/>
          </a:bodyPr>
          <a:lstStyle/>
          <a:p>
            <a:pPr algn="ctr"/>
            <a:r>
              <a:rPr lang="et-EE" u="sng" dirty="0">
                <a:solidFill>
                  <a:schemeClr val="tx1"/>
                </a:solidFill>
              </a:rPr>
              <a:t>Toimingute ja tööde teostamise järjekord</a:t>
            </a:r>
          </a:p>
        </p:txBody>
      </p:sp>
      <p:sp>
        <p:nvSpPr>
          <p:cNvPr id="3" name="Content Placeholder 2">
            <a:extLst>
              <a:ext uri="{FF2B5EF4-FFF2-40B4-BE49-F238E27FC236}">
                <a16:creationId xmlns:a16="http://schemas.microsoft.com/office/drawing/2014/main" id="{F04B94F7-05AD-010C-7140-1197BD9D104B}"/>
              </a:ext>
            </a:extLst>
          </p:cNvPr>
          <p:cNvSpPr>
            <a:spLocks noGrp="1"/>
          </p:cNvSpPr>
          <p:nvPr>
            <p:ph idx="1"/>
          </p:nvPr>
        </p:nvSpPr>
        <p:spPr>
          <a:xfrm>
            <a:off x="443345" y="822036"/>
            <a:ext cx="10136347" cy="6035964"/>
          </a:xfrm>
        </p:spPr>
        <p:txBody>
          <a:bodyPr>
            <a:normAutofit fontScale="92500" lnSpcReduction="10000"/>
          </a:bodyPr>
          <a:lstStyle/>
          <a:p>
            <a:r>
              <a:rPr lang="et-EE" dirty="0">
                <a:solidFill>
                  <a:schemeClr val="tx1"/>
                </a:solidFill>
              </a:rPr>
              <a:t>Korraldada üldkoosolek renoveerimisvajaduse välja selgitamiseks</a:t>
            </a:r>
          </a:p>
          <a:p>
            <a:r>
              <a:rPr lang="et-EE" dirty="0">
                <a:solidFill>
                  <a:schemeClr val="tx1"/>
                </a:solidFill>
              </a:rPr>
              <a:t>Tellida vajalikud ekspertiisid ja tarbimispõhine energiamärgis</a:t>
            </a:r>
          </a:p>
          <a:p>
            <a:r>
              <a:rPr lang="et-EE" dirty="0">
                <a:solidFill>
                  <a:schemeClr val="tx1"/>
                </a:solidFill>
              </a:rPr>
              <a:t>Kaasata tehniline konsultant. Sõlmida leping tehnilise konsultandi teenusele</a:t>
            </a:r>
          </a:p>
          <a:p>
            <a:r>
              <a:rPr lang="et-EE" dirty="0">
                <a:solidFill>
                  <a:schemeClr val="tx1"/>
                </a:solidFill>
              </a:rPr>
              <a:t>Koostada ehitustööde loetelu</a:t>
            </a:r>
          </a:p>
          <a:p>
            <a:r>
              <a:rPr lang="et-EE" dirty="0">
                <a:solidFill>
                  <a:schemeClr val="tx1"/>
                </a:solidFill>
              </a:rPr>
              <a:t>Korraldada projekteerija leidmiseks nõuetekohane hange</a:t>
            </a:r>
          </a:p>
          <a:p>
            <a:r>
              <a:rPr lang="et-EE" dirty="0">
                <a:solidFill>
                  <a:schemeClr val="tx1"/>
                </a:solidFill>
              </a:rPr>
              <a:t>Valida välja edukaks osutunud pakkuja ning sõlmida projekteerimistöödele leping</a:t>
            </a:r>
          </a:p>
          <a:p>
            <a:r>
              <a:rPr lang="et-EE" dirty="0">
                <a:solidFill>
                  <a:schemeClr val="tx1"/>
                </a:solidFill>
              </a:rPr>
              <a:t>Projekti valmides koostatakse oletatav taotluseelarve</a:t>
            </a:r>
          </a:p>
          <a:p>
            <a:r>
              <a:rPr lang="et-EE" dirty="0">
                <a:solidFill>
                  <a:schemeClr val="tx1"/>
                </a:solidFill>
              </a:rPr>
              <a:t>Omafinantseeringu kulude katteks korraldada üldkoosolek ja asuda taotlema pangalaenu</a:t>
            </a:r>
          </a:p>
          <a:p>
            <a:r>
              <a:rPr lang="et-EE" dirty="0">
                <a:solidFill>
                  <a:schemeClr val="tx1"/>
                </a:solidFill>
              </a:rPr>
              <a:t>Toetuse taotluse ettevalmistamine ja esitamine </a:t>
            </a:r>
            <a:r>
              <a:rPr lang="et-EE" dirty="0">
                <a:solidFill>
                  <a:schemeClr val="tx1"/>
                </a:solidFill>
                <a:hlinkClick r:id="rId2">
                  <a:extLst>
                    <a:ext uri="{A12FA001-AC4F-418D-AE19-62706E023703}">
                      <ahyp:hlinkClr xmlns:ahyp="http://schemas.microsoft.com/office/drawing/2018/hyperlinkcolor" val="tx"/>
                    </a:ext>
                  </a:extLst>
                </a:hlinkClick>
              </a:rPr>
              <a:t>https://etoetus.riik.ee/</a:t>
            </a:r>
            <a:r>
              <a:rPr lang="et-EE" dirty="0">
                <a:solidFill>
                  <a:schemeClr val="tx1"/>
                </a:solidFill>
              </a:rPr>
              <a:t> keskkonnas</a:t>
            </a:r>
          </a:p>
          <a:p>
            <a:r>
              <a:rPr lang="et-EE" dirty="0">
                <a:solidFill>
                  <a:schemeClr val="tx1"/>
                </a:solidFill>
              </a:rPr>
              <a:t>Ehitustööde hanke ettevalmistamine ja läbiviimine </a:t>
            </a:r>
            <a:r>
              <a:rPr lang="et-EE" dirty="0">
                <a:solidFill>
                  <a:schemeClr val="tx1"/>
                </a:solidFill>
                <a:hlinkClick r:id="rId3">
                  <a:extLst>
                    <a:ext uri="{A12FA001-AC4F-418D-AE19-62706E023703}">
                      <ahyp:hlinkClr xmlns:ahyp="http://schemas.microsoft.com/office/drawing/2018/hyperlinkcolor" val="tx"/>
                    </a:ext>
                  </a:extLst>
                </a:hlinkClick>
              </a:rPr>
              <a:t>https://riigihanked.riik.ee/</a:t>
            </a:r>
            <a:r>
              <a:rPr lang="et-EE" dirty="0">
                <a:solidFill>
                  <a:schemeClr val="tx1"/>
                </a:solidFill>
              </a:rPr>
              <a:t> keskkonnas</a:t>
            </a:r>
          </a:p>
          <a:p>
            <a:r>
              <a:rPr lang="et-EE" dirty="0">
                <a:solidFill>
                  <a:schemeClr val="tx1"/>
                </a:solidFill>
              </a:rPr>
              <a:t>Omanikujärelevalve hanke läbiviimine ja eduka pakkuja valmine. Lepingu sõlmimine</a:t>
            </a:r>
          </a:p>
          <a:p>
            <a:r>
              <a:rPr lang="et-EE" dirty="0">
                <a:solidFill>
                  <a:schemeClr val="tx1"/>
                </a:solidFill>
              </a:rPr>
              <a:t>Eduka pakkumuse valmine ning rekonstrueerimistöödele lepingu sõlmimine</a:t>
            </a:r>
          </a:p>
          <a:p>
            <a:r>
              <a:rPr lang="et-EE" dirty="0">
                <a:solidFill>
                  <a:schemeClr val="tx1"/>
                </a:solidFill>
              </a:rPr>
              <a:t>Ehitustööde läbiviimine koos sellega kaasneva dokumentatsiooniga</a:t>
            </a:r>
          </a:p>
          <a:p>
            <a:r>
              <a:rPr lang="et-EE" dirty="0">
                <a:solidFill>
                  <a:schemeClr val="tx1"/>
                </a:solidFill>
              </a:rPr>
              <a:t>Lõpudokumentatsiooni esitamine EISile</a:t>
            </a:r>
          </a:p>
          <a:p>
            <a:r>
              <a:rPr lang="et-EE" dirty="0">
                <a:solidFill>
                  <a:schemeClr val="tx1"/>
                </a:solidFill>
              </a:rPr>
              <a:t>Peale renoveerimist täisaasta mõõdumisel esitada tarbimispõhine energiamärgis EISile</a:t>
            </a:r>
          </a:p>
          <a:p>
            <a:r>
              <a:rPr lang="et-EE" b="1" dirty="0">
                <a:solidFill>
                  <a:schemeClr val="tx1"/>
                </a:solidFill>
              </a:rPr>
              <a:t>NB! Koostöö korteriühistu juhatuse, elanike, tehnilise konsultandi ja ehitaja vahel on väga oluline tööde kvaliteetse ja tähtaegse lõpptulemuse saavutamiseks! </a:t>
            </a:r>
          </a:p>
        </p:txBody>
      </p:sp>
    </p:spTree>
    <p:extLst>
      <p:ext uri="{BB962C8B-B14F-4D97-AF65-F5344CB8AC3E}">
        <p14:creationId xmlns:p14="http://schemas.microsoft.com/office/powerpoint/2010/main" val="17221920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8E571-FF39-A3DB-2144-B9C765BFD826}"/>
              </a:ext>
            </a:extLst>
          </p:cNvPr>
          <p:cNvSpPr>
            <a:spLocks noGrp="1"/>
          </p:cNvSpPr>
          <p:nvPr>
            <p:ph type="title"/>
          </p:nvPr>
        </p:nvSpPr>
        <p:spPr>
          <a:xfrm>
            <a:off x="831850" y="1709738"/>
            <a:ext cx="10200771" cy="2024773"/>
          </a:xfrm>
        </p:spPr>
        <p:txBody>
          <a:bodyPr/>
          <a:lstStyle/>
          <a:p>
            <a:pPr algn="ctr"/>
            <a:r>
              <a:rPr lang="et-EE" dirty="0"/>
              <a:t>Tänan tähelepanu eest !</a:t>
            </a:r>
            <a:br>
              <a:rPr lang="et-EE" dirty="0"/>
            </a:br>
            <a:br>
              <a:rPr lang="et-EE" dirty="0"/>
            </a:br>
            <a:r>
              <a:rPr lang="et-EE" sz="1600" dirty="0">
                <a:solidFill>
                  <a:schemeClr val="tx1"/>
                </a:solidFill>
              </a:rPr>
              <a:t>Informatsioon on koostatud määruse eelnõu alusel ja võib muutuda</a:t>
            </a:r>
          </a:p>
        </p:txBody>
      </p:sp>
      <p:sp>
        <p:nvSpPr>
          <p:cNvPr id="3" name="Text Placeholder 2">
            <a:extLst>
              <a:ext uri="{FF2B5EF4-FFF2-40B4-BE49-F238E27FC236}">
                <a16:creationId xmlns:a16="http://schemas.microsoft.com/office/drawing/2014/main" id="{5B4E0A96-6643-BB2B-952E-69750CB215FB}"/>
              </a:ext>
            </a:extLst>
          </p:cNvPr>
          <p:cNvSpPr>
            <a:spLocks noGrp="1"/>
          </p:cNvSpPr>
          <p:nvPr>
            <p:ph type="body" idx="1"/>
          </p:nvPr>
        </p:nvSpPr>
        <p:spPr>
          <a:xfrm>
            <a:off x="831850" y="3960977"/>
            <a:ext cx="10542602" cy="2128674"/>
          </a:xfrm>
        </p:spPr>
        <p:txBody>
          <a:bodyPr/>
          <a:lstStyle/>
          <a:p>
            <a:pPr algn="ctr"/>
            <a:r>
              <a:rPr lang="et-EE" dirty="0">
                <a:solidFill>
                  <a:schemeClr val="tx1"/>
                </a:solidFill>
              </a:rPr>
              <a:t>Tehniline konsultant</a:t>
            </a:r>
          </a:p>
          <a:p>
            <a:pPr algn="ctr"/>
            <a:r>
              <a:rPr lang="et-EE" dirty="0">
                <a:solidFill>
                  <a:schemeClr val="tx1"/>
                </a:solidFill>
              </a:rPr>
              <a:t>Igor Onkel</a:t>
            </a:r>
          </a:p>
          <a:p>
            <a:pPr algn="ctr"/>
            <a:r>
              <a:rPr lang="et-EE" dirty="0">
                <a:solidFill>
                  <a:schemeClr val="tx1"/>
                </a:solidFill>
              </a:rPr>
              <a:t>Email: </a:t>
            </a:r>
            <a:r>
              <a:rPr lang="et-EE" dirty="0">
                <a:solidFill>
                  <a:schemeClr val="tx1"/>
                </a:solidFill>
                <a:hlinkClick r:id="rId2">
                  <a:extLst>
                    <a:ext uri="{A12FA001-AC4F-418D-AE19-62706E023703}">
                      <ahyp:hlinkClr xmlns:ahyp="http://schemas.microsoft.com/office/drawing/2018/hyperlinkcolor" val="tx"/>
                    </a:ext>
                  </a:extLst>
                </a:hlinkClick>
              </a:rPr>
              <a:t>igor@keilahaldus.ee</a:t>
            </a:r>
            <a:endParaRPr lang="et-EE" dirty="0">
              <a:solidFill>
                <a:schemeClr val="tx1"/>
              </a:solidFill>
            </a:endParaRPr>
          </a:p>
          <a:p>
            <a:pPr algn="ctr"/>
            <a:endParaRPr lang="et-EE" dirty="0"/>
          </a:p>
        </p:txBody>
      </p:sp>
      <p:pic>
        <p:nvPicPr>
          <p:cNvPr id="5" name="Picture 4" descr="Logo, company name&#10;&#10;Description automatically generated">
            <a:extLst>
              <a:ext uri="{FF2B5EF4-FFF2-40B4-BE49-F238E27FC236}">
                <a16:creationId xmlns:a16="http://schemas.microsoft.com/office/drawing/2014/main" id="{8184E800-9D42-3596-E130-E4F26752F4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7873" y="5376822"/>
            <a:ext cx="3536253" cy="1425657"/>
          </a:xfrm>
          <a:prstGeom prst="rect">
            <a:avLst/>
          </a:prstGeom>
        </p:spPr>
      </p:pic>
    </p:spTree>
    <p:extLst>
      <p:ext uri="{BB962C8B-B14F-4D97-AF65-F5344CB8AC3E}">
        <p14:creationId xmlns:p14="http://schemas.microsoft.com/office/powerpoint/2010/main" val="3077268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D7F1C3-926F-58A2-F1A0-C78AB69537BC}"/>
              </a:ext>
            </a:extLst>
          </p:cNvPr>
          <p:cNvSpPr>
            <a:spLocks noGrp="1"/>
          </p:cNvSpPr>
          <p:nvPr>
            <p:ph type="title"/>
          </p:nvPr>
        </p:nvSpPr>
        <p:spPr>
          <a:xfrm>
            <a:off x="729673" y="365125"/>
            <a:ext cx="10624127" cy="5610802"/>
          </a:xfrm>
        </p:spPr>
        <p:txBody>
          <a:bodyPr>
            <a:normAutofit/>
          </a:bodyPr>
          <a:lstStyle/>
          <a:p>
            <a:pPr algn="ctr"/>
            <a:br>
              <a:rPr lang="et-EE" dirty="0"/>
            </a:br>
            <a:br>
              <a:rPr lang="et-EE" dirty="0"/>
            </a:br>
            <a:br>
              <a:rPr lang="et-EE" dirty="0"/>
            </a:br>
            <a:br>
              <a:rPr lang="et-EE" dirty="0">
                <a:solidFill>
                  <a:schemeClr val="tx1"/>
                </a:solidFill>
              </a:rPr>
            </a:br>
            <a:r>
              <a:rPr lang="et-EE" dirty="0">
                <a:solidFill>
                  <a:schemeClr val="tx1"/>
                </a:solidFill>
              </a:rPr>
              <a:t>Toetatavad tegevused ja saavutatav tulemus ning selle erisused </a:t>
            </a:r>
          </a:p>
        </p:txBody>
      </p:sp>
    </p:spTree>
    <p:extLst>
      <p:ext uri="{BB962C8B-B14F-4D97-AF65-F5344CB8AC3E}">
        <p14:creationId xmlns:p14="http://schemas.microsoft.com/office/powerpoint/2010/main" val="9169322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082CA-ED24-03F3-27B5-82081055B999}"/>
              </a:ext>
            </a:extLst>
          </p:cNvPr>
          <p:cNvSpPr>
            <a:spLocks noGrp="1"/>
          </p:cNvSpPr>
          <p:nvPr>
            <p:ph type="title"/>
          </p:nvPr>
        </p:nvSpPr>
        <p:spPr>
          <a:xfrm>
            <a:off x="828942" y="97271"/>
            <a:ext cx="10524858" cy="825676"/>
          </a:xfrm>
        </p:spPr>
        <p:txBody>
          <a:bodyPr>
            <a:normAutofit/>
          </a:bodyPr>
          <a:lstStyle/>
          <a:p>
            <a:pPr algn="ctr"/>
            <a:r>
              <a:rPr lang="et-EE" sz="4000" dirty="0">
                <a:solidFill>
                  <a:schemeClr val="tx1"/>
                </a:solidFill>
              </a:rPr>
              <a:t>Toetatavad tegevused</a:t>
            </a:r>
          </a:p>
        </p:txBody>
      </p:sp>
      <p:sp>
        <p:nvSpPr>
          <p:cNvPr id="3" name="Content Placeholder 2">
            <a:extLst>
              <a:ext uri="{FF2B5EF4-FFF2-40B4-BE49-F238E27FC236}">
                <a16:creationId xmlns:a16="http://schemas.microsoft.com/office/drawing/2014/main" id="{3CA0F78D-D99E-B612-6753-62341EC34CBF}"/>
              </a:ext>
            </a:extLst>
          </p:cNvPr>
          <p:cNvSpPr>
            <a:spLocks noGrp="1"/>
          </p:cNvSpPr>
          <p:nvPr>
            <p:ph idx="1"/>
          </p:nvPr>
        </p:nvSpPr>
        <p:spPr>
          <a:xfrm>
            <a:off x="230736" y="1125987"/>
            <a:ext cx="10815415" cy="5634742"/>
          </a:xfrm>
        </p:spPr>
        <p:txBody>
          <a:bodyPr>
            <a:noAutofit/>
          </a:bodyPr>
          <a:lstStyle/>
          <a:p>
            <a:r>
              <a:rPr lang="et-EE" sz="2500" dirty="0">
                <a:solidFill>
                  <a:schemeClr val="tx1"/>
                </a:solidFill>
              </a:rPr>
              <a:t>Fassaadi rekonstrueerimine ja soojustamine sh tehases valmistatud elementidega ning nendega kaasnevad tööd</a:t>
            </a:r>
          </a:p>
          <a:p>
            <a:r>
              <a:rPr lang="et-EE" sz="2500" dirty="0">
                <a:solidFill>
                  <a:schemeClr val="tx1"/>
                </a:solidFill>
              </a:rPr>
              <a:t>Rõdude ja lodžade rekonstrueerimine ja asendamine, klaasimine ning nendega kaasnevad tööd</a:t>
            </a:r>
          </a:p>
          <a:p>
            <a:r>
              <a:rPr lang="et-EE" sz="2500" dirty="0">
                <a:solidFill>
                  <a:schemeClr val="tx1"/>
                </a:solidFill>
              </a:rPr>
              <a:t>Katuse ja katuslae soojustamine ning nendega kaasnevad tööd</a:t>
            </a:r>
          </a:p>
          <a:p>
            <a:r>
              <a:rPr lang="et-EE" sz="2500" dirty="0">
                <a:solidFill>
                  <a:schemeClr val="tx1"/>
                </a:solidFill>
              </a:rPr>
              <a:t>Akende, välis- ja tuletõkkeuste vahetamine ja renoveerimine ning nendega kaasnevad tööd</a:t>
            </a:r>
          </a:p>
          <a:p>
            <a:r>
              <a:rPr lang="et-EE" sz="2500" dirty="0">
                <a:solidFill>
                  <a:schemeClr val="tx1"/>
                </a:solidFill>
              </a:rPr>
              <a:t>Keldri rekostrueerimine ja soojustamine ning nendega kaasnevad tööd</a:t>
            </a:r>
          </a:p>
          <a:p>
            <a:r>
              <a:rPr lang="et-EE" sz="2500" dirty="0">
                <a:solidFill>
                  <a:schemeClr val="tx1"/>
                </a:solidFill>
              </a:rPr>
              <a:t>Vundamendi rekonstrueerimine ja soojustamine ning nendega kaasnevad tööd</a:t>
            </a:r>
          </a:p>
          <a:p>
            <a:r>
              <a:rPr lang="et-EE" sz="2500" dirty="0">
                <a:solidFill>
                  <a:schemeClr val="tx1"/>
                </a:solidFill>
              </a:rPr>
              <a:t>Küttesüsteemi asendamine, rekonstrueerimine ja tasakaalustamine, tasakaalustamise protokolli koostamine ning nendega kaasnevad tööd</a:t>
            </a:r>
          </a:p>
        </p:txBody>
      </p:sp>
    </p:spTree>
    <p:extLst>
      <p:ext uri="{BB962C8B-B14F-4D97-AF65-F5344CB8AC3E}">
        <p14:creationId xmlns:p14="http://schemas.microsoft.com/office/powerpoint/2010/main" val="2376871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9EA7EA7-74F5-4EE2-8E3D-1A10308259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 name="Straight Connector 8">
              <a:extLst>
                <a:ext uri="{FF2B5EF4-FFF2-40B4-BE49-F238E27FC236}">
                  <a16:creationId xmlns:a16="http://schemas.microsoft.com/office/drawing/2014/main" id="{A5CE79B5-7EE4-424D-AD14-5DEFB61B85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696C926F-F999-44BA-8D86-9EAB51D650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248745E7-0AF0-48F9-8E58-2673FC5F4F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5">
              <a:extLst>
                <a:ext uri="{FF2B5EF4-FFF2-40B4-BE49-F238E27FC236}">
                  <a16:creationId xmlns:a16="http://schemas.microsoft.com/office/drawing/2014/main" id="{9715E81A-D2E0-4431-9370-4E4A9ECA7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CEDB37A9-282D-4DDB-85AD-B2090A825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7">
              <a:extLst>
                <a:ext uri="{FF2B5EF4-FFF2-40B4-BE49-F238E27FC236}">
                  <a16:creationId xmlns:a16="http://schemas.microsoft.com/office/drawing/2014/main" id="{533D5933-7F91-4F5E-BC31-42FD0E2D8D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8">
              <a:extLst>
                <a:ext uri="{FF2B5EF4-FFF2-40B4-BE49-F238E27FC236}">
                  <a16:creationId xmlns:a16="http://schemas.microsoft.com/office/drawing/2014/main" id="{37ADDF68-C9BE-46EA-83DE-2C07DD839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9">
              <a:extLst>
                <a:ext uri="{FF2B5EF4-FFF2-40B4-BE49-F238E27FC236}">
                  <a16:creationId xmlns:a16="http://schemas.microsoft.com/office/drawing/2014/main" id="{10D67396-BABD-48A8-A892-CCB5095FA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626DA82A-72C2-4DF6-9CF0-0D1F6B96B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8EE6DC63-4380-4BE0-A68A-8F01162BD1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0" name="Rectangle 19">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 name="TextBox 2">
            <a:extLst>
              <a:ext uri="{FF2B5EF4-FFF2-40B4-BE49-F238E27FC236}">
                <a16:creationId xmlns:a16="http://schemas.microsoft.com/office/drawing/2014/main" id="{E4458D3F-0FC0-EC42-05DD-1FDD5A82FD0D}"/>
              </a:ext>
            </a:extLst>
          </p:cNvPr>
          <p:cNvSpPr txBox="1"/>
          <p:nvPr/>
        </p:nvSpPr>
        <p:spPr>
          <a:xfrm>
            <a:off x="842597" y="462540"/>
            <a:ext cx="10320842" cy="6437745"/>
          </a:xfrm>
          <a:prstGeom prst="rect">
            <a:avLst/>
          </a:prstGeom>
        </p:spPr>
        <p:txBody>
          <a:bodyPr vert="horz" lIns="91440" tIns="45720" rIns="91440" bIns="45720" rtlCol="0">
            <a:normAutofit/>
          </a:bodyPr>
          <a:lstStyle/>
          <a:p>
            <a:pPr marL="457200" indent="-457200">
              <a:lnSpc>
                <a:spcPct val="90000"/>
              </a:lnSpc>
              <a:spcBef>
                <a:spcPts val="1000"/>
              </a:spcBef>
              <a:buClr>
                <a:schemeClr val="accent1"/>
              </a:buClr>
              <a:buSzPct val="80000"/>
              <a:buFont typeface="Wingdings 3" charset="2"/>
              <a:buChar char=""/>
            </a:pPr>
            <a:r>
              <a:rPr lang="en-US" sz="2400" dirty="0"/>
              <a:t>Vee- ja </a:t>
            </a:r>
            <a:r>
              <a:rPr lang="en-US" sz="2400" dirty="0" err="1"/>
              <a:t>kanalisatsioonisüsteemi</a:t>
            </a:r>
            <a:r>
              <a:rPr lang="en-US" sz="2400" dirty="0"/>
              <a:t> </a:t>
            </a:r>
            <a:r>
              <a:rPr lang="en-US" sz="2400" dirty="0" err="1"/>
              <a:t>paigaldamine</a:t>
            </a:r>
            <a:r>
              <a:rPr lang="en-US" sz="2400" dirty="0"/>
              <a:t>, </a:t>
            </a:r>
            <a:r>
              <a:rPr lang="en-US" sz="2400" dirty="0" err="1"/>
              <a:t>asendamine</a:t>
            </a:r>
            <a:r>
              <a:rPr lang="en-US" sz="2400" dirty="0"/>
              <a:t> </a:t>
            </a:r>
            <a:r>
              <a:rPr lang="en-US" sz="2400" dirty="0" err="1"/>
              <a:t>või</a:t>
            </a:r>
            <a:r>
              <a:rPr lang="en-US" sz="2400" dirty="0"/>
              <a:t> </a:t>
            </a:r>
            <a:r>
              <a:rPr lang="en-US" sz="2400" dirty="0" err="1"/>
              <a:t>rekonstrueerimine</a:t>
            </a:r>
            <a:r>
              <a:rPr lang="en-US" sz="2400" dirty="0"/>
              <a:t> </a:t>
            </a:r>
            <a:r>
              <a:rPr lang="en-US" sz="2400" dirty="0" err="1"/>
              <a:t>ning</a:t>
            </a:r>
            <a:r>
              <a:rPr lang="en-US" sz="2400" dirty="0"/>
              <a:t> </a:t>
            </a:r>
            <a:r>
              <a:rPr lang="en-US" sz="2400" dirty="0" err="1"/>
              <a:t>nendega</a:t>
            </a:r>
            <a:r>
              <a:rPr lang="en-US" sz="2400" dirty="0"/>
              <a:t> </a:t>
            </a:r>
            <a:r>
              <a:rPr lang="en-US" sz="2400" dirty="0" err="1"/>
              <a:t>kaasnevad</a:t>
            </a:r>
            <a:r>
              <a:rPr lang="en-US" sz="2400" dirty="0"/>
              <a:t> </a:t>
            </a:r>
            <a:r>
              <a:rPr lang="en-US" sz="2400" dirty="0" err="1"/>
              <a:t>tööd</a:t>
            </a:r>
            <a:endParaRPr lang="en-US" sz="2400" dirty="0"/>
          </a:p>
          <a:p>
            <a:pPr marL="457200" indent="-457200">
              <a:lnSpc>
                <a:spcPct val="90000"/>
              </a:lnSpc>
              <a:spcBef>
                <a:spcPts val="1000"/>
              </a:spcBef>
              <a:buClr>
                <a:schemeClr val="accent1"/>
              </a:buClr>
              <a:buSzPct val="80000"/>
              <a:buFont typeface="Wingdings 3" charset="2"/>
              <a:buChar char=""/>
            </a:pPr>
            <a:r>
              <a:rPr lang="en-US" sz="2400" dirty="0" err="1"/>
              <a:t>Soojustagastusega</a:t>
            </a:r>
            <a:r>
              <a:rPr lang="en-US" sz="2400" dirty="0"/>
              <a:t> </a:t>
            </a:r>
            <a:r>
              <a:rPr lang="en-US" sz="2400" dirty="0" err="1"/>
              <a:t>ventilatsioonisüsteemi</a:t>
            </a:r>
            <a:r>
              <a:rPr lang="en-US" sz="2400" dirty="0"/>
              <a:t> </a:t>
            </a:r>
            <a:r>
              <a:rPr lang="en-US" sz="2400" dirty="0" err="1"/>
              <a:t>ehitamine</a:t>
            </a:r>
            <a:r>
              <a:rPr lang="en-US" sz="2400" dirty="0"/>
              <a:t> </a:t>
            </a:r>
            <a:r>
              <a:rPr lang="en-US" sz="2400" dirty="0" err="1"/>
              <a:t>või</a:t>
            </a:r>
            <a:r>
              <a:rPr lang="en-US" sz="2400" dirty="0"/>
              <a:t> </a:t>
            </a:r>
            <a:r>
              <a:rPr lang="en-US" sz="2400" dirty="0" err="1"/>
              <a:t>ventilatsioonisüteemi</a:t>
            </a:r>
            <a:r>
              <a:rPr lang="en-US" sz="2400" dirty="0"/>
              <a:t> </a:t>
            </a:r>
            <a:r>
              <a:rPr lang="en-US" sz="2400" dirty="0" err="1"/>
              <a:t>rekonstrueerimine</a:t>
            </a:r>
            <a:r>
              <a:rPr lang="en-US" sz="2400" dirty="0"/>
              <a:t>, </a:t>
            </a:r>
            <a:r>
              <a:rPr lang="en-US" sz="2400" dirty="0" err="1"/>
              <a:t>mõõdistamise</a:t>
            </a:r>
            <a:r>
              <a:rPr lang="en-US" sz="2400" dirty="0"/>
              <a:t> </a:t>
            </a:r>
            <a:r>
              <a:rPr lang="en-US" sz="2400" dirty="0" err="1"/>
              <a:t>protokolli</a:t>
            </a:r>
            <a:r>
              <a:rPr lang="en-US" sz="2400" dirty="0"/>
              <a:t> </a:t>
            </a:r>
            <a:r>
              <a:rPr lang="en-US" sz="2400" dirty="0" err="1"/>
              <a:t>koostamine</a:t>
            </a:r>
            <a:r>
              <a:rPr lang="en-US" sz="2400" dirty="0"/>
              <a:t> </a:t>
            </a:r>
            <a:r>
              <a:rPr lang="en-US" sz="2400" dirty="0" err="1"/>
              <a:t>ning</a:t>
            </a:r>
            <a:r>
              <a:rPr lang="en-US" sz="2400" dirty="0"/>
              <a:t> </a:t>
            </a:r>
            <a:r>
              <a:rPr lang="en-US" sz="2400" dirty="0" err="1"/>
              <a:t>nendega</a:t>
            </a:r>
            <a:r>
              <a:rPr lang="en-US" sz="2400" dirty="0"/>
              <a:t> </a:t>
            </a:r>
            <a:r>
              <a:rPr lang="en-US" sz="2400" dirty="0" err="1"/>
              <a:t>kaasnevad</a:t>
            </a:r>
            <a:r>
              <a:rPr lang="en-US" sz="2400" dirty="0"/>
              <a:t> </a:t>
            </a:r>
            <a:r>
              <a:rPr lang="en-US" sz="2400" dirty="0" err="1"/>
              <a:t>tööd</a:t>
            </a:r>
            <a:endParaRPr lang="en-US" sz="2400" dirty="0"/>
          </a:p>
          <a:p>
            <a:pPr marL="457200" indent="-457200">
              <a:lnSpc>
                <a:spcPct val="90000"/>
              </a:lnSpc>
              <a:spcBef>
                <a:spcPts val="1000"/>
              </a:spcBef>
              <a:buClr>
                <a:schemeClr val="accent1"/>
              </a:buClr>
              <a:buSzPct val="80000"/>
              <a:buFont typeface="Wingdings 3" charset="2"/>
              <a:buChar char=""/>
            </a:pPr>
            <a:r>
              <a:rPr lang="en-US" sz="2400" dirty="0" err="1">
                <a:solidFill>
                  <a:schemeClr val="accent2"/>
                </a:solidFill>
              </a:rPr>
              <a:t>Jahutussüsteemi</a:t>
            </a:r>
            <a:r>
              <a:rPr lang="en-US" sz="2400" dirty="0">
                <a:solidFill>
                  <a:schemeClr val="accent2"/>
                </a:solidFill>
              </a:rPr>
              <a:t> </a:t>
            </a:r>
            <a:r>
              <a:rPr lang="en-US" sz="2400" dirty="0" err="1">
                <a:solidFill>
                  <a:schemeClr val="accent2"/>
                </a:solidFill>
              </a:rPr>
              <a:t>ehitamine</a:t>
            </a:r>
            <a:r>
              <a:rPr lang="en-US" sz="2400" dirty="0">
                <a:solidFill>
                  <a:schemeClr val="accent2"/>
                </a:solidFill>
              </a:rPr>
              <a:t> </a:t>
            </a:r>
            <a:r>
              <a:rPr lang="en-US" sz="2400" dirty="0" err="1">
                <a:solidFill>
                  <a:schemeClr val="accent2"/>
                </a:solidFill>
              </a:rPr>
              <a:t>või</a:t>
            </a:r>
            <a:r>
              <a:rPr lang="en-US" sz="2400" dirty="0">
                <a:solidFill>
                  <a:schemeClr val="accent2"/>
                </a:solidFill>
              </a:rPr>
              <a:t> </a:t>
            </a:r>
            <a:r>
              <a:rPr lang="en-US" sz="2400" dirty="0" err="1">
                <a:solidFill>
                  <a:schemeClr val="accent2"/>
                </a:solidFill>
              </a:rPr>
              <a:t>jahutusseadme</a:t>
            </a:r>
            <a:r>
              <a:rPr lang="en-US" sz="2400" dirty="0">
                <a:solidFill>
                  <a:schemeClr val="accent2"/>
                </a:solidFill>
              </a:rPr>
              <a:t> </a:t>
            </a:r>
            <a:r>
              <a:rPr lang="en-US" sz="2400" dirty="0" err="1">
                <a:solidFill>
                  <a:schemeClr val="accent2"/>
                </a:solidFill>
              </a:rPr>
              <a:t>integreerimine</a:t>
            </a:r>
            <a:r>
              <a:rPr lang="en-US" sz="2400" dirty="0">
                <a:solidFill>
                  <a:schemeClr val="accent2"/>
                </a:solidFill>
              </a:rPr>
              <a:t> </a:t>
            </a:r>
            <a:r>
              <a:rPr lang="en-US" sz="2400" dirty="0" err="1">
                <a:solidFill>
                  <a:schemeClr val="accent2"/>
                </a:solidFill>
              </a:rPr>
              <a:t>ventilatsioonisüsteemi</a:t>
            </a:r>
            <a:r>
              <a:rPr lang="en-US" sz="2400" dirty="0">
                <a:solidFill>
                  <a:schemeClr val="accent2"/>
                </a:solidFill>
              </a:rPr>
              <a:t> </a:t>
            </a:r>
            <a:endParaRPr lang="et-EE" sz="2400" dirty="0">
              <a:solidFill>
                <a:schemeClr val="accent2"/>
              </a:solidFill>
            </a:endParaRPr>
          </a:p>
          <a:p>
            <a:pPr marL="457200" indent="-457200">
              <a:lnSpc>
                <a:spcPct val="90000"/>
              </a:lnSpc>
              <a:spcBef>
                <a:spcPts val="1000"/>
              </a:spcBef>
              <a:buClr>
                <a:schemeClr val="accent1"/>
              </a:buClr>
              <a:buSzPct val="80000"/>
              <a:buFont typeface="Wingdings 3" charset="2"/>
              <a:buChar char=""/>
            </a:pPr>
            <a:r>
              <a:rPr lang="en-US" sz="2400" dirty="0" err="1"/>
              <a:t>Lokaalse</a:t>
            </a:r>
            <a:r>
              <a:rPr lang="en-US" sz="2400" dirty="0"/>
              <a:t> </a:t>
            </a:r>
            <a:r>
              <a:rPr lang="en-US" sz="2400" dirty="0" err="1"/>
              <a:t>taastuvenergia</a:t>
            </a:r>
            <a:r>
              <a:rPr lang="en-US" sz="2400" dirty="0"/>
              <a:t> </a:t>
            </a:r>
            <a:r>
              <a:rPr lang="en-US" sz="2400" dirty="0" err="1"/>
              <a:t>kasutamiseks</a:t>
            </a:r>
            <a:r>
              <a:rPr lang="en-US" sz="2400" dirty="0"/>
              <a:t> </a:t>
            </a:r>
            <a:r>
              <a:rPr lang="en-US" sz="2400" dirty="0" err="1"/>
              <a:t>vajalike</a:t>
            </a:r>
            <a:r>
              <a:rPr lang="en-US" sz="2400" dirty="0"/>
              <a:t> </a:t>
            </a:r>
            <a:r>
              <a:rPr lang="en-US" sz="2400" dirty="0" err="1"/>
              <a:t>seadmete</a:t>
            </a:r>
            <a:r>
              <a:rPr lang="en-US" sz="2400" dirty="0"/>
              <a:t> </a:t>
            </a:r>
            <a:r>
              <a:rPr lang="en-US" sz="2400" dirty="0" err="1"/>
              <a:t>soetamine</a:t>
            </a:r>
            <a:r>
              <a:rPr lang="en-US" sz="2400" dirty="0"/>
              <a:t> ja </a:t>
            </a:r>
            <a:r>
              <a:rPr lang="en-US" sz="2400" dirty="0" err="1"/>
              <a:t>paigaldamine</a:t>
            </a:r>
            <a:r>
              <a:rPr lang="en-US" sz="2400" dirty="0"/>
              <a:t> </a:t>
            </a:r>
            <a:r>
              <a:rPr lang="en-US" sz="2400" dirty="0" err="1"/>
              <a:t>ning</a:t>
            </a:r>
            <a:r>
              <a:rPr lang="en-US" sz="2400" dirty="0"/>
              <a:t> </a:t>
            </a:r>
            <a:r>
              <a:rPr lang="en-US" sz="2400" dirty="0" err="1"/>
              <a:t>sellega</a:t>
            </a:r>
            <a:r>
              <a:rPr lang="en-US" sz="2400" dirty="0"/>
              <a:t> </a:t>
            </a:r>
            <a:r>
              <a:rPr lang="en-US" sz="2400" dirty="0" err="1"/>
              <a:t>kaasnevad</a:t>
            </a:r>
            <a:r>
              <a:rPr lang="en-US" sz="2400" dirty="0"/>
              <a:t> </a:t>
            </a:r>
            <a:r>
              <a:rPr lang="en-US" sz="2400" dirty="0" err="1"/>
              <a:t>tööd</a:t>
            </a:r>
            <a:endParaRPr lang="en-US" sz="2400" dirty="0"/>
          </a:p>
          <a:p>
            <a:pPr marL="457200" indent="-457200">
              <a:lnSpc>
                <a:spcPct val="90000"/>
              </a:lnSpc>
              <a:spcBef>
                <a:spcPts val="1000"/>
              </a:spcBef>
              <a:buClr>
                <a:schemeClr val="accent1"/>
              </a:buClr>
              <a:buSzPct val="80000"/>
              <a:buFont typeface="Wingdings 3" charset="2"/>
              <a:buChar char=""/>
            </a:pPr>
            <a:r>
              <a:rPr lang="en-US" sz="2400" dirty="0" err="1"/>
              <a:t>Lifti</a:t>
            </a:r>
            <a:r>
              <a:rPr lang="en-US" sz="2400" dirty="0"/>
              <a:t> </a:t>
            </a:r>
            <a:r>
              <a:rPr lang="en-US" sz="2400" dirty="0" err="1"/>
              <a:t>juhtimissüsteemi</a:t>
            </a:r>
            <a:r>
              <a:rPr lang="en-US" sz="2400" dirty="0"/>
              <a:t> ja </a:t>
            </a:r>
            <a:r>
              <a:rPr lang="en-US" sz="2400" dirty="0" err="1"/>
              <a:t>ajami</a:t>
            </a:r>
            <a:r>
              <a:rPr lang="en-US" sz="2400" dirty="0"/>
              <a:t> </a:t>
            </a:r>
            <a:r>
              <a:rPr lang="en-US" sz="2400" dirty="0" err="1"/>
              <a:t>osaline</a:t>
            </a:r>
            <a:r>
              <a:rPr lang="en-US" sz="2400" dirty="0"/>
              <a:t> </a:t>
            </a:r>
            <a:r>
              <a:rPr lang="en-US" sz="2400" dirty="0" err="1"/>
              <a:t>või</a:t>
            </a:r>
            <a:r>
              <a:rPr lang="en-US" sz="2400" dirty="0"/>
              <a:t> </a:t>
            </a:r>
            <a:r>
              <a:rPr lang="en-US" sz="2400" dirty="0" err="1"/>
              <a:t>täielik</a:t>
            </a:r>
            <a:r>
              <a:rPr lang="en-US" sz="2400" dirty="0"/>
              <a:t> </a:t>
            </a:r>
            <a:r>
              <a:rPr lang="en-US" sz="2400" dirty="0" err="1"/>
              <a:t>rekonstrueerimine</a:t>
            </a:r>
            <a:r>
              <a:rPr lang="en-US" sz="2400" dirty="0"/>
              <a:t> </a:t>
            </a:r>
            <a:r>
              <a:rPr lang="en-US" sz="2400" dirty="0" err="1"/>
              <a:t>või</a:t>
            </a:r>
            <a:r>
              <a:rPr lang="en-US" sz="2400" dirty="0"/>
              <a:t> </a:t>
            </a:r>
            <a:r>
              <a:rPr lang="en-US" sz="2400" dirty="0" err="1"/>
              <a:t>lifti</a:t>
            </a:r>
            <a:r>
              <a:rPr lang="en-US" sz="2400" dirty="0"/>
              <a:t> </a:t>
            </a:r>
            <a:r>
              <a:rPr lang="en-US" sz="2400" dirty="0" err="1"/>
              <a:t>asendamine</a:t>
            </a:r>
            <a:r>
              <a:rPr lang="en-US" sz="2400" dirty="0"/>
              <a:t> </a:t>
            </a:r>
            <a:r>
              <a:rPr lang="en-US" sz="2400" dirty="0" err="1"/>
              <a:t>ning</a:t>
            </a:r>
            <a:r>
              <a:rPr lang="en-US" sz="2400" dirty="0"/>
              <a:t> </a:t>
            </a:r>
            <a:r>
              <a:rPr lang="en-US" sz="2400" dirty="0" err="1"/>
              <a:t>nendega</a:t>
            </a:r>
            <a:r>
              <a:rPr lang="en-US" sz="2400" dirty="0"/>
              <a:t> </a:t>
            </a:r>
            <a:r>
              <a:rPr lang="en-US" sz="2400" dirty="0" err="1"/>
              <a:t>kaasnevad</a:t>
            </a:r>
            <a:r>
              <a:rPr lang="en-US" sz="2400" dirty="0"/>
              <a:t> </a:t>
            </a:r>
            <a:r>
              <a:rPr lang="en-US" sz="2400" dirty="0" err="1"/>
              <a:t>tööd</a:t>
            </a:r>
            <a:endParaRPr lang="en-US" sz="2400" dirty="0"/>
          </a:p>
          <a:p>
            <a:pPr marL="457200" indent="-457200">
              <a:lnSpc>
                <a:spcPct val="90000"/>
              </a:lnSpc>
              <a:spcBef>
                <a:spcPts val="1000"/>
              </a:spcBef>
              <a:buClr>
                <a:schemeClr val="accent1"/>
              </a:buClr>
              <a:buSzPct val="80000"/>
              <a:buFont typeface="Wingdings 3" charset="2"/>
              <a:buChar char=""/>
            </a:pPr>
            <a:r>
              <a:rPr lang="en-US" sz="2400" dirty="0" err="1"/>
              <a:t>Üldkasutatavatel</a:t>
            </a:r>
            <a:r>
              <a:rPr lang="en-US" sz="2400" dirty="0"/>
              <a:t> </a:t>
            </a:r>
            <a:r>
              <a:rPr lang="en-US" sz="2400" dirty="0" err="1"/>
              <a:t>pindadel</a:t>
            </a:r>
            <a:r>
              <a:rPr lang="en-US" sz="2400" dirty="0"/>
              <a:t> </a:t>
            </a:r>
            <a:r>
              <a:rPr lang="en-US" sz="2400" dirty="0" err="1"/>
              <a:t>asuva</a:t>
            </a:r>
            <a:r>
              <a:rPr lang="en-US" sz="2400" dirty="0"/>
              <a:t> </a:t>
            </a:r>
            <a:r>
              <a:rPr lang="en-US" sz="2400" dirty="0" err="1"/>
              <a:t>hoone</a:t>
            </a:r>
            <a:r>
              <a:rPr lang="en-US" sz="2400" dirty="0"/>
              <a:t> </a:t>
            </a:r>
            <a:r>
              <a:rPr lang="en-US" sz="2400" dirty="0" err="1"/>
              <a:t>elektrisüsteemi</a:t>
            </a:r>
            <a:r>
              <a:rPr lang="en-US" sz="2400" dirty="0"/>
              <a:t> </a:t>
            </a:r>
            <a:r>
              <a:rPr lang="en-US" sz="2400" dirty="0" err="1"/>
              <a:t>asendamine</a:t>
            </a:r>
            <a:r>
              <a:rPr lang="en-US" sz="2400" dirty="0"/>
              <a:t> </a:t>
            </a:r>
            <a:r>
              <a:rPr lang="en-US" sz="2400" dirty="0" err="1"/>
              <a:t>või</a:t>
            </a:r>
            <a:r>
              <a:rPr lang="en-US" sz="2400" dirty="0"/>
              <a:t> </a:t>
            </a:r>
            <a:r>
              <a:rPr lang="en-US" sz="2400" dirty="0" err="1"/>
              <a:t>rekonstrueerimine</a:t>
            </a:r>
            <a:r>
              <a:rPr lang="en-US" sz="2400" dirty="0"/>
              <a:t>, </a:t>
            </a:r>
            <a:r>
              <a:rPr lang="en-US" sz="2400" dirty="0" err="1">
                <a:solidFill>
                  <a:schemeClr val="accent2"/>
                </a:solidFill>
              </a:rPr>
              <a:t>elektriauto</a:t>
            </a:r>
            <a:r>
              <a:rPr lang="en-US" sz="2400" dirty="0">
                <a:solidFill>
                  <a:schemeClr val="accent2"/>
                </a:solidFill>
              </a:rPr>
              <a:t> </a:t>
            </a:r>
            <a:r>
              <a:rPr lang="en-US" sz="2400" dirty="0" err="1">
                <a:solidFill>
                  <a:schemeClr val="accent2"/>
                </a:solidFill>
              </a:rPr>
              <a:t>laadimistaristu</a:t>
            </a:r>
            <a:r>
              <a:rPr lang="en-US" sz="2400" dirty="0">
                <a:solidFill>
                  <a:schemeClr val="accent2"/>
                </a:solidFill>
              </a:rPr>
              <a:t> </a:t>
            </a:r>
            <a:r>
              <a:rPr lang="en-US" sz="2400" dirty="0" err="1">
                <a:solidFill>
                  <a:schemeClr val="accent2"/>
                </a:solidFill>
              </a:rPr>
              <a:t>paigaldamine</a:t>
            </a:r>
            <a:r>
              <a:rPr lang="en-US" sz="2400" dirty="0">
                <a:solidFill>
                  <a:schemeClr val="accent2"/>
                </a:solidFill>
              </a:rPr>
              <a:t> ja </a:t>
            </a:r>
            <a:r>
              <a:rPr lang="en-US" sz="2400" dirty="0" err="1">
                <a:solidFill>
                  <a:schemeClr val="accent2"/>
                </a:solidFill>
              </a:rPr>
              <a:t>soojussõlme</a:t>
            </a:r>
            <a:r>
              <a:rPr lang="en-US" sz="2400" dirty="0">
                <a:solidFill>
                  <a:schemeClr val="accent2"/>
                </a:solidFill>
              </a:rPr>
              <a:t> </a:t>
            </a:r>
            <a:r>
              <a:rPr lang="en-US" sz="2400" dirty="0" err="1">
                <a:solidFill>
                  <a:schemeClr val="accent2"/>
                </a:solidFill>
              </a:rPr>
              <a:t>välisele</a:t>
            </a:r>
            <a:r>
              <a:rPr lang="en-US" sz="2400" dirty="0">
                <a:solidFill>
                  <a:schemeClr val="accent2"/>
                </a:solidFill>
              </a:rPr>
              <a:t> </a:t>
            </a:r>
            <a:r>
              <a:rPr lang="en-US" sz="2400" dirty="0" err="1">
                <a:solidFill>
                  <a:schemeClr val="accent2"/>
                </a:solidFill>
              </a:rPr>
              <a:t>elektritoitele</a:t>
            </a:r>
            <a:r>
              <a:rPr lang="en-US" sz="2400" dirty="0">
                <a:solidFill>
                  <a:schemeClr val="accent2"/>
                </a:solidFill>
              </a:rPr>
              <a:t> </a:t>
            </a:r>
            <a:r>
              <a:rPr lang="en-US" sz="2400" dirty="0" err="1">
                <a:solidFill>
                  <a:schemeClr val="accent2"/>
                </a:solidFill>
              </a:rPr>
              <a:t>ümberlülitamise</a:t>
            </a:r>
            <a:r>
              <a:rPr lang="en-US" sz="2400" dirty="0">
                <a:solidFill>
                  <a:schemeClr val="accent2"/>
                </a:solidFill>
              </a:rPr>
              <a:t> </a:t>
            </a:r>
            <a:r>
              <a:rPr lang="en-US" sz="2400" dirty="0" err="1">
                <a:solidFill>
                  <a:schemeClr val="accent2"/>
                </a:solidFill>
              </a:rPr>
              <a:t>võimaluse</a:t>
            </a:r>
            <a:r>
              <a:rPr lang="en-US" sz="2400" dirty="0">
                <a:solidFill>
                  <a:schemeClr val="accent2"/>
                </a:solidFill>
              </a:rPr>
              <a:t> </a:t>
            </a:r>
            <a:r>
              <a:rPr lang="en-US" sz="2400" dirty="0" err="1">
                <a:solidFill>
                  <a:schemeClr val="accent2"/>
                </a:solidFill>
              </a:rPr>
              <a:t>loomine</a:t>
            </a:r>
            <a:r>
              <a:rPr lang="en-US" sz="2400" dirty="0">
                <a:solidFill>
                  <a:schemeClr val="accent2"/>
                </a:solidFill>
              </a:rPr>
              <a:t> </a:t>
            </a:r>
            <a:r>
              <a:rPr lang="en-US" sz="2400" dirty="0" err="1">
                <a:solidFill>
                  <a:schemeClr val="accent2"/>
                </a:solidFill>
              </a:rPr>
              <a:t>ning</a:t>
            </a:r>
            <a:r>
              <a:rPr lang="en-US" sz="2400" dirty="0">
                <a:solidFill>
                  <a:schemeClr val="accent2"/>
                </a:solidFill>
              </a:rPr>
              <a:t> </a:t>
            </a:r>
            <a:r>
              <a:rPr lang="en-US" sz="2400" dirty="0" err="1">
                <a:solidFill>
                  <a:schemeClr val="accent2"/>
                </a:solidFill>
              </a:rPr>
              <a:t>sellega</a:t>
            </a:r>
            <a:r>
              <a:rPr lang="en-US" sz="2400" dirty="0">
                <a:solidFill>
                  <a:schemeClr val="accent2"/>
                </a:solidFill>
              </a:rPr>
              <a:t> </a:t>
            </a:r>
            <a:r>
              <a:rPr lang="en-US" sz="2400" dirty="0" err="1">
                <a:solidFill>
                  <a:schemeClr val="accent2"/>
                </a:solidFill>
              </a:rPr>
              <a:t>kaasnevad</a:t>
            </a:r>
            <a:r>
              <a:rPr lang="en-US" sz="2400" dirty="0">
                <a:solidFill>
                  <a:schemeClr val="accent2"/>
                </a:solidFill>
              </a:rPr>
              <a:t> </a:t>
            </a:r>
            <a:r>
              <a:rPr lang="en-US" sz="2400" dirty="0" err="1">
                <a:solidFill>
                  <a:schemeClr val="accent2"/>
                </a:solidFill>
              </a:rPr>
              <a:t>tööd</a:t>
            </a:r>
            <a:endParaRPr lang="en-US" sz="2400" dirty="0">
              <a:solidFill>
                <a:schemeClr val="accent2"/>
              </a:solidFill>
            </a:endParaRPr>
          </a:p>
        </p:txBody>
      </p:sp>
      <p:sp>
        <p:nvSpPr>
          <p:cNvPr id="24" name="Isosceles Triangle 23">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465725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9EA7EA7-74F5-4EE2-8E3D-1A10308259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 name="Straight Connector 8">
              <a:extLst>
                <a:ext uri="{FF2B5EF4-FFF2-40B4-BE49-F238E27FC236}">
                  <a16:creationId xmlns:a16="http://schemas.microsoft.com/office/drawing/2014/main" id="{A5CE79B5-7EE4-424D-AD14-5DEFB61B85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696C926F-F999-44BA-8D86-9EAB51D650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248745E7-0AF0-48F9-8E58-2673FC5F4F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5">
              <a:extLst>
                <a:ext uri="{FF2B5EF4-FFF2-40B4-BE49-F238E27FC236}">
                  <a16:creationId xmlns:a16="http://schemas.microsoft.com/office/drawing/2014/main" id="{9715E81A-D2E0-4431-9370-4E4A9ECA7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CEDB37A9-282D-4DDB-85AD-B2090A825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7">
              <a:extLst>
                <a:ext uri="{FF2B5EF4-FFF2-40B4-BE49-F238E27FC236}">
                  <a16:creationId xmlns:a16="http://schemas.microsoft.com/office/drawing/2014/main" id="{533D5933-7F91-4F5E-BC31-42FD0E2D8D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8">
              <a:extLst>
                <a:ext uri="{FF2B5EF4-FFF2-40B4-BE49-F238E27FC236}">
                  <a16:creationId xmlns:a16="http://schemas.microsoft.com/office/drawing/2014/main" id="{37ADDF68-C9BE-46EA-83DE-2C07DD839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9">
              <a:extLst>
                <a:ext uri="{FF2B5EF4-FFF2-40B4-BE49-F238E27FC236}">
                  <a16:creationId xmlns:a16="http://schemas.microsoft.com/office/drawing/2014/main" id="{10D67396-BABD-48A8-A892-CCB5095FA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626DA82A-72C2-4DF6-9CF0-0D1F6B96B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8EE6DC63-4380-4BE0-A68A-8F01162BD1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0" name="Rectangle 19">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 name="TextBox 2">
            <a:extLst>
              <a:ext uri="{FF2B5EF4-FFF2-40B4-BE49-F238E27FC236}">
                <a16:creationId xmlns:a16="http://schemas.microsoft.com/office/drawing/2014/main" id="{CBD404A6-4C08-D113-0776-27FDDF785338}"/>
              </a:ext>
            </a:extLst>
          </p:cNvPr>
          <p:cNvSpPr txBox="1"/>
          <p:nvPr/>
        </p:nvSpPr>
        <p:spPr>
          <a:xfrm>
            <a:off x="766086" y="147782"/>
            <a:ext cx="11093405" cy="6060239"/>
          </a:xfrm>
          <a:prstGeom prst="rect">
            <a:avLst/>
          </a:prstGeom>
        </p:spPr>
        <p:txBody>
          <a:bodyPr vert="horz" lIns="91440" tIns="45720" rIns="91440" bIns="45720" rtlCol="0">
            <a:noAutofit/>
          </a:bodyPr>
          <a:lstStyle/>
          <a:p>
            <a:pPr marL="285750" indent="-285750">
              <a:lnSpc>
                <a:spcPct val="90000"/>
              </a:lnSpc>
              <a:spcBef>
                <a:spcPts val="1000"/>
              </a:spcBef>
              <a:buClr>
                <a:schemeClr val="accent1"/>
              </a:buClr>
              <a:buSzPct val="80000"/>
              <a:buFont typeface="Wingdings 3" charset="2"/>
              <a:buChar char=""/>
            </a:pPr>
            <a:r>
              <a:rPr lang="en-US" sz="2400" dirty="0" err="1"/>
              <a:t>Üldkasutatavate</a:t>
            </a:r>
            <a:r>
              <a:rPr lang="en-US" sz="2400" dirty="0"/>
              <a:t> </a:t>
            </a:r>
            <a:r>
              <a:rPr lang="en-US" sz="2400" dirty="0" err="1"/>
              <a:t>pindade</a:t>
            </a:r>
            <a:r>
              <a:rPr lang="en-US" sz="2400" dirty="0"/>
              <a:t> ja </a:t>
            </a:r>
            <a:r>
              <a:rPr lang="en-US" sz="2400" dirty="0" err="1"/>
              <a:t>korteri</a:t>
            </a:r>
            <a:r>
              <a:rPr lang="en-US" sz="2400" dirty="0"/>
              <a:t> </a:t>
            </a:r>
            <a:r>
              <a:rPr lang="en-US" sz="2400" dirty="0" err="1"/>
              <a:t>akende</a:t>
            </a:r>
            <a:r>
              <a:rPr lang="en-US" sz="2400" dirty="0"/>
              <a:t> </a:t>
            </a:r>
            <a:r>
              <a:rPr lang="en-US" sz="2400" dirty="0" err="1"/>
              <a:t>soojustuse</a:t>
            </a:r>
            <a:r>
              <a:rPr lang="en-US" sz="2400" dirty="0"/>
              <a:t> </a:t>
            </a:r>
            <a:r>
              <a:rPr lang="en-US" sz="2400" dirty="0" err="1"/>
              <a:t>tasapinda</a:t>
            </a:r>
            <a:r>
              <a:rPr lang="en-US" sz="2400" dirty="0"/>
              <a:t> </a:t>
            </a:r>
            <a:r>
              <a:rPr lang="en-US" sz="2400" dirty="0" err="1"/>
              <a:t>paigaldamise</a:t>
            </a:r>
            <a:r>
              <a:rPr lang="en-US" sz="2400" dirty="0"/>
              <a:t> </a:t>
            </a:r>
            <a:r>
              <a:rPr lang="en-US" sz="2400" dirty="0" err="1"/>
              <a:t>ning</a:t>
            </a:r>
            <a:r>
              <a:rPr lang="en-US" sz="2400" dirty="0"/>
              <a:t> </a:t>
            </a:r>
            <a:r>
              <a:rPr lang="en-US" sz="2400" dirty="0" err="1"/>
              <a:t>kütte</a:t>
            </a:r>
            <a:r>
              <a:rPr lang="en-US" sz="2400" dirty="0"/>
              <a:t>- ja </a:t>
            </a:r>
            <a:r>
              <a:rPr lang="en-US" sz="2400" dirty="0" err="1"/>
              <a:t>ventilatsioonisüsteemi</a:t>
            </a:r>
            <a:r>
              <a:rPr lang="en-US" sz="2400" dirty="0"/>
              <a:t> </a:t>
            </a:r>
            <a:r>
              <a:rPr lang="en-US" sz="2400" dirty="0" err="1"/>
              <a:t>väljaehitamisest</a:t>
            </a:r>
            <a:r>
              <a:rPr lang="en-US" sz="2400" dirty="0"/>
              <a:t> </a:t>
            </a:r>
            <a:r>
              <a:rPr lang="en-US" sz="2400" dirty="0" err="1"/>
              <a:t>tuleneva</a:t>
            </a:r>
            <a:r>
              <a:rPr lang="en-US" sz="2400" dirty="0"/>
              <a:t> </a:t>
            </a:r>
            <a:r>
              <a:rPr lang="en-US" sz="2400" dirty="0" err="1"/>
              <a:t>siseviimistluse</a:t>
            </a:r>
            <a:r>
              <a:rPr lang="en-US" sz="2400" dirty="0"/>
              <a:t> </a:t>
            </a:r>
            <a:r>
              <a:rPr lang="en-US" sz="2400" dirty="0" err="1"/>
              <a:t>taastamine</a:t>
            </a:r>
            <a:r>
              <a:rPr lang="en-US" sz="2400" dirty="0"/>
              <a:t> </a:t>
            </a:r>
            <a:r>
              <a:rPr lang="en-US" sz="2400" dirty="0" err="1"/>
              <a:t>kuni</a:t>
            </a:r>
            <a:r>
              <a:rPr lang="en-US" sz="2400" dirty="0"/>
              <a:t> 15 % </a:t>
            </a:r>
            <a:r>
              <a:rPr lang="en-US" sz="2400" dirty="0" err="1"/>
              <a:t>rekonstrueerimistööde</a:t>
            </a:r>
            <a:r>
              <a:rPr lang="en-US" sz="2400" dirty="0"/>
              <a:t> </a:t>
            </a:r>
            <a:r>
              <a:rPr lang="en-US" sz="2400" dirty="0" err="1"/>
              <a:t>kogumaksumusest</a:t>
            </a:r>
            <a:endParaRPr lang="en-US" sz="2400" dirty="0"/>
          </a:p>
          <a:p>
            <a:pPr marL="285750" indent="-285750">
              <a:lnSpc>
                <a:spcPct val="90000"/>
              </a:lnSpc>
              <a:spcBef>
                <a:spcPts val="1000"/>
              </a:spcBef>
              <a:buClr>
                <a:schemeClr val="accent1"/>
              </a:buClr>
              <a:buSzPct val="80000"/>
              <a:buFont typeface="Wingdings 3" charset="2"/>
              <a:buChar char=""/>
            </a:pPr>
            <a:r>
              <a:rPr lang="en-US" sz="2400" dirty="0" err="1"/>
              <a:t>Hoonesse</a:t>
            </a:r>
            <a:r>
              <a:rPr lang="en-US" sz="2400" dirty="0"/>
              <a:t> </a:t>
            </a:r>
            <a:r>
              <a:rPr lang="en-US" sz="2400" dirty="0" err="1"/>
              <a:t>sisse</a:t>
            </a:r>
            <a:r>
              <a:rPr lang="en-US" sz="2400" dirty="0"/>
              <a:t>- ja </a:t>
            </a:r>
            <a:r>
              <a:rPr lang="en-US" sz="2400" dirty="0" err="1"/>
              <a:t>väljapääsu</a:t>
            </a:r>
            <a:r>
              <a:rPr lang="en-US" sz="2400" dirty="0"/>
              <a:t> </a:t>
            </a:r>
            <a:r>
              <a:rPr lang="en-US" sz="2400" dirty="0" err="1"/>
              <a:t>tagamiseks</a:t>
            </a:r>
            <a:r>
              <a:rPr lang="en-US" sz="2400" dirty="0"/>
              <a:t> </a:t>
            </a:r>
            <a:r>
              <a:rPr lang="en-US" sz="2400" dirty="0" err="1"/>
              <a:t>trepimademetele</a:t>
            </a:r>
            <a:r>
              <a:rPr lang="en-US" sz="2400" dirty="0"/>
              <a:t> </a:t>
            </a:r>
            <a:r>
              <a:rPr lang="en-US" sz="2400" dirty="0" err="1"/>
              <a:t>panduste</a:t>
            </a:r>
            <a:r>
              <a:rPr lang="en-US" sz="2400" dirty="0"/>
              <a:t> ja </a:t>
            </a:r>
            <a:r>
              <a:rPr lang="en-US" sz="2400" dirty="0" err="1"/>
              <a:t>käsipuude</a:t>
            </a:r>
            <a:r>
              <a:rPr lang="en-US" sz="2400" dirty="0"/>
              <a:t> </a:t>
            </a:r>
            <a:r>
              <a:rPr lang="en-US" sz="2400" dirty="0" err="1"/>
              <a:t>paigaldamine</a:t>
            </a:r>
            <a:r>
              <a:rPr lang="en-US" sz="2400" dirty="0"/>
              <a:t>, </a:t>
            </a:r>
            <a:r>
              <a:rPr lang="en-US" sz="2400" dirty="0" err="1"/>
              <a:t>invatõstuki</a:t>
            </a:r>
            <a:r>
              <a:rPr lang="en-US" sz="2400" dirty="0"/>
              <a:t> </a:t>
            </a:r>
            <a:r>
              <a:rPr lang="en-US" sz="2400" dirty="0" err="1"/>
              <a:t>paigaldamine</a:t>
            </a:r>
            <a:r>
              <a:rPr lang="en-US" sz="2400" dirty="0"/>
              <a:t> </a:t>
            </a:r>
            <a:r>
              <a:rPr lang="en-US" sz="2400" dirty="0" err="1"/>
              <a:t>ning</a:t>
            </a:r>
            <a:r>
              <a:rPr lang="en-US" sz="2400" dirty="0"/>
              <a:t> </a:t>
            </a:r>
            <a:r>
              <a:rPr lang="en-US" sz="2400" dirty="0" err="1"/>
              <a:t>lifti</a:t>
            </a:r>
            <a:r>
              <a:rPr lang="en-US" sz="2400" dirty="0"/>
              <a:t> </a:t>
            </a:r>
            <a:r>
              <a:rPr lang="en-US" sz="2400" dirty="0" err="1"/>
              <a:t>ehitamine</a:t>
            </a:r>
            <a:r>
              <a:rPr lang="en-US" sz="2400" dirty="0"/>
              <a:t> ja </a:t>
            </a:r>
            <a:r>
              <a:rPr lang="en-US" sz="2400" dirty="0" err="1"/>
              <a:t>sellega</a:t>
            </a:r>
            <a:r>
              <a:rPr lang="en-US" sz="2400" dirty="0"/>
              <a:t> </a:t>
            </a:r>
            <a:r>
              <a:rPr lang="en-US" sz="2400" dirty="0" err="1"/>
              <a:t>kaasnevad</a:t>
            </a:r>
            <a:r>
              <a:rPr lang="en-US" sz="2400" dirty="0"/>
              <a:t> </a:t>
            </a:r>
            <a:r>
              <a:rPr lang="en-US" sz="2400" dirty="0" err="1"/>
              <a:t>tööd</a:t>
            </a:r>
            <a:endParaRPr lang="en-US" sz="2400" dirty="0"/>
          </a:p>
          <a:p>
            <a:pPr marL="285750" indent="-285750">
              <a:lnSpc>
                <a:spcPct val="90000"/>
              </a:lnSpc>
              <a:spcBef>
                <a:spcPts val="1000"/>
              </a:spcBef>
              <a:buClr>
                <a:schemeClr val="accent1"/>
              </a:buClr>
              <a:buSzPct val="80000"/>
              <a:buFont typeface="Wingdings 3" charset="2"/>
              <a:buChar char=""/>
            </a:pPr>
            <a:r>
              <a:rPr lang="en-US" sz="2400" dirty="0" err="1">
                <a:solidFill>
                  <a:schemeClr val="accent2"/>
                </a:solidFill>
              </a:rPr>
              <a:t>Kaugküttevõrguga</a:t>
            </a:r>
            <a:r>
              <a:rPr lang="en-US" sz="2400" dirty="0">
                <a:solidFill>
                  <a:schemeClr val="accent2"/>
                </a:solidFill>
              </a:rPr>
              <a:t> </a:t>
            </a:r>
            <a:r>
              <a:rPr lang="en-US" sz="2400" dirty="0" err="1">
                <a:solidFill>
                  <a:schemeClr val="accent2"/>
                </a:solidFill>
              </a:rPr>
              <a:t>liitumine</a:t>
            </a:r>
            <a:endParaRPr lang="en-US" sz="2400" dirty="0">
              <a:solidFill>
                <a:schemeClr val="accent2"/>
              </a:solidFill>
            </a:endParaRPr>
          </a:p>
          <a:p>
            <a:pPr marL="285750" indent="-285750">
              <a:lnSpc>
                <a:spcPct val="90000"/>
              </a:lnSpc>
              <a:spcBef>
                <a:spcPts val="1000"/>
              </a:spcBef>
              <a:buClr>
                <a:schemeClr val="accent1"/>
              </a:buClr>
              <a:buSzPct val="80000"/>
              <a:buFont typeface="Wingdings 3" charset="2"/>
              <a:buChar char=""/>
            </a:pPr>
            <a:r>
              <a:rPr lang="en-US" sz="2400" dirty="0" err="1">
                <a:solidFill>
                  <a:schemeClr val="accent2"/>
                </a:solidFill>
              </a:rPr>
              <a:t>Prügimaja</a:t>
            </a:r>
            <a:r>
              <a:rPr lang="en-US" sz="2400" dirty="0">
                <a:solidFill>
                  <a:schemeClr val="accent2"/>
                </a:solidFill>
              </a:rPr>
              <a:t> </a:t>
            </a:r>
            <a:r>
              <a:rPr lang="en-US" sz="2400" dirty="0" err="1">
                <a:solidFill>
                  <a:schemeClr val="accent2"/>
                </a:solidFill>
              </a:rPr>
              <a:t>ehitamine</a:t>
            </a:r>
            <a:r>
              <a:rPr lang="en-US" sz="2400" dirty="0">
                <a:solidFill>
                  <a:schemeClr val="accent2"/>
                </a:solidFill>
              </a:rPr>
              <a:t> </a:t>
            </a:r>
            <a:r>
              <a:rPr lang="en-US" sz="2400" dirty="0" err="1">
                <a:solidFill>
                  <a:schemeClr val="accent2"/>
                </a:solidFill>
              </a:rPr>
              <a:t>või</a:t>
            </a:r>
            <a:r>
              <a:rPr lang="en-US" sz="2400" dirty="0">
                <a:solidFill>
                  <a:schemeClr val="accent2"/>
                </a:solidFill>
              </a:rPr>
              <a:t> </a:t>
            </a:r>
            <a:r>
              <a:rPr lang="en-US" sz="2400" dirty="0" err="1">
                <a:solidFill>
                  <a:schemeClr val="accent2"/>
                </a:solidFill>
              </a:rPr>
              <a:t>rekonstrueerimine</a:t>
            </a:r>
            <a:endParaRPr lang="en-US" sz="2400" dirty="0">
              <a:solidFill>
                <a:schemeClr val="accent2"/>
              </a:solidFill>
            </a:endParaRPr>
          </a:p>
          <a:p>
            <a:pPr marL="285750" indent="-285750">
              <a:lnSpc>
                <a:spcPct val="90000"/>
              </a:lnSpc>
              <a:spcBef>
                <a:spcPts val="1000"/>
              </a:spcBef>
              <a:buClr>
                <a:schemeClr val="accent1"/>
              </a:buClr>
              <a:buSzPct val="80000"/>
              <a:buFont typeface="Wingdings 3" charset="2"/>
              <a:buChar char=""/>
            </a:pPr>
            <a:r>
              <a:rPr lang="en-US" sz="2400" dirty="0" err="1">
                <a:solidFill>
                  <a:schemeClr val="accent2"/>
                </a:solidFill>
              </a:rPr>
              <a:t>Rattaparkla</a:t>
            </a:r>
            <a:r>
              <a:rPr lang="en-US" sz="2400" dirty="0">
                <a:solidFill>
                  <a:schemeClr val="accent2"/>
                </a:solidFill>
              </a:rPr>
              <a:t> </a:t>
            </a:r>
            <a:r>
              <a:rPr lang="en-US" sz="2400" dirty="0" err="1">
                <a:solidFill>
                  <a:schemeClr val="accent2"/>
                </a:solidFill>
              </a:rPr>
              <a:t>ehitamine</a:t>
            </a:r>
            <a:r>
              <a:rPr lang="en-US" sz="2400" dirty="0">
                <a:solidFill>
                  <a:schemeClr val="accent2"/>
                </a:solidFill>
              </a:rPr>
              <a:t> </a:t>
            </a:r>
            <a:r>
              <a:rPr lang="en-US" sz="2400" dirty="0" err="1">
                <a:solidFill>
                  <a:schemeClr val="accent2"/>
                </a:solidFill>
              </a:rPr>
              <a:t>või</a:t>
            </a:r>
            <a:r>
              <a:rPr lang="en-US" sz="2400" dirty="0">
                <a:solidFill>
                  <a:schemeClr val="accent2"/>
                </a:solidFill>
              </a:rPr>
              <a:t> </a:t>
            </a:r>
            <a:r>
              <a:rPr lang="en-US" sz="2400" dirty="0" err="1">
                <a:solidFill>
                  <a:schemeClr val="accent2"/>
                </a:solidFill>
              </a:rPr>
              <a:t>rekonstrueerimine</a:t>
            </a:r>
            <a:endParaRPr lang="en-US" sz="2400" dirty="0">
              <a:solidFill>
                <a:schemeClr val="accent2"/>
              </a:solidFill>
            </a:endParaRPr>
          </a:p>
          <a:p>
            <a:pPr marL="285750" indent="-285750">
              <a:lnSpc>
                <a:spcPct val="90000"/>
              </a:lnSpc>
              <a:spcBef>
                <a:spcPts val="1000"/>
              </a:spcBef>
              <a:buClr>
                <a:schemeClr val="accent1"/>
              </a:buClr>
              <a:buSzPct val="80000"/>
              <a:buFont typeface="Wingdings 3" charset="2"/>
              <a:buChar char=""/>
            </a:pPr>
            <a:r>
              <a:rPr lang="en-US" sz="2400" dirty="0" err="1"/>
              <a:t>Nimetatud</a:t>
            </a:r>
            <a:r>
              <a:rPr lang="en-US" sz="2400" dirty="0"/>
              <a:t> </a:t>
            </a:r>
            <a:r>
              <a:rPr lang="en-US" sz="2400" dirty="0" err="1"/>
              <a:t>töödeks</a:t>
            </a:r>
            <a:r>
              <a:rPr lang="en-US" sz="2400" dirty="0"/>
              <a:t> </a:t>
            </a:r>
            <a:r>
              <a:rPr lang="en-US" sz="2400" dirty="0" err="1"/>
              <a:t>vajaliku</a:t>
            </a:r>
            <a:r>
              <a:rPr lang="en-US" sz="2400" dirty="0"/>
              <a:t> </a:t>
            </a:r>
            <a:r>
              <a:rPr lang="en-US" sz="2400" dirty="0" err="1"/>
              <a:t>ehitusuuringu</a:t>
            </a:r>
            <a:r>
              <a:rPr lang="en-US" sz="2400" dirty="0"/>
              <a:t>, </a:t>
            </a:r>
            <a:r>
              <a:rPr lang="en-US" sz="2400" dirty="0" err="1"/>
              <a:t>ehitise</a:t>
            </a:r>
            <a:r>
              <a:rPr lang="en-US" sz="2400" dirty="0"/>
              <a:t> </a:t>
            </a:r>
            <a:r>
              <a:rPr lang="en-US" sz="2400" dirty="0" err="1"/>
              <a:t>auditi</a:t>
            </a:r>
            <a:r>
              <a:rPr lang="en-US" sz="2400" dirty="0"/>
              <a:t> ja </a:t>
            </a:r>
            <a:r>
              <a:rPr lang="en-US" sz="2400" dirty="0" err="1"/>
              <a:t>ehitusprojekti</a:t>
            </a:r>
            <a:r>
              <a:rPr lang="en-US" sz="2400" dirty="0"/>
              <a:t> </a:t>
            </a:r>
            <a:r>
              <a:rPr lang="en-US" sz="2400" dirty="0" err="1"/>
              <a:t>koostamine</a:t>
            </a:r>
            <a:endParaRPr lang="en-US" sz="2400" dirty="0"/>
          </a:p>
          <a:p>
            <a:pPr marL="285750" indent="-285750">
              <a:lnSpc>
                <a:spcPct val="90000"/>
              </a:lnSpc>
              <a:spcBef>
                <a:spcPts val="1000"/>
              </a:spcBef>
              <a:buClr>
                <a:schemeClr val="accent1"/>
              </a:buClr>
              <a:buSzPct val="80000"/>
              <a:buFont typeface="Wingdings 3" charset="2"/>
              <a:buChar char=""/>
            </a:pPr>
            <a:r>
              <a:rPr lang="en-US" sz="2400" dirty="0" err="1"/>
              <a:t>Tehnilise</a:t>
            </a:r>
            <a:r>
              <a:rPr lang="en-US" sz="2400" dirty="0"/>
              <a:t> </a:t>
            </a:r>
            <a:r>
              <a:rPr lang="en-US" sz="2400" dirty="0" err="1"/>
              <a:t>konsultandi</a:t>
            </a:r>
            <a:r>
              <a:rPr lang="en-US" sz="2400" dirty="0"/>
              <a:t> </a:t>
            </a:r>
            <a:r>
              <a:rPr lang="en-US" sz="2400" dirty="0" err="1"/>
              <a:t>teenuse</a:t>
            </a:r>
            <a:r>
              <a:rPr lang="en-US" sz="2400" dirty="0"/>
              <a:t> </a:t>
            </a:r>
            <a:r>
              <a:rPr lang="en-US" sz="2400" dirty="0" err="1"/>
              <a:t>kasutamine</a:t>
            </a:r>
            <a:endParaRPr lang="en-US" sz="2400" dirty="0"/>
          </a:p>
          <a:p>
            <a:pPr marL="285750" indent="-285750">
              <a:lnSpc>
                <a:spcPct val="90000"/>
              </a:lnSpc>
              <a:spcBef>
                <a:spcPts val="1000"/>
              </a:spcBef>
              <a:buClr>
                <a:schemeClr val="accent1"/>
              </a:buClr>
              <a:buSzPct val="80000"/>
              <a:buFont typeface="Wingdings 3" charset="2"/>
              <a:buChar char=""/>
            </a:pPr>
            <a:r>
              <a:rPr lang="en-US" sz="2400" dirty="0" err="1"/>
              <a:t>Omanikujärelevalve</a:t>
            </a:r>
            <a:r>
              <a:rPr lang="en-US" sz="2400" dirty="0"/>
              <a:t> </a:t>
            </a:r>
            <a:r>
              <a:rPr lang="en-US" sz="2400" dirty="0" err="1"/>
              <a:t>teostamine</a:t>
            </a:r>
            <a:endParaRPr lang="en-US" sz="2400" dirty="0"/>
          </a:p>
          <a:p>
            <a:pPr marL="285750" indent="-285750">
              <a:lnSpc>
                <a:spcPct val="90000"/>
              </a:lnSpc>
              <a:spcBef>
                <a:spcPts val="1000"/>
              </a:spcBef>
              <a:buClr>
                <a:schemeClr val="accent1"/>
              </a:buClr>
              <a:buSzPct val="80000"/>
              <a:buFont typeface="Wingdings 3" charset="2"/>
              <a:buChar char=""/>
            </a:pPr>
            <a:r>
              <a:rPr lang="en-US" sz="2400" dirty="0" err="1"/>
              <a:t>Kõik</a:t>
            </a:r>
            <a:r>
              <a:rPr lang="en-US" sz="2400" dirty="0"/>
              <a:t> </a:t>
            </a:r>
            <a:r>
              <a:rPr lang="en-US" sz="2400" dirty="0" err="1"/>
              <a:t>eelnevalt</a:t>
            </a:r>
            <a:r>
              <a:rPr lang="en-US" sz="2400" dirty="0"/>
              <a:t> </a:t>
            </a:r>
            <a:r>
              <a:rPr lang="en-US" sz="2400" dirty="0" err="1"/>
              <a:t>nimetatud</a:t>
            </a:r>
            <a:r>
              <a:rPr lang="en-US" sz="2400" dirty="0"/>
              <a:t> </a:t>
            </a:r>
            <a:r>
              <a:rPr lang="en-US" sz="2400" dirty="0" err="1"/>
              <a:t>tööd</a:t>
            </a:r>
            <a:r>
              <a:rPr lang="en-US" sz="2400" dirty="0"/>
              <a:t> ja </a:t>
            </a:r>
            <a:r>
              <a:rPr lang="en-US" sz="2400" dirty="0" err="1"/>
              <a:t>teenused</a:t>
            </a:r>
            <a:r>
              <a:rPr lang="en-US" sz="2400" dirty="0"/>
              <a:t> on </a:t>
            </a:r>
            <a:r>
              <a:rPr lang="en-US" sz="2400" dirty="0" err="1"/>
              <a:t>abikõlbulikud</a:t>
            </a:r>
            <a:r>
              <a:rPr lang="en-US" sz="2400" dirty="0"/>
              <a:t>, </a:t>
            </a:r>
            <a:r>
              <a:rPr lang="en-US" sz="2400" dirty="0" err="1"/>
              <a:t>kui</a:t>
            </a:r>
            <a:r>
              <a:rPr lang="en-US" sz="2400" dirty="0"/>
              <a:t> need on </a:t>
            </a:r>
            <a:r>
              <a:rPr lang="en-US" sz="2400" dirty="0" err="1"/>
              <a:t>teostatud</a:t>
            </a:r>
            <a:r>
              <a:rPr lang="en-US" sz="2400" dirty="0"/>
              <a:t> ja </a:t>
            </a:r>
            <a:r>
              <a:rPr lang="en-US" sz="2400" dirty="0" err="1"/>
              <a:t>osutatud</a:t>
            </a:r>
            <a:r>
              <a:rPr lang="en-US" sz="2400" dirty="0"/>
              <a:t> </a:t>
            </a:r>
            <a:r>
              <a:rPr lang="en-US" sz="2400" dirty="0" err="1"/>
              <a:t>seaduses</a:t>
            </a:r>
            <a:r>
              <a:rPr lang="en-US" sz="2400" dirty="0"/>
              <a:t> </a:t>
            </a:r>
            <a:r>
              <a:rPr lang="en-US" sz="2400" dirty="0" err="1"/>
              <a:t>sätestatud</a:t>
            </a:r>
            <a:r>
              <a:rPr lang="en-US" sz="2400" dirty="0"/>
              <a:t> </a:t>
            </a:r>
            <a:r>
              <a:rPr lang="en-US" sz="2400" dirty="0" err="1"/>
              <a:t>pädevate</a:t>
            </a:r>
            <a:r>
              <a:rPr lang="en-US" sz="2400" dirty="0"/>
              <a:t> </a:t>
            </a:r>
            <a:r>
              <a:rPr lang="en-US" sz="2400" dirty="0" err="1"/>
              <a:t>isikute</a:t>
            </a:r>
            <a:r>
              <a:rPr lang="en-US" sz="2400" dirty="0"/>
              <a:t> ja </a:t>
            </a:r>
            <a:r>
              <a:rPr lang="en-US" sz="2400" dirty="0" err="1"/>
              <a:t>kutsestandartite</a:t>
            </a:r>
            <a:r>
              <a:rPr lang="en-US" sz="2400" dirty="0"/>
              <a:t>, </a:t>
            </a:r>
            <a:r>
              <a:rPr lang="en-US" sz="2400" dirty="0" err="1"/>
              <a:t>õigusaktide</a:t>
            </a:r>
            <a:r>
              <a:rPr lang="en-US" sz="2400" dirty="0"/>
              <a:t> </a:t>
            </a:r>
            <a:r>
              <a:rPr lang="en-US" sz="2400" dirty="0" err="1"/>
              <a:t>nõuete</a:t>
            </a:r>
            <a:r>
              <a:rPr lang="en-US" sz="2400" dirty="0"/>
              <a:t> </a:t>
            </a:r>
            <a:r>
              <a:rPr lang="en-US" sz="2400" dirty="0" err="1"/>
              <a:t>kohaselt</a:t>
            </a:r>
            <a:endParaRPr lang="en-US" sz="2400" dirty="0"/>
          </a:p>
        </p:txBody>
      </p:sp>
      <p:sp>
        <p:nvSpPr>
          <p:cNvPr id="24" name="Isosceles Triangle 23">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725979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51384-8967-DDA7-1707-245ED41EA204}"/>
              </a:ext>
            </a:extLst>
          </p:cNvPr>
          <p:cNvSpPr>
            <a:spLocks noGrp="1"/>
          </p:cNvSpPr>
          <p:nvPr>
            <p:ph type="title"/>
          </p:nvPr>
        </p:nvSpPr>
        <p:spPr>
          <a:xfrm>
            <a:off x="847458" y="356580"/>
            <a:ext cx="10450082" cy="651824"/>
          </a:xfrm>
        </p:spPr>
        <p:txBody>
          <a:bodyPr>
            <a:normAutofit fontScale="90000"/>
          </a:bodyPr>
          <a:lstStyle/>
          <a:p>
            <a:pPr algn="ctr"/>
            <a:r>
              <a:rPr lang="et-EE" sz="4000" dirty="0">
                <a:solidFill>
                  <a:schemeClr val="tx1"/>
                </a:solidFill>
              </a:rPr>
              <a:t>Saavutatav </a:t>
            </a:r>
            <a:r>
              <a:rPr lang="et-EE" dirty="0">
                <a:solidFill>
                  <a:schemeClr val="tx1"/>
                </a:solidFill>
              </a:rPr>
              <a:t>tulemus</a:t>
            </a:r>
          </a:p>
        </p:txBody>
      </p:sp>
      <p:sp>
        <p:nvSpPr>
          <p:cNvPr id="3" name="Content Placeholder 2">
            <a:extLst>
              <a:ext uri="{FF2B5EF4-FFF2-40B4-BE49-F238E27FC236}">
                <a16:creationId xmlns:a16="http://schemas.microsoft.com/office/drawing/2014/main" id="{BB50095E-92A7-E9BD-8C06-635DB5763011}"/>
              </a:ext>
            </a:extLst>
          </p:cNvPr>
          <p:cNvSpPr>
            <a:spLocks noGrp="1"/>
          </p:cNvSpPr>
          <p:nvPr>
            <p:ph idx="1"/>
          </p:nvPr>
        </p:nvSpPr>
        <p:spPr>
          <a:xfrm>
            <a:off x="188007" y="1281869"/>
            <a:ext cx="11818834" cy="5315484"/>
          </a:xfrm>
        </p:spPr>
        <p:txBody>
          <a:bodyPr>
            <a:normAutofit/>
          </a:bodyPr>
          <a:lstStyle/>
          <a:p>
            <a:r>
              <a:rPr lang="et-EE" dirty="0" err="1">
                <a:solidFill>
                  <a:schemeClr val="tx1"/>
                </a:solidFill>
                <a:cs typeface="Times New Roman" panose="02020603050405020304" pitchFamily="18" charset="0"/>
              </a:rPr>
              <a:t>Saavut</a:t>
            </a:r>
            <a:r>
              <a:rPr lang="en-US" dirty="0">
                <a:solidFill>
                  <a:schemeClr val="tx1"/>
                </a:solidFill>
                <a:cs typeface="Times New Roman" panose="02020603050405020304" pitchFamily="18" charset="0"/>
              </a:rPr>
              <a:t>a</a:t>
            </a:r>
            <a:r>
              <a:rPr lang="et-EE" dirty="0">
                <a:solidFill>
                  <a:schemeClr val="tx1"/>
                </a:solidFill>
                <a:cs typeface="Times New Roman" panose="02020603050405020304" pitchFamily="18" charset="0"/>
              </a:rPr>
              <a:t>ma energiatõhususarvu klassi C (ETA ≤150kWh/(m²*a)) va piirkonnad, kus pole kaugkütet, siis klass D (ETA ≤180kWh/(m²*a)) </a:t>
            </a:r>
          </a:p>
          <a:p>
            <a:r>
              <a:rPr lang="et-EE" dirty="0">
                <a:solidFill>
                  <a:schemeClr val="tx1"/>
                </a:solidFill>
                <a:cs typeface="Times New Roman" panose="02020603050405020304" pitchFamily="18" charset="0"/>
              </a:rPr>
              <a:t>Rekonstrueerima küttesüsteemi võttes arvesse, et korterite radiaatoritele on paigaldatud piirajatega varustatud termostaatventiilid (toatemp. 18-23⁰C)</a:t>
            </a:r>
          </a:p>
          <a:p>
            <a:r>
              <a:rPr lang="et-EE" dirty="0">
                <a:solidFill>
                  <a:schemeClr val="tx1"/>
                </a:solidFill>
                <a:cs typeface="Times New Roman" panose="02020603050405020304" pitchFamily="18" charset="0"/>
              </a:rPr>
              <a:t>Eemaldama korteritest gaasiveesoojendid või gaasikatlad va kinnise põlemiskambriga ruumiõhust sõltumatud gaasiveesoojendid või gaasikatlad</a:t>
            </a:r>
          </a:p>
          <a:p>
            <a:r>
              <a:rPr lang="et-EE" dirty="0">
                <a:solidFill>
                  <a:schemeClr val="tx1"/>
                </a:solidFill>
                <a:cs typeface="Times New Roman" panose="02020603050405020304" pitchFamily="18" charset="0"/>
              </a:rPr>
              <a:t>Soojustatud välisseinte soojusläbivus tasemega U≤0,20W/(m²*K)</a:t>
            </a:r>
          </a:p>
          <a:p>
            <a:r>
              <a:rPr lang="et-EE" dirty="0">
                <a:solidFill>
                  <a:schemeClr val="tx1"/>
                </a:solidFill>
                <a:cs typeface="Times New Roman" panose="02020603050405020304" pitchFamily="18" charset="0"/>
              </a:rPr>
              <a:t>Paigaldama kõik aknad soojustuse tasapinda või lisasoojustama aknapaled tagamaks välisseina ja akna liitekoha arvutusliku keskmise joonsoojusläbivuse U≤0,05W/(m²*K)</a:t>
            </a:r>
          </a:p>
          <a:p>
            <a:r>
              <a:rPr lang="et-EE" dirty="0">
                <a:solidFill>
                  <a:schemeClr val="tx1"/>
                </a:solidFill>
                <a:cs typeface="Times New Roman" panose="02020603050405020304" pitchFamily="18" charset="0"/>
              </a:rPr>
              <a:t>Tagama katuse soojusläbivuse tasemega U≤0,12W/(m²*K)</a:t>
            </a:r>
          </a:p>
          <a:p>
            <a:r>
              <a:rPr lang="et-EE" dirty="0">
                <a:solidFill>
                  <a:schemeClr val="tx1"/>
                </a:solidFill>
                <a:cs typeface="Times New Roman" panose="02020603050405020304" pitchFamily="18" charset="0"/>
              </a:rPr>
              <a:t>Paigaldama soojustagastusega sissepuhke ja väljatõmbe ventilatsioonisüsteemi või soojuspumbaga soojustagastusega väljatõmbe ventilatsioonisüsteemi võttes arvesse, et vajalik soojustagastus oleks tagatud ilma eelküttekalorifeerita; vajalikud sissepuhke ning väljatõmbe õhuvoolude hulgad on tagatud lubatud müratasemetel </a:t>
            </a:r>
          </a:p>
          <a:p>
            <a:endParaRPr lang="et-EE" dirty="0">
              <a:latin typeface="Times New Roman" panose="02020603050405020304" pitchFamily="18" charset="0"/>
              <a:cs typeface="Times New Roman" panose="02020603050405020304" pitchFamily="18" charset="0"/>
            </a:endParaRPr>
          </a:p>
          <a:p>
            <a:endParaRPr lang="et-E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14515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D8901-D1BB-8553-F5CA-7D9743F89214}"/>
              </a:ext>
            </a:extLst>
          </p:cNvPr>
          <p:cNvSpPr>
            <a:spLocks noGrp="1"/>
          </p:cNvSpPr>
          <p:nvPr>
            <p:ph type="title"/>
          </p:nvPr>
        </p:nvSpPr>
        <p:spPr/>
        <p:txBody>
          <a:bodyPr/>
          <a:lstStyle/>
          <a:p>
            <a:pPr algn="ctr"/>
            <a:r>
              <a:rPr lang="et-EE" dirty="0">
                <a:solidFill>
                  <a:schemeClr val="tx1"/>
                </a:solidFill>
              </a:rPr>
              <a:t>Erisused saavutatavas tulemuses</a:t>
            </a:r>
          </a:p>
        </p:txBody>
      </p:sp>
      <p:sp>
        <p:nvSpPr>
          <p:cNvPr id="3" name="Content Placeholder 2">
            <a:extLst>
              <a:ext uri="{FF2B5EF4-FFF2-40B4-BE49-F238E27FC236}">
                <a16:creationId xmlns:a16="http://schemas.microsoft.com/office/drawing/2014/main" id="{47738734-BF94-AE61-76CB-F5E741C387EA}"/>
              </a:ext>
            </a:extLst>
          </p:cNvPr>
          <p:cNvSpPr>
            <a:spLocks noGrp="1"/>
          </p:cNvSpPr>
          <p:nvPr>
            <p:ph idx="1"/>
          </p:nvPr>
        </p:nvSpPr>
        <p:spPr>
          <a:xfrm>
            <a:off x="498764" y="1745673"/>
            <a:ext cx="8775238" cy="4655127"/>
          </a:xfrm>
        </p:spPr>
        <p:txBody>
          <a:bodyPr>
            <a:normAutofit fontScale="92500"/>
          </a:bodyPr>
          <a:lstStyle/>
          <a:p>
            <a:r>
              <a:rPr lang="et-EE" sz="2200" dirty="0" err="1">
                <a:solidFill>
                  <a:schemeClr val="tx1"/>
                </a:solidFill>
                <a:cs typeface="Times New Roman" panose="02020603050405020304" pitchFamily="18" charset="0"/>
              </a:rPr>
              <a:t>Saavut</a:t>
            </a:r>
            <a:r>
              <a:rPr lang="en-US" sz="2200" dirty="0">
                <a:solidFill>
                  <a:schemeClr val="tx1"/>
                </a:solidFill>
                <a:cs typeface="Times New Roman" panose="02020603050405020304" pitchFamily="18" charset="0"/>
              </a:rPr>
              <a:t>a</a:t>
            </a:r>
            <a:r>
              <a:rPr lang="et-EE" sz="2200" dirty="0">
                <a:solidFill>
                  <a:schemeClr val="tx1"/>
                </a:solidFill>
                <a:cs typeface="Times New Roman" panose="02020603050405020304" pitchFamily="18" charset="0"/>
              </a:rPr>
              <a:t>ma energiatõhususarvu klassi D (ETA ≤180kWh/(m²*a)) va piirkonnad, kus pole kaugkütet, siis klass E (ETA ≤220kWh/(m²*a)) seda kõike juhul</a:t>
            </a:r>
            <a:r>
              <a:rPr lang="en-US" sz="2200" dirty="0">
                <a:solidFill>
                  <a:schemeClr val="tx1"/>
                </a:solidFill>
                <a:cs typeface="Times New Roman" panose="02020603050405020304" pitchFamily="18" charset="0"/>
              </a:rPr>
              <a:t>,</a:t>
            </a:r>
            <a:r>
              <a:rPr lang="et-EE" sz="2200" dirty="0">
                <a:solidFill>
                  <a:schemeClr val="tx1"/>
                </a:solidFill>
                <a:cs typeface="Times New Roman" panose="02020603050405020304" pitchFamily="18" charset="0"/>
              </a:rPr>
              <a:t> kui ei tagata akende ja välisseina joonsoojusläbivuse arvutuslik keskmine nõue U≤0,05W/(m²*K) ning ei paigaldatata soojustagastusega ventilatsiooni, sellisel juhul on toetuse maksimaalne summa 200 000€ ja toetus 10% väiksem (va Tallinn ja Tartu)</a:t>
            </a:r>
          </a:p>
          <a:p>
            <a:r>
              <a:rPr lang="et-EE" sz="2200" dirty="0">
                <a:solidFill>
                  <a:schemeClr val="tx1"/>
                </a:solidFill>
                <a:cs typeface="Times New Roman" panose="02020603050405020304" pitchFamily="18" charset="0"/>
              </a:rPr>
              <a:t>Miljööväärtuslikel </a:t>
            </a:r>
            <a:r>
              <a:rPr lang="et-EE" sz="2200" dirty="0" err="1">
                <a:solidFill>
                  <a:schemeClr val="tx1"/>
                </a:solidFill>
                <a:cs typeface="Times New Roman" panose="02020603050405020304" pitchFamily="18" charset="0"/>
              </a:rPr>
              <a:t>hoon</a:t>
            </a:r>
            <a:r>
              <a:rPr lang="en-US" sz="2200" dirty="0">
                <a:solidFill>
                  <a:schemeClr val="tx1"/>
                </a:solidFill>
                <a:cs typeface="Times New Roman" panose="02020603050405020304" pitchFamily="18" charset="0"/>
              </a:rPr>
              <a:t>es</a:t>
            </a:r>
            <a:r>
              <a:rPr lang="et-EE" sz="2200" dirty="0" err="1">
                <a:solidFill>
                  <a:schemeClr val="tx1"/>
                </a:solidFill>
                <a:cs typeface="Times New Roman" panose="02020603050405020304" pitchFamily="18" charset="0"/>
              </a:rPr>
              <a:t>tusaladel</a:t>
            </a:r>
            <a:r>
              <a:rPr lang="et-EE" sz="2200" dirty="0">
                <a:solidFill>
                  <a:schemeClr val="tx1"/>
                </a:solidFill>
                <a:cs typeface="Times New Roman" panose="02020603050405020304" pitchFamily="18" charset="0"/>
              </a:rPr>
              <a:t> asuvad, väärtusliku üksikobjektina määratletud, kultuurimälestisteks tunnistatud, muinsuskaitsealal asuvad ning UNESCO maailmapärandi nimekirja kuulutva korterelamu võib jätta akende ja fassaadi soojusläbivuse nõuded täitmata, kui see on tingitud vastava väärtuse kaitse kaalutluse nõuetest võttes arvesse, et rekonstrueerimistöödega tuleb siiski saavutada tõus vähemalt ühe energiatõhususarvu klassi võrra olemasolev</a:t>
            </a:r>
            <a:r>
              <a:rPr lang="en-US" sz="2200" dirty="0">
                <a:solidFill>
                  <a:schemeClr val="tx1"/>
                </a:solidFill>
                <a:cs typeface="Times New Roman" panose="02020603050405020304" pitchFamily="18" charset="0"/>
              </a:rPr>
              <a:t>a</a:t>
            </a:r>
            <a:r>
              <a:rPr lang="et-EE" sz="2200" dirty="0">
                <a:solidFill>
                  <a:schemeClr val="tx1"/>
                </a:solidFill>
                <a:cs typeface="Times New Roman" panose="02020603050405020304" pitchFamily="18" charset="0"/>
              </a:rPr>
              <a:t>st</a:t>
            </a:r>
          </a:p>
          <a:p>
            <a:endParaRPr lang="et-E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47218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76F78-D3A9-CCB3-7964-669038948173}"/>
              </a:ext>
            </a:extLst>
          </p:cNvPr>
          <p:cNvSpPr>
            <a:spLocks noGrp="1"/>
          </p:cNvSpPr>
          <p:nvPr>
            <p:ph type="title"/>
          </p:nvPr>
        </p:nvSpPr>
        <p:spPr/>
        <p:txBody>
          <a:bodyPr/>
          <a:lstStyle/>
          <a:p>
            <a:pPr algn="ctr"/>
            <a:r>
              <a:rPr lang="et-EE" dirty="0">
                <a:solidFill>
                  <a:schemeClr val="tx1"/>
                </a:solidFill>
              </a:rPr>
              <a:t>Abikõlbmatud kulud</a:t>
            </a:r>
          </a:p>
        </p:txBody>
      </p:sp>
      <p:sp>
        <p:nvSpPr>
          <p:cNvPr id="3" name="Content Placeholder 2">
            <a:extLst>
              <a:ext uri="{FF2B5EF4-FFF2-40B4-BE49-F238E27FC236}">
                <a16:creationId xmlns:a16="http://schemas.microsoft.com/office/drawing/2014/main" id="{169D605C-0231-C0DF-45FD-C15B2E9B8FFA}"/>
              </a:ext>
            </a:extLst>
          </p:cNvPr>
          <p:cNvSpPr>
            <a:spLocks noGrp="1"/>
          </p:cNvSpPr>
          <p:nvPr>
            <p:ph idx="1"/>
          </p:nvPr>
        </p:nvSpPr>
        <p:spPr/>
        <p:txBody>
          <a:bodyPr>
            <a:normAutofit/>
          </a:bodyPr>
          <a:lstStyle/>
          <a:p>
            <a:r>
              <a:rPr lang="et-EE" sz="2400" dirty="0">
                <a:solidFill>
                  <a:schemeClr val="tx1"/>
                </a:solidFill>
              </a:rPr>
              <a:t>Hoone laiendmisega seotud tööd, välja arvatud lifti, rõdu või varikatuse lisamine</a:t>
            </a:r>
          </a:p>
          <a:p>
            <a:r>
              <a:rPr lang="et-EE" sz="2400" dirty="0">
                <a:solidFill>
                  <a:schemeClr val="tx1"/>
                </a:solidFill>
              </a:rPr>
              <a:t>Põhiprojekti muutmisel tekkinud ekspertiisi ja uute energiaarvutuste kulud tõendamaks muudetud projekti vastavust toetusmeetme nõuetele</a:t>
            </a:r>
          </a:p>
          <a:p>
            <a:r>
              <a:rPr lang="et-EE" sz="2400" dirty="0">
                <a:solidFill>
                  <a:schemeClr val="tx1"/>
                </a:solidFill>
              </a:rPr>
              <a:t>Gaasiküttel kütteseadme paigaldamise kulud</a:t>
            </a:r>
          </a:p>
        </p:txBody>
      </p:sp>
    </p:spTree>
    <p:extLst>
      <p:ext uri="{BB962C8B-B14F-4D97-AF65-F5344CB8AC3E}">
        <p14:creationId xmlns:p14="http://schemas.microsoft.com/office/powerpoint/2010/main" val="969872642"/>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
  <TotalTime>726</TotalTime>
  <Words>1545</Words>
  <Application>Microsoft Office PowerPoint</Application>
  <PresentationFormat>Widescreen</PresentationFormat>
  <Paragraphs>157</Paragraphs>
  <Slides>23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Arial Narrow</vt:lpstr>
      <vt:lpstr>Calibri</vt:lpstr>
      <vt:lpstr>Times New Roman</vt:lpstr>
      <vt:lpstr>Trebuchet MS</vt:lpstr>
      <vt:lpstr>Wingdings 3</vt:lpstr>
      <vt:lpstr>Facet</vt:lpstr>
      <vt:lpstr>Korterelamute energiatõhususe meetmed 2021-2027a perioodil</vt:lpstr>
      <vt:lpstr>Toetuse andmise eesmärgid, väljund-ja tulemusnäitajad</vt:lpstr>
      <vt:lpstr>    Toetatavad tegevused ja saavutatav tulemus ning selle erisused </vt:lpstr>
      <vt:lpstr>Toetatavad tegevused</vt:lpstr>
      <vt:lpstr>PowerPoint Presentation</vt:lpstr>
      <vt:lpstr>PowerPoint Presentation</vt:lpstr>
      <vt:lpstr>Saavutatav tulemus</vt:lpstr>
      <vt:lpstr>Erisused saavutatavas tulemuses</vt:lpstr>
      <vt:lpstr>Abikõlbmatud kulud</vt:lpstr>
      <vt:lpstr>Projekti abikõlblikkuse periood</vt:lpstr>
      <vt:lpstr>Toetuse osakaal</vt:lpstr>
      <vt:lpstr>Toetuse saaja kohustused</vt:lpstr>
      <vt:lpstr>Toetuse maksmine</vt:lpstr>
      <vt:lpstr>    Korteriomandite kulude muutuse prognoos ja näited</vt:lpstr>
      <vt:lpstr>Keila, Allika tn 3</vt:lpstr>
      <vt:lpstr>Allika tn 3 enne ja pärast renoveerimist, toetus 40%</vt:lpstr>
      <vt:lpstr>Allika 3 trepikoda</vt:lpstr>
      <vt:lpstr>Staadioni 9, Aruküla, toetus 50%</vt:lpstr>
      <vt:lpstr>Staadioni 9 trepikoda</vt:lpstr>
      <vt:lpstr>Tallinna mnt 28, Aruküla, toetus 50%</vt:lpstr>
      <vt:lpstr>Kose mnt 30, Anija, toetusega 50%</vt:lpstr>
      <vt:lpstr>Toimingute ja tööde teostamise järjekord</vt:lpstr>
      <vt:lpstr>Tänan tähelepanu eest !  Informatsioon on koostatud määruse eelnõu alusel ja võib muutuda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Korterelamute energiatõhususe meetmed 2021-2027 a perioodil</dc:title>
  <dc:creator>Reet</dc:creator>
  <cp:lastModifiedBy>Reet</cp:lastModifiedBy>
  <cp:revision>18</cp:revision>
  <dcterms:created xsi:type="dcterms:W3CDTF">2022-11-16T11:45:47Z</dcterms:created>
  <dcterms:modified xsi:type="dcterms:W3CDTF">2022-11-18T14:45:15Z</dcterms:modified>
</cp:coreProperties>
</file>