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42"/>
  </p:notesMasterIdLst>
  <p:sldIdLst>
    <p:sldId id="256" r:id="rId2"/>
    <p:sldId id="745" r:id="rId3"/>
    <p:sldId id="739" r:id="rId4"/>
    <p:sldId id="284" r:id="rId5"/>
    <p:sldId id="737" r:id="rId6"/>
    <p:sldId id="740" r:id="rId7"/>
    <p:sldId id="741" r:id="rId8"/>
    <p:sldId id="742" r:id="rId9"/>
    <p:sldId id="743" r:id="rId10"/>
    <p:sldId id="744" r:id="rId11"/>
    <p:sldId id="303" r:id="rId12"/>
    <p:sldId id="304" r:id="rId13"/>
    <p:sldId id="299" r:id="rId14"/>
    <p:sldId id="296" r:id="rId15"/>
    <p:sldId id="283" r:id="rId16"/>
    <p:sldId id="286" r:id="rId17"/>
    <p:sldId id="278" r:id="rId18"/>
    <p:sldId id="276" r:id="rId19"/>
    <p:sldId id="280" r:id="rId20"/>
    <p:sldId id="288" r:id="rId21"/>
    <p:sldId id="281" r:id="rId22"/>
    <p:sldId id="295" r:id="rId23"/>
    <p:sldId id="300" r:id="rId24"/>
    <p:sldId id="287" r:id="rId25"/>
    <p:sldId id="294" r:id="rId26"/>
    <p:sldId id="301" r:id="rId27"/>
    <p:sldId id="262" r:id="rId28"/>
    <p:sldId id="263" r:id="rId29"/>
    <p:sldId id="264" r:id="rId30"/>
    <p:sldId id="265" r:id="rId31"/>
    <p:sldId id="266" r:id="rId32"/>
    <p:sldId id="273" r:id="rId33"/>
    <p:sldId id="275" r:id="rId34"/>
    <p:sldId id="274" r:id="rId35"/>
    <p:sldId id="302" r:id="rId36"/>
    <p:sldId id="277" r:id="rId37"/>
    <p:sldId id="267" r:id="rId38"/>
    <p:sldId id="268" r:id="rId39"/>
    <p:sldId id="269" r:id="rId40"/>
    <p:sldId id="258" r:id="rId41"/>
  </p:sldIdLst>
  <p:sldSz cx="9144000" cy="5143500" type="screen16x9"/>
  <p:notesSz cx="6858000" cy="9144000"/>
  <p:embeddedFontLst>
    <p:embeddedFont>
      <p:font typeface="Archivo" panose="020B0604020202020204" charset="-70"/>
      <p:regular r:id="rId43"/>
      <p:bold r:id="rId44"/>
      <p:italic r:id="rId45"/>
      <p:boldItalic r:id="rId46"/>
    </p:embeddedFont>
    <p:embeddedFont>
      <p:font typeface="Calibri" panose="020F0502020204030204" pitchFamily="34" charset="0"/>
      <p:regular r:id="rId47"/>
      <p:bold r:id="rId48"/>
      <p:italic r:id="rId49"/>
      <p:boldItalic r:id="rId50"/>
    </p:embeddedFont>
    <p:embeddedFont>
      <p:font typeface="Cambria Math" panose="02040503050406030204" pitchFamily="18" charset="0"/>
      <p:regular r:id="rId51"/>
    </p:embeddedFont>
    <p:embeddedFont>
      <p:font typeface="Roboto" panose="02000000000000000000" pitchFamily="2" charset="0"/>
      <p:regular r:id="rId52"/>
      <p:bold r:id="rId53"/>
      <p:italic r:id="rId54"/>
      <p:boldItalic r:id="rId5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F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68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Kuupäeva kohatäid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995F41-498A-4C70-8CF2-3C944E3233FD}" type="datetimeFigureOut">
              <a:rPr lang="et-EE" smtClean="0"/>
              <a:t>29.04.2022</a:t>
            </a:fld>
            <a:endParaRPr lang="et-EE"/>
          </a:p>
        </p:txBody>
      </p:sp>
      <p:sp>
        <p:nvSpPr>
          <p:cNvPr id="4" name="Slaidi pildi kohatä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t-EE"/>
          </a:p>
        </p:txBody>
      </p:sp>
      <p:sp>
        <p:nvSpPr>
          <p:cNvPr id="5" name="Märkmete kohatäid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t-EE"/>
              <a:t>Klõpsake juhteksemplari tekstilaadide redigeerimiseks</a:t>
            </a:r>
          </a:p>
          <a:p>
            <a:pPr lvl="1"/>
            <a:r>
              <a:rPr lang="et-EE"/>
              <a:t>Teine tase</a:t>
            </a:r>
          </a:p>
          <a:p>
            <a:pPr lvl="2"/>
            <a:r>
              <a:rPr lang="et-EE"/>
              <a:t>Kolmas tase</a:t>
            </a:r>
          </a:p>
          <a:p>
            <a:pPr lvl="3"/>
            <a:r>
              <a:rPr lang="et-EE"/>
              <a:t>Neljas tase</a:t>
            </a:r>
          </a:p>
          <a:p>
            <a:pPr lvl="4"/>
            <a:r>
              <a:rPr lang="et-EE"/>
              <a:t>Viies tase</a:t>
            </a:r>
          </a:p>
        </p:txBody>
      </p:sp>
      <p:sp>
        <p:nvSpPr>
          <p:cNvPr id="6" name="Jaluse kohatäid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7" name="Slaidinumbri kohatä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A92C7-6379-480D-8F9A-1AF8214E44B3}" type="slidenum">
              <a:rPr lang="et-EE" smtClean="0"/>
              <a:t>‹#›</a:t>
            </a:fld>
            <a:endParaRPr lang="et-EE"/>
          </a:p>
        </p:txBody>
      </p:sp>
    </p:spTree>
    <p:extLst>
      <p:ext uri="{BB962C8B-B14F-4D97-AF65-F5344CB8AC3E}">
        <p14:creationId xmlns:p14="http://schemas.microsoft.com/office/powerpoint/2010/main" val="592621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aidi pildi kohatäide 1">
            <a:extLst>
              <a:ext uri="{FF2B5EF4-FFF2-40B4-BE49-F238E27FC236}">
                <a16:creationId xmlns:a16="http://schemas.microsoft.com/office/drawing/2014/main" id="{403ACC1B-5CC0-4326-A5C8-E3A1D7F75CC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Märkmete kohatäide 2">
            <a:extLst>
              <a:ext uri="{FF2B5EF4-FFF2-40B4-BE49-F238E27FC236}">
                <a16:creationId xmlns:a16="http://schemas.microsoft.com/office/drawing/2014/main" id="{74B8427D-03C1-49A2-A920-F2A6556A55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t-EE" altLang="et-EE"/>
          </a:p>
        </p:txBody>
      </p:sp>
      <p:sp>
        <p:nvSpPr>
          <p:cNvPr id="14340" name="Slaidinumbri kohatäide 3">
            <a:extLst>
              <a:ext uri="{FF2B5EF4-FFF2-40B4-BE49-F238E27FC236}">
                <a16:creationId xmlns:a16="http://schemas.microsoft.com/office/drawing/2014/main" id="{8E61AE40-539B-4E4D-B14D-42F726D6EFB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03155DC-89E0-4D4D-817C-A73BBF723A2B}" type="slidenum">
              <a:rPr lang="en-GB" altLang="et-EE" sz="1200"/>
              <a:pPr/>
              <a:t>11</a:t>
            </a:fld>
            <a:endParaRPr lang="en-GB" altLang="et-EE"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62"/>
            <a:ext cx="9144000" cy="5141976"/>
          </a:xfrm>
          <a:prstGeom prst="rect">
            <a:avLst/>
          </a:prstGeom>
        </p:spPr>
      </p:pic>
      <p:sp>
        <p:nvSpPr>
          <p:cNvPr id="2" name="Title 1"/>
          <p:cNvSpPr>
            <a:spLocks noGrp="1"/>
          </p:cNvSpPr>
          <p:nvPr>
            <p:ph type="ctrTitle"/>
          </p:nvPr>
        </p:nvSpPr>
        <p:spPr>
          <a:xfrm>
            <a:off x="269567" y="2183411"/>
            <a:ext cx="6858000" cy="1318839"/>
          </a:xfrm>
        </p:spPr>
        <p:txBody>
          <a:bodyPr anchor="b"/>
          <a:lstStyle>
            <a:lvl1pPr algn="l">
              <a:defRPr sz="45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69567" y="3794316"/>
            <a:ext cx="6858000" cy="720816"/>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1958597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62"/>
            <a:ext cx="9144000" cy="5141976"/>
          </a:xfrm>
          <a:prstGeom prst="rect">
            <a:avLst/>
          </a:prstGeom>
        </p:spPr>
      </p:pic>
      <p:sp>
        <p:nvSpPr>
          <p:cNvPr id="7" name="Title 1">
            <a:extLst>
              <a:ext uri="{FF2B5EF4-FFF2-40B4-BE49-F238E27FC236}">
                <a16:creationId xmlns:a16="http://schemas.microsoft.com/office/drawing/2014/main" id="{8424FEDF-AA8A-4DA0-B97F-C030801BB849}"/>
              </a:ext>
            </a:extLst>
          </p:cNvPr>
          <p:cNvSpPr>
            <a:spLocks noGrp="1"/>
          </p:cNvSpPr>
          <p:nvPr>
            <p:ph type="ctrTitle" hasCustomPrompt="1"/>
          </p:nvPr>
        </p:nvSpPr>
        <p:spPr>
          <a:xfrm>
            <a:off x="262133" y="2264915"/>
            <a:ext cx="6858000" cy="1335464"/>
          </a:xfrm>
        </p:spPr>
        <p:txBody>
          <a:bodyPr anchor="b"/>
          <a:lstStyle>
            <a:lvl1pPr algn="l">
              <a:defRPr sz="4500">
                <a:solidFill>
                  <a:srgbClr val="00AFD7"/>
                </a:solidFill>
              </a:defRPr>
            </a:lvl1pPr>
          </a:lstStyle>
          <a:p>
            <a:r>
              <a:rPr lang="en-US" dirty="0"/>
              <a:t>Click to edit Master title</a:t>
            </a:r>
            <a:r>
              <a:rPr lang="et-EE" dirty="0"/>
              <a:t> </a:t>
            </a:r>
            <a:br>
              <a:rPr lang="et-EE" dirty="0"/>
            </a:br>
            <a:endParaRPr lang="en-US" dirty="0"/>
          </a:p>
        </p:txBody>
      </p:sp>
      <p:sp>
        <p:nvSpPr>
          <p:cNvPr id="8" name="Subtitle 2">
            <a:extLst>
              <a:ext uri="{FF2B5EF4-FFF2-40B4-BE49-F238E27FC236}">
                <a16:creationId xmlns:a16="http://schemas.microsoft.com/office/drawing/2014/main" id="{E4EEE024-D75C-4CE9-94B1-A9906789954A}"/>
              </a:ext>
            </a:extLst>
          </p:cNvPr>
          <p:cNvSpPr>
            <a:spLocks noGrp="1"/>
          </p:cNvSpPr>
          <p:nvPr>
            <p:ph type="subTitle" idx="1"/>
          </p:nvPr>
        </p:nvSpPr>
        <p:spPr>
          <a:xfrm>
            <a:off x="262133" y="3892444"/>
            <a:ext cx="6858000" cy="691721"/>
          </a:xfrm>
        </p:spPr>
        <p:txBody>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1209077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62"/>
            <a:ext cx="9144000" cy="5141976"/>
          </a:xfrm>
          <a:prstGeom prst="rect">
            <a:avLst/>
          </a:prstGeom>
        </p:spPr>
      </p:pic>
      <p:sp>
        <p:nvSpPr>
          <p:cNvPr id="2" name="Title 1"/>
          <p:cNvSpPr>
            <a:spLocks noGrp="1"/>
          </p:cNvSpPr>
          <p:nvPr>
            <p:ph type="title"/>
          </p:nvPr>
        </p:nvSpPr>
        <p:spPr>
          <a:xfrm>
            <a:off x="277001" y="90967"/>
            <a:ext cx="7663295" cy="994172"/>
          </a:xfrm>
        </p:spPr>
        <p:txBody>
          <a:bodyPr/>
          <a:lstStyle/>
          <a:p>
            <a:r>
              <a:rPr lang="en-US"/>
              <a:t>Click to edit Master title style</a:t>
            </a:r>
            <a:endParaRPr lang="en-US" dirty="0"/>
          </a:p>
        </p:txBody>
      </p:sp>
      <p:sp>
        <p:nvSpPr>
          <p:cNvPr id="3" name="Content Placeholder 2"/>
          <p:cNvSpPr>
            <a:spLocks noGrp="1"/>
          </p:cNvSpPr>
          <p:nvPr>
            <p:ph idx="1"/>
          </p:nvPr>
        </p:nvSpPr>
        <p:spPr>
          <a:xfrm>
            <a:off x="277001" y="1211275"/>
            <a:ext cx="7663295" cy="3510353"/>
          </a:xfrm>
        </p:spPr>
        <p:txBody>
          <a:bodyPr/>
          <a:lstStyle>
            <a:lvl1pPr marL="171450" indent="-171450">
              <a:buClr>
                <a:schemeClr val="bg1"/>
              </a:buClr>
              <a:buFont typeface="Wingdings" panose="05000000000000000000" pitchFamily="2" charset="2"/>
              <a:buChar char="§"/>
              <a:defRPr/>
            </a:lvl1pPr>
            <a:lvl2pPr marL="514350" indent="-171450">
              <a:buClr>
                <a:schemeClr val="bg1"/>
              </a:buClr>
              <a:buFont typeface="Wingdings" panose="05000000000000000000" pitchFamily="2" charset="2"/>
              <a:buChar char="§"/>
              <a:defRPr/>
            </a:lvl2pPr>
            <a:lvl3pPr marL="857250" indent="-171450">
              <a:buClr>
                <a:schemeClr val="bg1"/>
              </a:buClr>
              <a:buFont typeface="Wingdings" panose="05000000000000000000" pitchFamily="2" charset="2"/>
              <a:buChar char="§"/>
              <a:defRPr/>
            </a:lvl3pPr>
            <a:lvl4pPr marL="1200150" indent="-171450">
              <a:buClr>
                <a:schemeClr val="bg1"/>
              </a:buClr>
              <a:buFont typeface="Wingdings" panose="05000000000000000000" pitchFamily="2" charset="2"/>
              <a:buChar char="§"/>
              <a:defRPr/>
            </a:lvl4pPr>
            <a:lvl5pPr marL="1543050" indent="-171450">
              <a:buClr>
                <a:schemeClr val="bg1"/>
              </a:buClr>
              <a:buFont typeface="Wingdings" panose="05000000000000000000" pitchFamily="2" charset="2"/>
              <a:buChar cha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67DE0696-61B0-4C32-B147-9A830087B0EE}" type="slidenum">
              <a:rPr lang="et-EE" smtClean="0"/>
              <a:t>‹#›</a:t>
            </a:fld>
            <a:endParaRPr lang="et-EE"/>
          </a:p>
        </p:txBody>
      </p:sp>
    </p:spTree>
    <p:extLst>
      <p:ext uri="{BB962C8B-B14F-4D97-AF65-F5344CB8AC3E}">
        <p14:creationId xmlns:p14="http://schemas.microsoft.com/office/powerpoint/2010/main" val="1464744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34" y="762"/>
            <a:ext cx="9144000" cy="5141976"/>
          </a:xfrm>
          <a:prstGeom prst="rect">
            <a:avLst/>
          </a:prstGeom>
        </p:spPr>
      </p:pic>
      <p:sp>
        <p:nvSpPr>
          <p:cNvPr id="2" name="Title 1"/>
          <p:cNvSpPr>
            <a:spLocks noGrp="1"/>
          </p:cNvSpPr>
          <p:nvPr>
            <p:ph type="title"/>
          </p:nvPr>
        </p:nvSpPr>
        <p:spPr>
          <a:xfrm>
            <a:off x="269567" y="90967"/>
            <a:ext cx="7663295" cy="994172"/>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a:xfrm>
            <a:off x="262133" y="1211275"/>
            <a:ext cx="7663295" cy="3510353"/>
          </a:xfrm>
        </p:spPr>
        <p:txBody>
          <a:bodyPr/>
          <a:lstStyle>
            <a:lvl1pPr marL="342900" indent="-342900">
              <a:buClr>
                <a:srgbClr val="00AFD7"/>
              </a:buClr>
              <a:buFont typeface="Wingdings" panose="05000000000000000000" pitchFamily="2" charset="2"/>
              <a:buChar char="§"/>
              <a:defRPr>
                <a:solidFill>
                  <a:schemeClr val="tx1"/>
                </a:solidFill>
              </a:defRPr>
            </a:lvl1pPr>
            <a:lvl2pPr marL="628650" indent="-285750">
              <a:buClr>
                <a:srgbClr val="00AFD7"/>
              </a:buClr>
              <a:buFont typeface="Wingdings" panose="05000000000000000000" pitchFamily="2" charset="2"/>
              <a:buChar char="§"/>
              <a:defRPr>
                <a:solidFill>
                  <a:schemeClr val="tx1"/>
                </a:solidFill>
              </a:defRPr>
            </a:lvl2pPr>
            <a:lvl3pPr marL="971550" indent="-285750">
              <a:buClr>
                <a:srgbClr val="00AFD7"/>
              </a:buClr>
              <a:buFont typeface="Wingdings" panose="05000000000000000000" pitchFamily="2" charset="2"/>
              <a:buChar char="§"/>
              <a:defRPr>
                <a:solidFill>
                  <a:schemeClr val="tx1"/>
                </a:solidFill>
              </a:defRPr>
            </a:lvl3pPr>
            <a:lvl4pPr marL="1314450" indent="-285750">
              <a:buClr>
                <a:srgbClr val="00AFD7"/>
              </a:buClr>
              <a:buFont typeface="Wingdings" panose="05000000000000000000" pitchFamily="2" charset="2"/>
              <a:buChar char="§"/>
              <a:defRPr>
                <a:solidFill>
                  <a:schemeClr val="tx1"/>
                </a:solidFill>
              </a:defRPr>
            </a:lvl4pPr>
            <a:lvl5pPr marL="1657350" indent="-285750">
              <a:buClr>
                <a:srgbClr val="00AFD7"/>
              </a:buClr>
              <a:buFont typeface="Wingdings" panose="05000000000000000000" pitchFamily="2" charset="2"/>
              <a:buChar cha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solidFill>
                  <a:srgbClr val="00AFD7"/>
                </a:solidFill>
              </a:defRPr>
            </a:lvl1pPr>
          </a:lstStyle>
          <a:p>
            <a:fld id="{67DE0696-61B0-4C32-B147-9A830087B0EE}" type="slidenum">
              <a:rPr lang="et-EE" smtClean="0"/>
              <a:pPr/>
              <a:t>‹#›</a:t>
            </a:fld>
            <a:endParaRPr lang="et-EE" dirty="0"/>
          </a:p>
        </p:txBody>
      </p:sp>
    </p:spTree>
    <p:extLst>
      <p:ext uri="{BB962C8B-B14F-4D97-AF65-F5344CB8AC3E}">
        <p14:creationId xmlns:p14="http://schemas.microsoft.com/office/powerpoint/2010/main" val="271121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62"/>
            <a:ext cx="9144000" cy="5141976"/>
          </a:xfrm>
          <a:prstGeom prst="rect">
            <a:avLst/>
          </a:prstGeom>
        </p:spPr>
      </p:pic>
      <p:sp>
        <p:nvSpPr>
          <p:cNvPr id="2" name="Title 1"/>
          <p:cNvSpPr>
            <a:spLocks noGrp="1"/>
          </p:cNvSpPr>
          <p:nvPr>
            <p:ph type="title"/>
          </p:nvPr>
        </p:nvSpPr>
        <p:spPr>
          <a:xfrm>
            <a:off x="253939" y="107596"/>
            <a:ext cx="7672318" cy="994172"/>
          </a:xfrm>
        </p:spPr>
        <p:txBody>
          <a:bodyPr/>
          <a:lstStyle/>
          <a:p>
            <a:r>
              <a:rPr lang="en-US" dirty="0"/>
              <a:t>Click to edit Master title style</a:t>
            </a:r>
          </a:p>
        </p:txBody>
      </p:sp>
      <p:sp>
        <p:nvSpPr>
          <p:cNvPr id="3" name="Content Placeholder 2"/>
          <p:cNvSpPr>
            <a:spLocks noGrp="1"/>
          </p:cNvSpPr>
          <p:nvPr>
            <p:ph sz="half" idx="1"/>
          </p:nvPr>
        </p:nvSpPr>
        <p:spPr>
          <a:xfrm>
            <a:off x="253939" y="1226127"/>
            <a:ext cx="3789565" cy="340659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67553" y="1226127"/>
            <a:ext cx="3728968" cy="340659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chemeClr val="tx1"/>
                </a:solidFill>
              </a:defRPr>
            </a:lvl1pPr>
          </a:lstStyle>
          <a:p>
            <a:fld id="{41516450-8FC3-4E5F-ABA6-2B8F96115B33}" type="datetimeFigureOut">
              <a:rPr lang="et-EE" smtClean="0"/>
              <a:pPr/>
              <a:t>29.04.2022</a:t>
            </a:fld>
            <a:endParaRPr lang="et-EE" dirty="0"/>
          </a:p>
        </p:txBody>
      </p:sp>
      <p:sp>
        <p:nvSpPr>
          <p:cNvPr id="7" name="Slide Number Placeholder 6"/>
          <p:cNvSpPr>
            <a:spLocks noGrp="1"/>
          </p:cNvSpPr>
          <p:nvPr>
            <p:ph type="sldNum" sz="quarter" idx="12"/>
          </p:nvPr>
        </p:nvSpPr>
        <p:spPr>
          <a:xfrm>
            <a:off x="6846012" y="4767263"/>
            <a:ext cx="2057400" cy="273844"/>
          </a:xfrm>
        </p:spPr>
        <p:txBody>
          <a:bodyPr/>
          <a:lstStyle>
            <a:lvl1pPr>
              <a:defRPr>
                <a:solidFill>
                  <a:srgbClr val="00AFD7"/>
                </a:solidFill>
              </a:defRPr>
            </a:lvl1pPr>
          </a:lstStyle>
          <a:p>
            <a:fld id="{67DE0696-61B0-4C32-B147-9A830087B0EE}" type="slidenum">
              <a:rPr lang="et-EE" smtClean="0"/>
              <a:pPr/>
              <a:t>‹#›</a:t>
            </a:fld>
            <a:endParaRPr lang="et-EE" dirty="0"/>
          </a:p>
        </p:txBody>
      </p:sp>
    </p:spTree>
    <p:extLst>
      <p:ext uri="{BB962C8B-B14F-4D97-AF65-F5344CB8AC3E}">
        <p14:creationId xmlns:p14="http://schemas.microsoft.com/office/powerpoint/2010/main" val="748970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762"/>
            <a:ext cx="9144000" cy="5141976"/>
          </a:xfrm>
          <a:prstGeom prst="rect">
            <a:avLst/>
          </a:prstGeom>
        </p:spPr>
      </p:pic>
      <p:sp>
        <p:nvSpPr>
          <p:cNvPr id="2" name="Title 1"/>
          <p:cNvSpPr>
            <a:spLocks noGrp="1"/>
          </p:cNvSpPr>
          <p:nvPr>
            <p:ph type="title"/>
          </p:nvPr>
        </p:nvSpPr>
        <p:spPr>
          <a:xfrm>
            <a:off x="264383" y="107596"/>
            <a:ext cx="7672318" cy="994172"/>
          </a:xfrm>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264383" y="1226127"/>
            <a:ext cx="3789565" cy="3406596"/>
          </a:xfrm>
        </p:spPr>
        <p:txBody>
          <a:bodyPr/>
          <a:lstStyle>
            <a:lvl1pPr>
              <a:buClr>
                <a:srgbClr val="00AFD7"/>
              </a:buClr>
              <a:defRPr>
                <a:solidFill>
                  <a:schemeClr val="tx1"/>
                </a:solidFill>
              </a:defRPr>
            </a:lvl1pPr>
            <a:lvl2pPr>
              <a:buClr>
                <a:srgbClr val="00AFD7"/>
              </a:buClr>
              <a:defRPr>
                <a:solidFill>
                  <a:schemeClr val="tx1"/>
                </a:solidFill>
              </a:defRPr>
            </a:lvl2pPr>
            <a:lvl3pPr>
              <a:buClr>
                <a:srgbClr val="00AFD7"/>
              </a:buClr>
              <a:defRPr>
                <a:solidFill>
                  <a:schemeClr val="tx1"/>
                </a:solidFill>
              </a:defRPr>
            </a:lvl3pPr>
            <a:lvl4pPr>
              <a:buClr>
                <a:srgbClr val="00AFD7"/>
              </a:buClr>
              <a:defRPr>
                <a:solidFill>
                  <a:schemeClr val="tx1"/>
                </a:solidFill>
              </a:defRPr>
            </a:lvl4pPr>
            <a:lvl5pPr>
              <a:buClr>
                <a:srgbClr val="00AFD7"/>
              </a:buCl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22593" y="1226127"/>
            <a:ext cx="3728968" cy="3406596"/>
          </a:xfrm>
        </p:spPr>
        <p:txBody>
          <a:bodyPr/>
          <a:lstStyle>
            <a:lvl1pPr>
              <a:buClr>
                <a:srgbClr val="00AFD7"/>
              </a:buClr>
              <a:defRPr>
                <a:solidFill>
                  <a:schemeClr val="tx1"/>
                </a:solidFill>
              </a:defRPr>
            </a:lvl1pPr>
            <a:lvl2pPr>
              <a:buClr>
                <a:srgbClr val="00AFD7"/>
              </a:buClr>
              <a:defRPr>
                <a:solidFill>
                  <a:schemeClr val="tx1"/>
                </a:solidFill>
              </a:defRPr>
            </a:lvl2pPr>
            <a:lvl3pPr>
              <a:buClr>
                <a:srgbClr val="00AFD7"/>
              </a:buClr>
              <a:defRPr>
                <a:solidFill>
                  <a:schemeClr val="tx1"/>
                </a:solidFill>
              </a:defRPr>
            </a:lvl3pPr>
            <a:lvl4pPr>
              <a:buClr>
                <a:srgbClr val="00AFD7"/>
              </a:buClr>
              <a:defRPr>
                <a:solidFill>
                  <a:schemeClr val="tx1"/>
                </a:solidFill>
              </a:defRPr>
            </a:lvl4pPr>
            <a:lvl5pPr>
              <a:buClr>
                <a:srgbClr val="00AFD7"/>
              </a:buCl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6846012" y="4767263"/>
            <a:ext cx="2057400" cy="273844"/>
          </a:xfrm>
        </p:spPr>
        <p:txBody>
          <a:bodyPr/>
          <a:lstStyle>
            <a:lvl1pPr>
              <a:defRPr>
                <a:solidFill>
                  <a:srgbClr val="00AFD7"/>
                </a:solidFill>
              </a:defRPr>
            </a:lvl1pPr>
          </a:lstStyle>
          <a:p>
            <a:fld id="{67DE0696-61B0-4C32-B147-9A830087B0EE}" type="slidenum">
              <a:rPr lang="et-EE" smtClean="0"/>
              <a:pPr/>
              <a:t>‹#›</a:t>
            </a:fld>
            <a:endParaRPr lang="et-EE" dirty="0"/>
          </a:p>
        </p:txBody>
      </p:sp>
    </p:spTree>
    <p:extLst>
      <p:ext uri="{BB962C8B-B14F-4D97-AF65-F5344CB8AC3E}">
        <p14:creationId xmlns:p14="http://schemas.microsoft.com/office/powerpoint/2010/main" val="2116313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428" y="90967"/>
            <a:ext cx="7663295" cy="9941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56428" y="1211275"/>
            <a:ext cx="7663295" cy="351035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solidFill>
              </a:defRPr>
            </a:lvl1pPr>
          </a:lstStyle>
          <a:p>
            <a:fld id="{41516450-8FC3-4E5F-ABA6-2B8F96115B33}" type="datetimeFigureOut">
              <a:rPr lang="et-EE" smtClean="0"/>
              <a:pPr/>
              <a:t>29.04.2022</a:t>
            </a:fld>
            <a:endParaRPr lang="et-EE" dirty="0"/>
          </a:p>
        </p:txBody>
      </p:sp>
      <p:sp>
        <p:nvSpPr>
          <p:cNvPr id="6" name="Slide Number Placeholder 5"/>
          <p:cNvSpPr>
            <a:spLocks noGrp="1"/>
          </p:cNvSpPr>
          <p:nvPr>
            <p:ph type="sldNum" sz="quarter" idx="4"/>
          </p:nvPr>
        </p:nvSpPr>
        <p:spPr>
          <a:xfrm>
            <a:off x="6823701" y="4767263"/>
            <a:ext cx="2057400" cy="273844"/>
          </a:xfrm>
          <a:prstGeom prst="rect">
            <a:avLst/>
          </a:prstGeom>
        </p:spPr>
        <p:txBody>
          <a:bodyPr vert="horz" lIns="91440" tIns="45720" rIns="91440" bIns="45720" rtlCol="0" anchor="ctr"/>
          <a:lstStyle>
            <a:lvl1pPr algn="r">
              <a:defRPr sz="900">
                <a:solidFill>
                  <a:srgbClr val="00AFD7"/>
                </a:solidFill>
              </a:defRPr>
            </a:lvl1pPr>
          </a:lstStyle>
          <a:p>
            <a:fld id="{67DE0696-61B0-4C32-B147-9A830087B0EE}" type="slidenum">
              <a:rPr lang="et-EE" smtClean="0"/>
              <a:pPr/>
              <a:t>‹#›</a:t>
            </a:fld>
            <a:endParaRPr lang="et-EE" dirty="0"/>
          </a:p>
        </p:txBody>
      </p:sp>
    </p:spTree>
    <p:extLst>
      <p:ext uri="{BB962C8B-B14F-4D97-AF65-F5344CB8AC3E}">
        <p14:creationId xmlns:p14="http://schemas.microsoft.com/office/powerpoint/2010/main" val="777317256"/>
      </p:ext>
    </p:extLst>
  </p:cSld>
  <p:clrMap bg1="lt1" tx1="dk1" bg2="lt2" tx2="dk2" accent1="accent1" accent2="accent2" accent3="accent3" accent4="accent4" accent5="accent5" accent6="accent6" hlink="hlink" folHlink="folHlink"/>
  <p:sldLayoutIdLst>
    <p:sldLayoutId id="2147483661" r:id="rId1"/>
    <p:sldLayoutId id="2147483672" r:id="rId2"/>
    <p:sldLayoutId id="2147483662" r:id="rId3"/>
    <p:sldLayoutId id="2147483673" r:id="rId4"/>
    <p:sldLayoutId id="2147483664" r:id="rId5"/>
    <p:sldLayoutId id="2147483675" r:id="rId6"/>
  </p:sldLayoutIdLst>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bg1"/>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1"/>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1"/>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1"/>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1"/>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4.xml"/><Relationship Id="rId1" Type="http://schemas.openxmlformats.org/officeDocument/2006/relationships/video" Target="https://www.youtube.com/embed/FXFhYgl4d60?start=4&amp;feature=oembed"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mailto:kaimo.kalda@&#8203;kredex.ee" TargetMode="External"/><Relationship Id="rId2" Type="http://schemas.openxmlformats.org/officeDocument/2006/relationships/hyperlink" Target="mailto:jana.toome@kredex.ee" TargetMode="External"/><Relationship Id="rId1" Type="http://schemas.openxmlformats.org/officeDocument/2006/relationships/slideLayout" Target="../slideLayouts/slideLayout3.xml"/><Relationship Id="rId5" Type="http://schemas.openxmlformats.org/officeDocument/2006/relationships/image" Target="../media/image39.jp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fontScale="90000"/>
          </a:bodyPr>
          <a:lstStyle/>
          <a:p>
            <a:r>
              <a:rPr lang="et-EE" dirty="0"/>
              <a:t>Korterelamute renoveerimine KredEx abiga</a:t>
            </a:r>
          </a:p>
        </p:txBody>
      </p:sp>
      <p:sp>
        <p:nvSpPr>
          <p:cNvPr id="7" name="Subtitle 6"/>
          <p:cNvSpPr>
            <a:spLocks noGrp="1"/>
          </p:cNvSpPr>
          <p:nvPr>
            <p:ph type="subTitle" idx="1"/>
          </p:nvPr>
        </p:nvSpPr>
        <p:spPr/>
        <p:txBody>
          <a:bodyPr/>
          <a:lstStyle/>
          <a:p>
            <a:r>
              <a:rPr lang="et-EE" dirty="0"/>
              <a:t>Jana Toome</a:t>
            </a:r>
          </a:p>
          <a:p>
            <a:r>
              <a:rPr lang="et-EE" dirty="0"/>
              <a:t>20.04.2022</a:t>
            </a:r>
          </a:p>
        </p:txBody>
      </p:sp>
    </p:spTree>
    <p:extLst>
      <p:ext uri="{BB962C8B-B14F-4D97-AF65-F5344CB8AC3E}">
        <p14:creationId xmlns:p14="http://schemas.microsoft.com/office/powerpoint/2010/main" val="39037425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56C6F6D2-5217-4E79-879A-1D002382D2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5173"/>
          <a:stretch/>
        </p:blipFill>
        <p:spPr>
          <a:xfrm>
            <a:off x="329302" y="741522"/>
            <a:ext cx="5499004" cy="4067833"/>
          </a:xfrm>
          <a:prstGeom prst="rect">
            <a:avLst/>
          </a:prstGeom>
        </p:spPr>
      </p:pic>
    </p:spTree>
    <p:extLst>
      <p:ext uri="{BB962C8B-B14F-4D97-AF65-F5344CB8AC3E}">
        <p14:creationId xmlns:p14="http://schemas.microsoft.com/office/powerpoint/2010/main" val="2673234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Pealkiri 2">
            <a:extLst>
              <a:ext uri="{FF2B5EF4-FFF2-40B4-BE49-F238E27FC236}">
                <a16:creationId xmlns:a16="http://schemas.microsoft.com/office/drawing/2014/main" id="{45C40F84-79CC-48D4-9890-DD6DE6237908}"/>
              </a:ext>
            </a:extLst>
          </p:cNvPr>
          <p:cNvSpPr>
            <a:spLocks noGrp="1"/>
          </p:cNvSpPr>
          <p:nvPr>
            <p:ph type="title"/>
          </p:nvPr>
        </p:nvSpPr>
        <p:spPr>
          <a:xfrm>
            <a:off x="264383" y="107596"/>
            <a:ext cx="7672318" cy="994172"/>
          </a:xfrm>
        </p:spPr>
        <p:txBody>
          <a:bodyPr>
            <a:normAutofit/>
          </a:bodyPr>
          <a:lstStyle/>
          <a:p>
            <a:r>
              <a:rPr lang="et-EE" altLang="et-EE" dirty="0"/>
              <a:t>Energiatõhususe põhimõisted</a:t>
            </a:r>
          </a:p>
        </p:txBody>
      </p:sp>
      <p:sp>
        <p:nvSpPr>
          <p:cNvPr id="16386" name="Sisu kohatäide 1">
            <a:extLst>
              <a:ext uri="{FF2B5EF4-FFF2-40B4-BE49-F238E27FC236}">
                <a16:creationId xmlns:a16="http://schemas.microsoft.com/office/drawing/2014/main" id="{7F106F57-8029-48E1-AECB-3AEF38DFD703}"/>
              </a:ext>
            </a:extLst>
          </p:cNvPr>
          <p:cNvSpPr>
            <a:spLocks noGrp="1"/>
          </p:cNvSpPr>
          <p:nvPr>
            <p:ph sz="half" idx="1"/>
          </p:nvPr>
        </p:nvSpPr>
        <p:spPr>
          <a:xfrm>
            <a:off x="265113" y="1225550"/>
            <a:ext cx="4226578" cy="3406775"/>
          </a:xfrm>
        </p:spPr>
        <p:txBody>
          <a:bodyPr>
            <a:normAutofit fontScale="77500" lnSpcReduction="20000"/>
          </a:bodyPr>
          <a:lstStyle/>
          <a:p>
            <a:r>
              <a:rPr lang="et-EE" dirty="0"/>
              <a:t>Hoone energiatõhusust hinnatakse tarnitud energiate kaalutud erikasutusena (kWh/m2a)</a:t>
            </a:r>
          </a:p>
          <a:p>
            <a:r>
              <a:rPr lang="et-EE" dirty="0"/>
              <a:t>Märgise skaala H→A</a:t>
            </a:r>
          </a:p>
          <a:p>
            <a:r>
              <a:rPr lang="et-EE" dirty="0"/>
              <a:t>Oluliselt rekonstrueeritav hoone peab saavutama energiamärgise klassi C.</a:t>
            </a:r>
          </a:p>
          <a:p>
            <a:r>
              <a:rPr lang="et-EE" dirty="0"/>
              <a:t>Madalenergiahoone on </a:t>
            </a:r>
            <a:r>
              <a:rPr lang="et-EE" dirty="0">
                <a:solidFill>
                  <a:srgbClr val="00AFD7"/>
                </a:solidFill>
              </a:rPr>
              <a:t>energiatõhusate</a:t>
            </a:r>
            <a:r>
              <a:rPr lang="et-EE" dirty="0"/>
              <a:t> ja taastuvenergiatehnoloogia lahendustega tehniliselt mõistlikult ehitatud hoone, mille puhul </a:t>
            </a:r>
            <a:r>
              <a:rPr lang="et-EE" dirty="0">
                <a:solidFill>
                  <a:srgbClr val="00AFD7"/>
                </a:solidFill>
              </a:rPr>
              <a:t>ei eeldata lokaalset elektri tootmist </a:t>
            </a:r>
            <a:r>
              <a:rPr lang="et-EE" dirty="0"/>
              <a:t>taastuvast energiaallikast (märgise klass B).</a:t>
            </a:r>
          </a:p>
          <a:p>
            <a:r>
              <a:rPr lang="et-EE" dirty="0"/>
              <a:t>Liginullenergiahoone on </a:t>
            </a:r>
            <a:r>
              <a:rPr lang="et-EE" dirty="0">
                <a:solidFill>
                  <a:srgbClr val="00AFD7"/>
                </a:solidFill>
              </a:rPr>
              <a:t>energiatõhusate ja taastuvenergiatehnoloogia </a:t>
            </a:r>
            <a:r>
              <a:rPr lang="et-EE" dirty="0"/>
              <a:t>lahendustega tehniliselt mõistlikult ehitatud hoone (märgise klass A).</a:t>
            </a:r>
            <a:endParaRPr lang="et-EE" altLang="et-EE" dirty="0"/>
          </a:p>
          <a:p>
            <a:endParaRPr lang="et-EE" altLang="et-EE" dirty="0"/>
          </a:p>
          <a:p>
            <a:endParaRPr lang="et-EE" altLang="et-EE" dirty="0"/>
          </a:p>
          <a:p>
            <a:endParaRPr lang="et-EE" altLang="et-EE" dirty="0"/>
          </a:p>
          <a:p>
            <a:endParaRPr lang="et-EE" altLang="et-EE" dirty="0"/>
          </a:p>
          <a:p>
            <a:endParaRPr lang="et-EE" altLang="et-EE" dirty="0"/>
          </a:p>
        </p:txBody>
      </p:sp>
      <p:pic>
        <p:nvPicPr>
          <p:cNvPr id="13318" name="Picture 2">
            <a:extLst>
              <a:ext uri="{FF2B5EF4-FFF2-40B4-BE49-F238E27FC236}">
                <a16:creationId xmlns:a16="http://schemas.microsoft.com/office/drawing/2014/main" id="{BDA91A57-1D93-4386-8303-48F3D25593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6054" y="3111167"/>
            <a:ext cx="1052513" cy="94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3">
            <a:extLst>
              <a:ext uri="{FF2B5EF4-FFF2-40B4-BE49-F238E27FC236}">
                <a16:creationId xmlns:a16="http://schemas.microsoft.com/office/drawing/2014/main" id="{6F7D92DD-EBCA-4912-ADDC-B985276968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85461" y="3107595"/>
            <a:ext cx="940594" cy="944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4">
            <a:extLst>
              <a:ext uri="{FF2B5EF4-FFF2-40B4-BE49-F238E27FC236}">
                <a16:creationId xmlns:a16="http://schemas.microsoft.com/office/drawing/2014/main" id="{71A5083B-4AF1-4D2A-942A-156A37BC2BF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78566" y="3111167"/>
            <a:ext cx="920354" cy="945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5">
            <a:extLst>
              <a:ext uri="{FF2B5EF4-FFF2-40B4-BE49-F238E27FC236}">
                <a16:creationId xmlns:a16="http://schemas.microsoft.com/office/drawing/2014/main" id="{BFE3E8C0-FE63-4668-99FB-0280B67498D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22396" y="4056522"/>
            <a:ext cx="467915"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2" name="Picture 6">
            <a:extLst>
              <a:ext uri="{FF2B5EF4-FFF2-40B4-BE49-F238E27FC236}">
                <a16:creationId xmlns:a16="http://schemas.microsoft.com/office/drawing/2014/main" id="{75C5A003-2452-4DEA-99B7-47EEFD3094D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36808" y="4056522"/>
            <a:ext cx="431006"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3" name="Picture 7">
            <a:extLst>
              <a:ext uri="{FF2B5EF4-FFF2-40B4-BE49-F238E27FC236}">
                <a16:creationId xmlns:a16="http://schemas.microsoft.com/office/drawing/2014/main" id="{155BE9DE-8FF3-4EAA-A0AD-D94A811BB61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223835" y="4056522"/>
            <a:ext cx="434579"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5FDB1D0A-57D0-450F-93A0-E8FC59021D3D}"/>
              </a:ext>
            </a:extLst>
          </p:cNvPr>
          <p:cNvCxnSpPr/>
          <p:nvPr/>
        </p:nvCxnSpPr>
        <p:spPr>
          <a:xfrm flipH="1" flipV="1">
            <a:off x="5552310" y="2929425"/>
            <a:ext cx="1800000" cy="0"/>
          </a:xfrm>
          <a:prstGeom prst="straightConnector1">
            <a:avLst/>
          </a:prstGeom>
          <a:ln w="76200">
            <a:solidFill>
              <a:schemeClr val="accent6">
                <a:lumMod val="75000"/>
              </a:schemeClr>
            </a:solidFill>
            <a:headEnd type="none" w="med" len="med"/>
            <a:tailEnd type="triangle" w="med" len="lg"/>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FD636CE-5D0B-4FD8-ABEC-EA91DE802096}"/>
              </a:ext>
            </a:extLst>
          </p:cNvPr>
          <p:cNvPicPr>
            <a:picLocks noChangeAspect="1"/>
          </p:cNvPicPr>
          <p:nvPr/>
        </p:nvPicPr>
        <p:blipFill>
          <a:blip r:embed="rId9"/>
          <a:stretch>
            <a:fillRect/>
          </a:stretch>
        </p:blipFill>
        <p:spPr>
          <a:xfrm>
            <a:off x="4652310" y="1226127"/>
            <a:ext cx="3600000" cy="133647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Otsikko 1">
            <a:extLst>
              <a:ext uri="{FF2B5EF4-FFF2-40B4-BE49-F238E27FC236}">
                <a16:creationId xmlns:a16="http://schemas.microsoft.com/office/drawing/2014/main" id="{CC4D3D1C-5887-402B-8F24-FBD17F20462A}"/>
              </a:ext>
            </a:extLst>
          </p:cNvPr>
          <p:cNvSpPr>
            <a:spLocks noGrp="1"/>
          </p:cNvSpPr>
          <p:nvPr>
            <p:ph type="title"/>
          </p:nvPr>
        </p:nvSpPr>
        <p:spPr/>
        <p:txBody>
          <a:bodyPr>
            <a:normAutofit/>
          </a:bodyPr>
          <a:lstStyle/>
          <a:p>
            <a:r>
              <a:rPr lang="fi-FI" altLang="en-US" sz="3200" dirty="0">
                <a:ea typeface="ＭＳ Ｐゴシック" panose="020B0600070205080204" pitchFamily="34" charset="-128"/>
                <a:cs typeface="Arial" panose="020B0604020202020204" pitchFamily="34" charset="0"/>
              </a:rPr>
              <a:t>Energiatõhususe </a:t>
            </a:r>
            <a:r>
              <a:rPr lang="fi-FI" altLang="en-US" sz="3200" dirty="0" err="1">
                <a:ea typeface="ＭＳ Ｐゴシック" panose="020B0600070205080204" pitchFamily="34" charset="-128"/>
                <a:cs typeface="Arial" panose="020B0604020202020204" pitchFamily="34" charset="0"/>
              </a:rPr>
              <a:t>põhimõisted</a:t>
            </a:r>
            <a:endParaRPr lang="fi-FI" altLang="en-US" sz="3200" dirty="0">
              <a:ea typeface="ＭＳ Ｐゴシック" panose="020B0600070205080204" pitchFamily="34" charset="-128"/>
              <a:cs typeface="Arial" panose="020B0604020202020204" pitchFamily="34" charset="0"/>
            </a:endParaRPr>
          </a:p>
        </p:txBody>
      </p:sp>
      <mc:AlternateContent xmlns:mc="http://schemas.openxmlformats.org/markup-compatibility/2006" xmlns:a14="http://schemas.microsoft.com/office/drawing/2010/main">
        <mc:Choice Requires="a14">
          <p:sp>
            <p:nvSpPr>
              <p:cNvPr id="15363" name="Object 3">
                <a:extLst>
                  <a:ext uri="{FF2B5EF4-FFF2-40B4-BE49-F238E27FC236}">
                    <a16:creationId xmlns:a16="http://schemas.microsoft.com/office/drawing/2014/main" id="{57433FA4-A4AA-4DBA-AFEC-97C3A8769BB3}"/>
                  </a:ext>
                </a:extLst>
              </p:cNvPr>
              <p:cNvSpPr txBox="1"/>
              <p:nvPr/>
            </p:nvSpPr>
            <p:spPr bwMode="auto">
              <a:xfrm>
                <a:off x="389614" y="3917950"/>
                <a:ext cx="4310974" cy="547688"/>
              </a:xfrm>
              <a:prstGeom prst="rect">
                <a:avLst/>
              </a:prstGeom>
              <a:noFill/>
              <a:ln>
                <a:noFill/>
              </a:ln>
            </p:spPr>
            <p:txBody>
              <a:bodyPr>
                <a:noAutofit/>
              </a:bodyPr>
              <a:lstStyle/>
              <a:p>
                <a:pPr/>
                <a14:m>
                  <m:oMathPara xmlns:m="http://schemas.openxmlformats.org/officeDocument/2006/math">
                    <m:oMathParaPr>
                      <m:jc m:val="left"/>
                    </m:oMathParaPr>
                    <m:oMath xmlns:m="http://schemas.openxmlformats.org/officeDocument/2006/math">
                      <m:r>
                        <m:rPr>
                          <m:nor/>
                        </m:rPr>
                        <a:rPr lang="et-EE" sz="1200" i="0">
                          <a:solidFill>
                            <a:srgbClr val="000000"/>
                          </a:solidFill>
                        </a:rPr>
                        <m:t>ETA</m:t>
                      </m:r>
                      <m:r>
                        <a:rPr lang="et-EE" sz="1200" i="1">
                          <a:solidFill>
                            <a:srgbClr val="000000"/>
                          </a:solidFill>
                          <a:latin typeface="Cambria Math" panose="02040503050406030204" pitchFamily="18" charset="0"/>
                        </a:rPr>
                        <m:t>=</m:t>
                      </m:r>
                      <m:f>
                        <m:fPr>
                          <m:ctrlPr>
                            <a:rPr lang="et-EE" sz="1200" i="1">
                              <a:solidFill>
                                <a:srgbClr val="000000"/>
                              </a:solidFill>
                              <a:latin typeface="Cambria Math" panose="02040503050406030204" pitchFamily="18" charset="0"/>
                            </a:rPr>
                          </m:ctrlPr>
                        </m:fPr>
                        <m:num>
                          <m:nary>
                            <m:naryPr>
                              <m:chr m:val="∑"/>
                              <m:supHide m:val="on"/>
                              <m:ctrlPr>
                                <a:rPr lang="et-EE" sz="1200" i="1">
                                  <a:solidFill>
                                    <a:srgbClr val="000000"/>
                                  </a:solidFill>
                                  <a:latin typeface="Cambria Math" panose="02040503050406030204" pitchFamily="18" charset="0"/>
                                </a:rPr>
                              </m:ctrlPr>
                            </m:naryPr>
                            <m:sub>
                              <m:r>
                                <a:rPr lang="et-EE" sz="1200" i="1">
                                  <a:solidFill>
                                    <a:srgbClr val="000000"/>
                                  </a:solidFill>
                                  <a:latin typeface="Cambria Math" panose="02040503050406030204" pitchFamily="18" charset="0"/>
                                </a:rPr>
                                <m:t>𝑖</m:t>
                              </m:r>
                            </m:sub>
                            <m:sup/>
                            <m:e>
                              <m:d>
                                <m:dPr>
                                  <m:ctrlPr>
                                    <a:rPr lang="et-EE" sz="1200" i="1">
                                      <a:solidFill>
                                        <a:srgbClr val="000000"/>
                                      </a:solidFill>
                                      <a:latin typeface="Cambria Math" panose="02040503050406030204" pitchFamily="18" charset="0"/>
                                    </a:rPr>
                                  </m:ctrlPr>
                                </m:dPr>
                                <m:e>
                                  <m:r>
                                    <m:rPr>
                                      <m:nor/>
                                    </m:rPr>
                                    <a:rPr lang="et-EE" sz="1200" i="0">
                                      <a:solidFill>
                                        <a:srgbClr val="000000"/>
                                      </a:solidFill>
                                    </a:rPr>
                                    <m:t>tarnitu</m:t>
                                  </m:r>
                                  <m:sSub>
                                    <m:sSubPr>
                                      <m:ctrlPr>
                                        <a:rPr lang="et-EE" sz="1200" i="1">
                                          <a:solidFill>
                                            <a:srgbClr val="000000"/>
                                          </a:solidFill>
                                          <a:latin typeface="Cambria Math" panose="02040503050406030204" pitchFamily="18" charset="0"/>
                                        </a:rPr>
                                      </m:ctrlPr>
                                    </m:sSubPr>
                                    <m:e>
                                      <m:r>
                                        <m:rPr>
                                          <m:nor/>
                                        </m:rPr>
                                        <a:rPr lang="et-EE" sz="1200" i="0">
                                          <a:solidFill>
                                            <a:srgbClr val="000000"/>
                                          </a:solidFill>
                                        </a:rPr>
                                        <m:t>d</m:t>
                                      </m:r>
                                    </m:e>
                                    <m:sub>
                                      <m:r>
                                        <a:rPr lang="et-EE" sz="1200" i="1">
                                          <a:solidFill>
                                            <a:srgbClr val="000000"/>
                                          </a:solidFill>
                                          <a:latin typeface="Cambria Math" panose="02040503050406030204" pitchFamily="18" charset="0"/>
                                        </a:rPr>
                                        <m:t>𝑖</m:t>
                                      </m:r>
                                    </m:sub>
                                  </m:sSub>
                                </m:e>
                              </m:d>
                              <m:r>
                                <a:rPr lang="et-EE" sz="1200" i="1">
                                  <a:solidFill>
                                    <a:srgbClr val="000000"/>
                                  </a:solidFill>
                                  <a:latin typeface="Cambria Math" panose="02040503050406030204" pitchFamily="18" charset="0"/>
                                </a:rPr>
                                <m:t>×</m:t>
                              </m:r>
                              <m:r>
                                <m:rPr>
                                  <m:nor/>
                                </m:rPr>
                                <a:rPr lang="et-EE" sz="1200" i="0">
                                  <a:solidFill>
                                    <a:srgbClr val="000000"/>
                                  </a:solidFill>
                                </a:rPr>
                                <m:t>energiakandja</m:t>
                              </m:r>
                              <m:r>
                                <m:rPr>
                                  <m:nor/>
                                </m:rPr>
                                <a:rPr lang="et-EE" sz="1200" i="0">
                                  <a:solidFill>
                                    <a:srgbClr val="000000"/>
                                  </a:solidFill>
                                </a:rPr>
                                <m:t> </m:t>
                              </m:r>
                              <m:r>
                                <m:rPr>
                                  <m:nor/>
                                </m:rPr>
                                <a:rPr lang="et-EE" sz="1200" i="0">
                                  <a:solidFill>
                                    <a:srgbClr val="000000"/>
                                  </a:solidFill>
                                </a:rPr>
                                <m:t>kaalumistegu</m:t>
                              </m:r>
                              <m:sSub>
                                <m:sSubPr>
                                  <m:ctrlPr>
                                    <a:rPr lang="et-EE" sz="1200" i="1">
                                      <a:solidFill>
                                        <a:srgbClr val="000000"/>
                                      </a:solidFill>
                                      <a:latin typeface="Cambria Math" panose="02040503050406030204" pitchFamily="18" charset="0"/>
                                    </a:rPr>
                                  </m:ctrlPr>
                                </m:sSubPr>
                                <m:e>
                                  <m:r>
                                    <m:rPr>
                                      <m:nor/>
                                    </m:rPr>
                                    <a:rPr lang="et-EE" sz="1200" i="0">
                                      <a:solidFill>
                                        <a:srgbClr val="000000"/>
                                      </a:solidFill>
                                    </a:rPr>
                                    <m:t>r</m:t>
                                  </m:r>
                                </m:e>
                                <m:sub>
                                  <m:r>
                                    <a:rPr lang="et-EE" sz="1200" i="1">
                                      <a:solidFill>
                                        <a:srgbClr val="000000"/>
                                      </a:solidFill>
                                      <a:latin typeface="Cambria Math" panose="02040503050406030204" pitchFamily="18" charset="0"/>
                                    </a:rPr>
                                    <m:t>𝑖</m:t>
                                  </m:r>
                                </m:sub>
                              </m:sSub>
                            </m:e>
                          </m:nary>
                        </m:num>
                        <m:den>
                          <m:r>
                            <m:rPr>
                              <m:nor/>
                            </m:rPr>
                            <a:rPr lang="et-EE" sz="1200" i="0">
                              <a:solidFill>
                                <a:srgbClr val="000000"/>
                              </a:solidFill>
                            </a:rPr>
                            <m:t>k</m:t>
                          </m:r>
                          <m:r>
                            <m:rPr>
                              <m:nor/>
                            </m:rPr>
                            <a:rPr lang="et-EE" sz="1200" i="0">
                              <a:solidFill>
                                <a:srgbClr val="000000"/>
                              </a:solidFill>
                            </a:rPr>
                            <m:t>ö</m:t>
                          </m:r>
                          <m:r>
                            <m:rPr>
                              <m:nor/>
                            </m:rPr>
                            <a:rPr lang="et-EE" sz="1200" i="0">
                              <a:solidFill>
                                <a:srgbClr val="000000"/>
                              </a:solidFill>
                            </a:rPr>
                            <m:t>etav</m:t>
                          </m:r>
                          <m:r>
                            <m:rPr>
                              <m:nor/>
                            </m:rPr>
                            <a:rPr lang="et-EE" sz="1200" i="0">
                              <a:solidFill>
                                <a:srgbClr val="000000"/>
                              </a:solidFill>
                            </a:rPr>
                            <m:t> </m:t>
                          </m:r>
                          <m:r>
                            <m:rPr>
                              <m:nor/>
                            </m:rPr>
                            <a:rPr lang="et-EE" sz="1200" i="0">
                              <a:solidFill>
                                <a:srgbClr val="000000"/>
                              </a:solidFill>
                            </a:rPr>
                            <m:t>pind</m:t>
                          </m:r>
                        </m:den>
                      </m:f>
                    </m:oMath>
                  </m:oMathPara>
                </a14:m>
                <a:endParaRPr lang="et-EE" sz="1200" dirty="0"/>
              </a:p>
            </p:txBody>
          </p:sp>
        </mc:Choice>
        <mc:Fallback xmlns="">
          <p:sp>
            <p:nvSpPr>
              <p:cNvPr id="15363" name="Object 3">
                <a:extLst>
                  <a:ext uri="{FF2B5EF4-FFF2-40B4-BE49-F238E27FC236}">
                    <a16:creationId xmlns:a16="http://schemas.microsoft.com/office/drawing/2014/main" id="{57433FA4-A4AA-4DBA-AFEC-97C3A8769BB3}"/>
                  </a:ext>
                </a:extLst>
              </p:cNvPr>
              <p:cNvSpPr txBox="1">
                <a:spLocks noRot="1" noChangeAspect="1" noMove="1" noResize="1" noEditPoints="1" noAdjustHandles="1" noChangeArrowheads="1" noChangeShapeType="1" noTextEdit="1"/>
              </p:cNvSpPr>
              <p:nvPr/>
            </p:nvSpPr>
            <p:spPr bwMode="auto">
              <a:xfrm>
                <a:off x="389614" y="3917950"/>
                <a:ext cx="4310974" cy="547688"/>
              </a:xfrm>
              <a:prstGeom prst="rect">
                <a:avLst/>
              </a:prstGeom>
              <a:blipFill>
                <a:blip r:embed="rId2"/>
                <a:stretch>
                  <a:fillRect t="-51111" b="-28889"/>
                </a:stretch>
              </a:blipFill>
              <a:ln>
                <a:noFill/>
              </a:ln>
            </p:spPr>
            <p:txBody>
              <a:bodyPr/>
              <a:lstStyle/>
              <a:p>
                <a:r>
                  <a:rPr lang="et-EE">
                    <a:noFill/>
                  </a:rPr>
                  <a:t> </a:t>
                </a:r>
              </a:p>
            </p:txBody>
          </p:sp>
        </mc:Fallback>
      </mc:AlternateContent>
      <p:pic>
        <p:nvPicPr>
          <p:cNvPr id="15364" name="Picture 6">
            <a:extLst>
              <a:ext uri="{FF2B5EF4-FFF2-40B4-BE49-F238E27FC236}">
                <a16:creationId xmlns:a16="http://schemas.microsoft.com/office/drawing/2014/main" id="{BCB2C87C-9A8C-4683-BB5A-B405BCE520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405" y="1318499"/>
            <a:ext cx="3492104" cy="2160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a16="http://schemas.microsoft.com/office/drawing/2014/main" id="{7761584A-2C21-466D-BDB7-03835475E2B6}"/>
              </a:ext>
            </a:extLst>
          </p:cNvPr>
          <p:cNvGraphicFramePr>
            <a:graphicFrameLocks noGrp="1"/>
          </p:cNvGraphicFramePr>
          <p:nvPr>
            <p:extLst>
              <p:ext uri="{D42A27DB-BD31-4B8C-83A1-F6EECF244321}">
                <p14:modId xmlns:p14="http://schemas.microsoft.com/office/powerpoint/2010/main" val="3999535969"/>
              </p:ext>
            </p:extLst>
          </p:nvPr>
        </p:nvGraphicFramePr>
        <p:xfrm>
          <a:off x="4700588" y="1435178"/>
          <a:ext cx="3321507" cy="1927625"/>
        </p:xfrm>
        <a:graphic>
          <a:graphicData uri="http://schemas.openxmlformats.org/drawingml/2006/table">
            <a:tbl>
              <a:tblPr firstRow="1" bandRow="1">
                <a:tableStyleId>{8EC20E35-A176-4012-BC5E-935CFFF8708E}</a:tableStyleId>
              </a:tblPr>
              <a:tblGrid>
                <a:gridCol w="1806928">
                  <a:extLst>
                    <a:ext uri="{9D8B030D-6E8A-4147-A177-3AD203B41FA5}">
                      <a16:colId xmlns:a16="http://schemas.microsoft.com/office/drawing/2014/main" val="1235627218"/>
                    </a:ext>
                  </a:extLst>
                </a:gridCol>
                <a:gridCol w="1514579">
                  <a:extLst>
                    <a:ext uri="{9D8B030D-6E8A-4147-A177-3AD203B41FA5}">
                      <a16:colId xmlns:a16="http://schemas.microsoft.com/office/drawing/2014/main" val="2142402849"/>
                    </a:ext>
                  </a:extLst>
                </a:gridCol>
              </a:tblGrid>
              <a:tr h="275375">
                <a:tc>
                  <a:txBody>
                    <a:bodyPr/>
                    <a:lstStyle/>
                    <a:p>
                      <a:endParaRPr lang="et-EE" sz="1200" dirty="0"/>
                    </a:p>
                  </a:txBody>
                  <a:tcPr marL="67863" marR="67863" marT="33951" marB="33951">
                    <a:lnL>
                      <a:noFill/>
                    </a:lnL>
                    <a:lnR w="12700" cap="flat" cmpd="sng" algn="ctr">
                      <a:solidFill>
                        <a:schemeClr val="bg1"/>
                      </a:solidFill>
                      <a:prstDash val="solid"/>
                      <a:round/>
                      <a:headEnd type="none" w="med" len="med"/>
                      <a:tailEnd type="none" w="med" len="med"/>
                    </a:lnR>
                    <a:lnT w="25400" cmpd="sng">
                      <a:noFill/>
                    </a:lnT>
                    <a:lnB w="25400" cmpd="sng">
                      <a:noFill/>
                    </a:lnB>
                    <a:lnTlToBr w="12700" cmpd="sng">
                      <a:noFill/>
                      <a:prstDash val="solid"/>
                    </a:lnTlToBr>
                    <a:lnBlToTr w="12700" cmpd="sng">
                      <a:noFill/>
                      <a:prstDash val="solid"/>
                    </a:lnBlToTr>
                    <a:solidFill>
                      <a:srgbClr val="00AFD7"/>
                    </a:solidFill>
                  </a:tcPr>
                </a:tc>
                <a:tc>
                  <a:txBody>
                    <a:bodyPr/>
                    <a:lstStyle/>
                    <a:p>
                      <a:pPr algn="ctr"/>
                      <a:r>
                        <a:rPr lang="et-EE" sz="1200" dirty="0"/>
                        <a:t>Kaalumistegurid</a:t>
                      </a:r>
                    </a:p>
                  </a:txBody>
                  <a:tcPr marL="67863" marR="67863" marT="33951" marB="33951">
                    <a:lnL w="12700" cap="flat" cmpd="sng" algn="ctr">
                      <a:solidFill>
                        <a:schemeClr val="bg1"/>
                      </a:solidFill>
                      <a:prstDash val="solid"/>
                      <a:round/>
                      <a:headEnd type="none" w="med" len="med"/>
                      <a:tailEnd type="none" w="med" len="med"/>
                    </a:lnL>
                    <a:lnR>
                      <a:noFill/>
                    </a:lnR>
                    <a:lnT w="25400" cmpd="sng">
                      <a:noFill/>
                    </a:lnT>
                    <a:lnB w="25400" cmpd="sng">
                      <a:noFill/>
                    </a:lnB>
                    <a:lnTlToBr w="12700" cmpd="sng">
                      <a:noFill/>
                      <a:prstDash val="solid"/>
                    </a:lnTlToBr>
                    <a:lnBlToTr w="12700" cmpd="sng">
                      <a:noFill/>
                      <a:prstDash val="solid"/>
                    </a:lnBlToTr>
                    <a:solidFill>
                      <a:srgbClr val="00AFD7"/>
                    </a:solidFill>
                  </a:tcPr>
                </a:tc>
                <a:extLst>
                  <a:ext uri="{0D108BD9-81ED-4DB2-BD59-A6C34878D82A}">
                    <a16:rowId xmlns:a16="http://schemas.microsoft.com/office/drawing/2014/main" val="1131692845"/>
                  </a:ext>
                </a:extLst>
              </a:tr>
              <a:tr h="275375">
                <a:tc>
                  <a:txBody>
                    <a:bodyPr/>
                    <a:lstStyle/>
                    <a:p>
                      <a:r>
                        <a:rPr lang="et-EE" sz="1200" dirty="0"/>
                        <a:t>Maagaas</a:t>
                      </a:r>
                    </a:p>
                  </a:txBody>
                  <a:tcPr marL="67863" marR="67863" marT="33951" marB="33951">
                    <a:lnR w="12700" cap="flat" cmpd="sng" algn="ctr">
                      <a:solidFill>
                        <a:schemeClr val="bg1"/>
                      </a:solidFill>
                      <a:prstDash val="solid"/>
                      <a:round/>
                      <a:headEnd type="none" w="med" len="med"/>
                      <a:tailEnd type="none" w="med" len="med"/>
                    </a:lnR>
                    <a:lnT w="25400" cmpd="sng">
                      <a:noFill/>
                    </a:lnT>
                  </a:tcPr>
                </a:tc>
                <a:tc>
                  <a:txBody>
                    <a:bodyPr/>
                    <a:lstStyle/>
                    <a:p>
                      <a:pPr algn="ctr"/>
                      <a:r>
                        <a:rPr lang="et-EE" sz="1200" dirty="0"/>
                        <a:t>1,0</a:t>
                      </a:r>
                    </a:p>
                  </a:txBody>
                  <a:tcPr marL="67863" marR="67863" marT="33951" marB="33951">
                    <a:lnL w="12700" cap="flat" cmpd="sng" algn="ctr">
                      <a:solidFill>
                        <a:schemeClr val="bg1"/>
                      </a:solidFill>
                      <a:prstDash val="solid"/>
                      <a:round/>
                      <a:headEnd type="none" w="med" len="med"/>
                      <a:tailEnd type="none" w="med" len="med"/>
                    </a:lnL>
                    <a:lnT w="25400" cmpd="sng">
                      <a:noFill/>
                    </a:lnT>
                  </a:tcPr>
                </a:tc>
                <a:extLst>
                  <a:ext uri="{0D108BD9-81ED-4DB2-BD59-A6C34878D82A}">
                    <a16:rowId xmlns:a16="http://schemas.microsoft.com/office/drawing/2014/main" val="1125104728"/>
                  </a:ext>
                </a:extLst>
              </a:tr>
              <a:tr h="275375">
                <a:tc>
                  <a:txBody>
                    <a:bodyPr/>
                    <a:lstStyle/>
                    <a:p>
                      <a:r>
                        <a:rPr lang="et-EE" sz="1200" dirty="0"/>
                        <a:t>Kaugküte</a:t>
                      </a:r>
                    </a:p>
                  </a:txBody>
                  <a:tcPr marL="67863" marR="67863" marT="33951" marB="33951">
                    <a:lnR w="12700" cap="flat" cmpd="sng" algn="ctr">
                      <a:solidFill>
                        <a:schemeClr val="bg1"/>
                      </a:solidFill>
                      <a:prstDash val="solid"/>
                      <a:round/>
                      <a:headEnd type="none" w="med" len="med"/>
                      <a:tailEnd type="none" w="med" len="med"/>
                    </a:lnR>
                  </a:tcPr>
                </a:tc>
                <a:tc>
                  <a:txBody>
                    <a:bodyPr/>
                    <a:lstStyle/>
                    <a:p>
                      <a:pPr algn="ctr"/>
                      <a:r>
                        <a:rPr lang="et-EE" sz="1200" dirty="0"/>
                        <a:t>0,9</a:t>
                      </a:r>
                    </a:p>
                  </a:txBody>
                  <a:tcPr marL="67863" marR="67863" marT="33951" marB="33951">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971385885"/>
                  </a:ext>
                </a:extLst>
              </a:tr>
              <a:tr h="275375">
                <a:tc>
                  <a:txBody>
                    <a:bodyPr/>
                    <a:lstStyle/>
                    <a:p>
                      <a:r>
                        <a:rPr lang="et-EE" sz="1200" dirty="0"/>
                        <a:t>Tõhus kaugküte</a:t>
                      </a:r>
                    </a:p>
                  </a:txBody>
                  <a:tcPr marL="67863" marR="67863" marT="33951" marB="33951">
                    <a:lnR w="12700" cap="flat" cmpd="sng" algn="ctr">
                      <a:solidFill>
                        <a:schemeClr val="bg1"/>
                      </a:solidFill>
                      <a:prstDash val="solid"/>
                      <a:round/>
                      <a:headEnd type="none" w="med" len="med"/>
                      <a:tailEnd type="none" w="med" len="med"/>
                    </a:lnR>
                  </a:tcPr>
                </a:tc>
                <a:tc>
                  <a:txBody>
                    <a:bodyPr/>
                    <a:lstStyle/>
                    <a:p>
                      <a:pPr algn="ctr"/>
                      <a:r>
                        <a:rPr lang="et-EE" sz="1200" dirty="0"/>
                        <a:t>0,65</a:t>
                      </a:r>
                    </a:p>
                  </a:txBody>
                  <a:tcPr marL="67863" marR="67863" marT="33951" marB="33951">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562180768"/>
                  </a:ext>
                </a:extLst>
              </a:tr>
              <a:tr h="275375">
                <a:tc>
                  <a:txBody>
                    <a:bodyPr/>
                    <a:lstStyle/>
                    <a:p>
                      <a:r>
                        <a:rPr lang="et-EE" sz="1200" dirty="0" err="1"/>
                        <a:t>Kaugjahutus</a:t>
                      </a:r>
                      <a:endParaRPr lang="et-EE" sz="1200" dirty="0"/>
                    </a:p>
                  </a:txBody>
                  <a:tcPr marL="67863" marR="67863" marT="33951" marB="33951">
                    <a:lnR w="12700" cap="flat" cmpd="sng" algn="ctr">
                      <a:solidFill>
                        <a:schemeClr val="bg1"/>
                      </a:solidFill>
                      <a:prstDash val="solid"/>
                      <a:round/>
                      <a:headEnd type="none" w="med" len="med"/>
                      <a:tailEnd type="none" w="med" len="med"/>
                    </a:lnR>
                  </a:tcPr>
                </a:tc>
                <a:tc>
                  <a:txBody>
                    <a:bodyPr/>
                    <a:lstStyle/>
                    <a:p>
                      <a:pPr algn="ctr"/>
                      <a:r>
                        <a:rPr lang="et-EE" sz="1200" dirty="0"/>
                        <a:t>0,4</a:t>
                      </a:r>
                    </a:p>
                  </a:txBody>
                  <a:tcPr marL="67863" marR="67863" marT="33951" marB="33951">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2902200630"/>
                  </a:ext>
                </a:extLst>
              </a:tr>
              <a:tr h="275375">
                <a:tc>
                  <a:txBody>
                    <a:bodyPr/>
                    <a:lstStyle/>
                    <a:p>
                      <a:r>
                        <a:rPr lang="et-EE" sz="1200" dirty="0"/>
                        <a:t>Taastuvkütused (puit)</a:t>
                      </a:r>
                    </a:p>
                  </a:txBody>
                  <a:tcPr marL="67863" marR="67863" marT="33951" marB="33951">
                    <a:lnR w="12700" cap="flat" cmpd="sng" algn="ctr">
                      <a:solidFill>
                        <a:schemeClr val="bg1"/>
                      </a:solidFill>
                      <a:prstDash val="solid"/>
                      <a:round/>
                      <a:headEnd type="none" w="med" len="med"/>
                      <a:tailEnd type="none" w="med" len="med"/>
                    </a:lnR>
                    <a:lnB>
                      <a:noFill/>
                    </a:lnB>
                  </a:tcPr>
                </a:tc>
                <a:tc>
                  <a:txBody>
                    <a:bodyPr/>
                    <a:lstStyle/>
                    <a:p>
                      <a:pPr algn="ctr"/>
                      <a:r>
                        <a:rPr lang="et-EE" sz="1200" dirty="0"/>
                        <a:t>0,65</a:t>
                      </a:r>
                    </a:p>
                  </a:txBody>
                  <a:tcPr marL="67863" marR="67863" marT="33951" marB="33951">
                    <a:lnL w="12700" cap="flat" cmpd="sng" algn="ctr">
                      <a:solidFill>
                        <a:schemeClr val="bg1"/>
                      </a:solidFill>
                      <a:prstDash val="solid"/>
                      <a:round/>
                      <a:headEnd type="none" w="med" len="med"/>
                      <a:tailEnd type="none" w="med" len="med"/>
                    </a:lnL>
                    <a:lnB>
                      <a:noFill/>
                    </a:lnB>
                  </a:tcPr>
                </a:tc>
                <a:extLst>
                  <a:ext uri="{0D108BD9-81ED-4DB2-BD59-A6C34878D82A}">
                    <a16:rowId xmlns:a16="http://schemas.microsoft.com/office/drawing/2014/main" val="4059565346"/>
                  </a:ext>
                </a:extLst>
              </a:tr>
              <a:tr h="275375">
                <a:tc>
                  <a:txBody>
                    <a:bodyPr/>
                    <a:lstStyle/>
                    <a:p>
                      <a:r>
                        <a:rPr lang="et-EE" sz="1200" dirty="0"/>
                        <a:t>Elekter</a:t>
                      </a:r>
                    </a:p>
                  </a:txBody>
                  <a:tcPr marL="67863" marR="67863" marT="33951" marB="33951">
                    <a:lnL>
                      <a:noFill/>
                    </a:lnL>
                    <a:lnR w="12700" cap="flat" cmpd="sng" algn="ctr">
                      <a:solidFill>
                        <a:schemeClr val="bg1"/>
                      </a:solidFill>
                      <a:prstDash val="solid"/>
                      <a:round/>
                      <a:headEnd type="none" w="med" len="med"/>
                      <a:tailEnd type="none" w="med" len="med"/>
                    </a:lnR>
                    <a:lnT>
                      <a:noFill/>
                    </a:lnT>
                    <a:lnB w="25400" cmpd="sng">
                      <a:noFill/>
                    </a:lnB>
                    <a:lnTlToBr w="12700" cmpd="sng">
                      <a:noFill/>
                      <a:prstDash val="solid"/>
                    </a:lnTlToBr>
                    <a:lnBlToTr w="12700" cmpd="sng">
                      <a:noFill/>
                      <a:prstDash val="solid"/>
                    </a:lnBlToTr>
                  </a:tcPr>
                </a:tc>
                <a:tc>
                  <a:txBody>
                    <a:bodyPr/>
                    <a:lstStyle/>
                    <a:p>
                      <a:pPr algn="ctr"/>
                      <a:r>
                        <a:rPr lang="et-EE" sz="1200" dirty="0"/>
                        <a:t>2,0</a:t>
                      </a:r>
                    </a:p>
                  </a:txBody>
                  <a:tcPr marL="67863" marR="67863" marT="33951" marB="33951">
                    <a:lnL w="12700" cap="flat" cmpd="sng" algn="ctr">
                      <a:solidFill>
                        <a:schemeClr val="bg1"/>
                      </a:solidFill>
                      <a:prstDash val="solid"/>
                      <a:round/>
                      <a:headEnd type="none" w="med" len="med"/>
                      <a:tailEnd type="none" w="med" len="med"/>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3492215608"/>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fontScale="90000"/>
          </a:bodyPr>
          <a:lstStyle/>
          <a:p>
            <a:r>
              <a:rPr lang="et-EE" dirty="0"/>
              <a:t>Renoveerimise ja toetuse taotlemise protsess</a:t>
            </a:r>
          </a:p>
        </p:txBody>
      </p:sp>
      <p:sp>
        <p:nvSpPr>
          <p:cNvPr id="5" name="Ristkülik 4">
            <a:extLst>
              <a:ext uri="{FF2B5EF4-FFF2-40B4-BE49-F238E27FC236}">
                <a16:creationId xmlns:a16="http://schemas.microsoft.com/office/drawing/2014/main" id="{D9365F32-BF17-4A67-BEC6-7C70D114FED4}"/>
              </a:ext>
            </a:extLst>
          </p:cNvPr>
          <p:cNvSpPr/>
          <p:nvPr/>
        </p:nvSpPr>
        <p:spPr>
          <a:xfrm>
            <a:off x="297664" y="1359189"/>
            <a:ext cx="2257617" cy="963624"/>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t-EE" sz="12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Archivo"/>
                <a:ea typeface="+mn-ea"/>
                <a:cs typeface="+mn-cs"/>
              </a:rPr>
              <a:t>Elamu ülevaatus, renoveerimise plaan, tehnilise konsultandi ja ühistu kaasamine </a:t>
            </a:r>
          </a:p>
        </p:txBody>
      </p:sp>
      <p:sp>
        <p:nvSpPr>
          <p:cNvPr id="6" name="Ristkülik 5">
            <a:extLst>
              <a:ext uri="{FF2B5EF4-FFF2-40B4-BE49-F238E27FC236}">
                <a16:creationId xmlns:a16="http://schemas.microsoft.com/office/drawing/2014/main" id="{E3D29C4A-2B00-4B00-8F17-F6FF809E8613}"/>
              </a:ext>
            </a:extLst>
          </p:cNvPr>
          <p:cNvSpPr/>
          <p:nvPr/>
        </p:nvSpPr>
        <p:spPr>
          <a:xfrm>
            <a:off x="2950507" y="1359189"/>
            <a:ext cx="2151985" cy="959926"/>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t-EE" sz="1200" b="0" i="0" u="none" strike="noStrike" kern="1200" cap="none" spc="0" normalizeH="0" baseline="0" noProof="0" dirty="0">
                <a:ln>
                  <a:noFill/>
                </a:ln>
                <a:solidFill>
                  <a:prstClr val="white"/>
                </a:solidFill>
                <a:effectLst/>
                <a:uLnTx/>
                <a:uFillTx/>
                <a:latin typeface="Archivo"/>
                <a:ea typeface="+mn-ea"/>
                <a:cs typeface="+mn-cs"/>
              </a:rPr>
              <a:t>Projekteerimise lähteülesanne, projekti koostamine, eelarvestamine</a:t>
            </a:r>
          </a:p>
        </p:txBody>
      </p:sp>
      <p:sp>
        <p:nvSpPr>
          <p:cNvPr id="9" name="Ristkülik 8">
            <a:extLst>
              <a:ext uri="{FF2B5EF4-FFF2-40B4-BE49-F238E27FC236}">
                <a16:creationId xmlns:a16="http://schemas.microsoft.com/office/drawing/2014/main" id="{3E1B6D8B-F07E-46F4-A033-BA5F66A99F43}"/>
              </a:ext>
            </a:extLst>
          </p:cNvPr>
          <p:cNvSpPr/>
          <p:nvPr/>
        </p:nvSpPr>
        <p:spPr>
          <a:xfrm>
            <a:off x="5517833" y="1364140"/>
            <a:ext cx="2151985" cy="958673"/>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t-EE" sz="12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Archivo"/>
                <a:ea typeface="+mn-ea"/>
                <a:cs typeface="+mn-cs"/>
              </a:rPr>
              <a:t>Üldkoosoleku otsus, pangaga suhtlus</a:t>
            </a:r>
          </a:p>
        </p:txBody>
      </p:sp>
      <p:sp>
        <p:nvSpPr>
          <p:cNvPr id="11" name="Ristkülik 10">
            <a:extLst>
              <a:ext uri="{FF2B5EF4-FFF2-40B4-BE49-F238E27FC236}">
                <a16:creationId xmlns:a16="http://schemas.microsoft.com/office/drawing/2014/main" id="{443FE78D-DE06-4968-BEBE-46AC085FCEE5}"/>
              </a:ext>
            </a:extLst>
          </p:cNvPr>
          <p:cNvSpPr/>
          <p:nvPr/>
        </p:nvSpPr>
        <p:spPr>
          <a:xfrm>
            <a:off x="297663" y="2685157"/>
            <a:ext cx="2257617" cy="926144"/>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et-EE" sz="12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mj-lt"/>
              </a:rPr>
              <a:t>Toetuse taotlemine,</a:t>
            </a:r>
            <a:r>
              <a:rPr lang="et-EE" sz="1200" dirty="0">
                <a:ln w="0"/>
                <a:solidFill>
                  <a:prstClr val="white"/>
                </a:solidFill>
                <a:effectLst>
                  <a:outerShdw blurRad="38100" dist="25400" dir="5400000" algn="ctr" rotWithShape="0">
                    <a:srgbClr val="6E747A">
                      <a:alpha val="43000"/>
                    </a:srgbClr>
                  </a:outerShdw>
                </a:effectLst>
                <a:latin typeface="+mj-lt"/>
              </a:rPr>
              <a:t> menetlus ja toetuse eraldamise otsus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t-EE" sz="1400" b="0" i="0" u="none" strike="noStrike" kern="1200" cap="none" spc="0" normalizeH="0" baseline="0" noProof="0" dirty="0">
                <a:ln w="0"/>
                <a:solidFill>
                  <a:prstClr val="white"/>
                </a:solidFill>
                <a:effectLst>
                  <a:outerShdw blurRad="38100" dist="25400" dir="5400000" algn="ctr" rotWithShape="0">
                    <a:srgbClr val="6E747A">
                      <a:alpha val="43000"/>
                    </a:srgbClr>
                  </a:outerShdw>
                </a:effectLst>
                <a:uLnTx/>
                <a:uFillTx/>
                <a:latin typeface="Archivo"/>
                <a:ea typeface="+mn-ea"/>
                <a:cs typeface="+mn-cs"/>
              </a:rPr>
              <a:t> </a:t>
            </a:r>
          </a:p>
        </p:txBody>
      </p:sp>
      <p:sp>
        <p:nvSpPr>
          <p:cNvPr id="13" name="Ristkülik 12">
            <a:extLst>
              <a:ext uri="{FF2B5EF4-FFF2-40B4-BE49-F238E27FC236}">
                <a16:creationId xmlns:a16="http://schemas.microsoft.com/office/drawing/2014/main" id="{44723BD7-AEBF-4192-BC94-9C6CB2993A48}"/>
              </a:ext>
            </a:extLst>
          </p:cNvPr>
          <p:cNvSpPr/>
          <p:nvPr/>
        </p:nvSpPr>
        <p:spPr>
          <a:xfrm>
            <a:off x="2950506" y="2690435"/>
            <a:ext cx="2151985" cy="920866"/>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t-EE" sz="1200" dirty="0">
                <a:solidFill>
                  <a:prstClr val="white"/>
                </a:solidFill>
              </a:rPr>
              <a:t>Projekti ekspertiis, korraldab </a:t>
            </a:r>
            <a:r>
              <a:rPr lang="et-EE" sz="1200" dirty="0" err="1">
                <a:solidFill>
                  <a:prstClr val="white"/>
                </a:solidFill>
              </a:rPr>
              <a:t>KredEx</a:t>
            </a:r>
            <a:endParaRPr lang="et-EE" sz="1200" dirty="0">
              <a:solidFill>
                <a:prstClr val="white"/>
              </a:solidFill>
            </a:endParaRPr>
          </a:p>
        </p:txBody>
      </p:sp>
      <p:cxnSp>
        <p:nvCxnSpPr>
          <p:cNvPr id="14" name="Sirge noolkonnektor 13">
            <a:extLst>
              <a:ext uri="{FF2B5EF4-FFF2-40B4-BE49-F238E27FC236}">
                <a16:creationId xmlns:a16="http://schemas.microsoft.com/office/drawing/2014/main" id="{E5E8C4DB-EDC2-42D4-BC84-27D3DF2FEB30}"/>
              </a:ext>
            </a:extLst>
          </p:cNvPr>
          <p:cNvCxnSpPr>
            <a:cxnSpLocks/>
          </p:cNvCxnSpPr>
          <p:nvPr/>
        </p:nvCxnSpPr>
        <p:spPr>
          <a:xfrm>
            <a:off x="1713846" y="3409846"/>
            <a:ext cx="689592" cy="0"/>
          </a:xfrm>
          <a:prstGeom prst="straightConnector1">
            <a:avLst/>
          </a:prstGeom>
          <a:ln>
            <a:solidFill>
              <a:srgbClr val="00AFD7"/>
            </a:solidFill>
            <a:tailEnd type="triangle"/>
          </a:ln>
        </p:spPr>
        <p:style>
          <a:lnRef idx="1">
            <a:schemeClr val="accent1"/>
          </a:lnRef>
          <a:fillRef idx="0">
            <a:schemeClr val="accent1"/>
          </a:fillRef>
          <a:effectRef idx="0">
            <a:schemeClr val="accent1"/>
          </a:effectRef>
          <a:fontRef idx="minor">
            <a:schemeClr val="tx1"/>
          </a:fontRef>
        </p:style>
      </p:cxnSp>
      <p:sp>
        <p:nvSpPr>
          <p:cNvPr id="15" name="Ristkülik 14">
            <a:extLst>
              <a:ext uri="{FF2B5EF4-FFF2-40B4-BE49-F238E27FC236}">
                <a16:creationId xmlns:a16="http://schemas.microsoft.com/office/drawing/2014/main" id="{376A553F-878F-41C2-A62B-CDF1B229A28E}"/>
              </a:ext>
            </a:extLst>
          </p:cNvPr>
          <p:cNvSpPr/>
          <p:nvPr/>
        </p:nvSpPr>
        <p:spPr>
          <a:xfrm>
            <a:off x="5517834" y="2684007"/>
            <a:ext cx="2151984" cy="927294"/>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t-EE" sz="1200" dirty="0">
                <a:solidFill>
                  <a:prstClr val="white"/>
                </a:solidFill>
              </a:rPr>
              <a:t>Rekonstrueerimistööde hange, laenuotsus, OJV pakkumised, eelarve</a:t>
            </a:r>
          </a:p>
        </p:txBody>
      </p:sp>
      <p:sp>
        <p:nvSpPr>
          <p:cNvPr id="16" name="Ristkülik 15">
            <a:extLst>
              <a:ext uri="{FF2B5EF4-FFF2-40B4-BE49-F238E27FC236}">
                <a16:creationId xmlns:a16="http://schemas.microsoft.com/office/drawing/2014/main" id="{7FCA5C9D-A1EC-45AF-864F-5F508A01C750}"/>
              </a:ext>
            </a:extLst>
          </p:cNvPr>
          <p:cNvSpPr/>
          <p:nvPr/>
        </p:nvSpPr>
        <p:spPr>
          <a:xfrm>
            <a:off x="297664" y="3930690"/>
            <a:ext cx="2257616" cy="899576"/>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t-EE" sz="1200" dirty="0">
                <a:solidFill>
                  <a:prstClr val="white"/>
                </a:solidFill>
              </a:rPr>
              <a:t>Toetuse rahastamise otsus</a:t>
            </a:r>
          </a:p>
        </p:txBody>
      </p:sp>
      <p:sp>
        <p:nvSpPr>
          <p:cNvPr id="18" name="Ristkülik 17">
            <a:extLst>
              <a:ext uri="{FF2B5EF4-FFF2-40B4-BE49-F238E27FC236}">
                <a16:creationId xmlns:a16="http://schemas.microsoft.com/office/drawing/2014/main" id="{235D4662-FCF5-42AC-AE20-DBA19F38DBE6}"/>
              </a:ext>
            </a:extLst>
          </p:cNvPr>
          <p:cNvSpPr/>
          <p:nvPr/>
        </p:nvSpPr>
        <p:spPr>
          <a:xfrm>
            <a:off x="2960564" y="3932304"/>
            <a:ext cx="2151985" cy="905855"/>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t-EE" sz="1200" dirty="0">
                <a:solidFill>
                  <a:prstClr val="white"/>
                </a:solidFill>
              </a:rPr>
              <a:t>Rekonstrueerimine</a:t>
            </a:r>
          </a:p>
        </p:txBody>
      </p:sp>
      <p:sp>
        <p:nvSpPr>
          <p:cNvPr id="30" name="Ristkülik 29">
            <a:extLst>
              <a:ext uri="{FF2B5EF4-FFF2-40B4-BE49-F238E27FC236}">
                <a16:creationId xmlns:a16="http://schemas.microsoft.com/office/drawing/2014/main" id="{235D4662-FCF5-42AC-AE20-DBA19F38DBE6}"/>
              </a:ext>
            </a:extLst>
          </p:cNvPr>
          <p:cNvSpPr/>
          <p:nvPr/>
        </p:nvSpPr>
        <p:spPr>
          <a:xfrm>
            <a:off x="5517832" y="3918084"/>
            <a:ext cx="2151985" cy="905855"/>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t-EE" sz="1200" dirty="0">
                <a:solidFill>
                  <a:prstClr val="white"/>
                </a:solidFill>
              </a:rPr>
              <a:t>Toetuse väljamaksmine, aruandlus</a:t>
            </a:r>
          </a:p>
        </p:txBody>
      </p:sp>
      <p:sp>
        <p:nvSpPr>
          <p:cNvPr id="3" name="Paremnool 2"/>
          <p:cNvSpPr/>
          <p:nvPr/>
        </p:nvSpPr>
        <p:spPr>
          <a:xfrm>
            <a:off x="2555280" y="1636247"/>
            <a:ext cx="395226" cy="484632"/>
          </a:xfrm>
          <a:prstGeom prst="rightArrow">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31" name="Paremnool 30"/>
          <p:cNvSpPr/>
          <p:nvPr/>
        </p:nvSpPr>
        <p:spPr>
          <a:xfrm>
            <a:off x="5112549" y="1645471"/>
            <a:ext cx="395226" cy="484632"/>
          </a:xfrm>
          <a:prstGeom prst="rightArrow">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32" name="Paremnool 31"/>
          <p:cNvSpPr/>
          <p:nvPr/>
        </p:nvSpPr>
        <p:spPr>
          <a:xfrm>
            <a:off x="2544319" y="2925214"/>
            <a:ext cx="395226" cy="484632"/>
          </a:xfrm>
          <a:prstGeom prst="rightArrow">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33" name="Paremnool 32"/>
          <p:cNvSpPr/>
          <p:nvPr/>
        </p:nvSpPr>
        <p:spPr>
          <a:xfrm>
            <a:off x="5110212" y="2897216"/>
            <a:ext cx="395226" cy="484632"/>
          </a:xfrm>
          <a:prstGeom prst="rightArrow">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34" name="Paremnool 33"/>
          <p:cNvSpPr/>
          <p:nvPr/>
        </p:nvSpPr>
        <p:spPr>
          <a:xfrm>
            <a:off x="2565337" y="4138162"/>
            <a:ext cx="395226" cy="484632"/>
          </a:xfrm>
          <a:prstGeom prst="rightArrow">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35" name="Paremnool 34"/>
          <p:cNvSpPr/>
          <p:nvPr/>
        </p:nvSpPr>
        <p:spPr>
          <a:xfrm>
            <a:off x="5122606" y="4134890"/>
            <a:ext cx="395226" cy="484632"/>
          </a:xfrm>
          <a:prstGeom prst="rightArrow">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36" name="Paremnool 35"/>
          <p:cNvSpPr/>
          <p:nvPr/>
        </p:nvSpPr>
        <p:spPr>
          <a:xfrm>
            <a:off x="7669817" y="1636247"/>
            <a:ext cx="395226" cy="484632"/>
          </a:xfrm>
          <a:prstGeom prst="rightArrow">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
        <p:nvSpPr>
          <p:cNvPr id="37" name="Paremnool 36"/>
          <p:cNvSpPr/>
          <p:nvPr/>
        </p:nvSpPr>
        <p:spPr>
          <a:xfrm>
            <a:off x="7669817" y="2917674"/>
            <a:ext cx="395226" cy="484632"/>
          </a:xfrm>
          <a:prstGeom prst="rightArrow">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spTree>
    <p:extLst>
      <p:ext uri="{BB962C8B-B14F-4D97-AF65-F5344CB8AC3E}">
        <p14:creationId xmlns:p14="http://schemas.microsoft.com/office/powerpoint/2010/main" val="3378694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isu kohatäide 2"/>
          <p:cNvSpPr>
            <a:spLocks noGrp="1"/>
          </p:cNvSpPr>
          <p:nvPr>
            <p:ph idx="1"/>
          </p:nvPr>
        </p:nvSpPr>
        <p:spPr>
          <a:xfrm>
            <a:off x="3434963" y="1211263"/>
            <a:ext cx="4923845" cy="3668850"/>
          </a:xfrm>
        </p:spPr>
        <p:txBody>
          <a:bodyPr>
            <a:normAutofit fontScale="77500" lnSpcReduction="20000"/>
          </a:bodyPr>
          <a:lstStyle/>
          <a:p>
            <a:r>
              <a:rPr lang="et-EE" dirty="0"/>
              <a:t>Teha koos tehnilise konsultandiga kortermaja </a:t>
            </a:r>
            <a:r>
              <a:rPr lang="et-EE" dirty="0">
                <a:solidFill>
                  <a:srgbClr val="00AFD7"/>
                </a:solidFill>
              </a:rPr>
              <a:t>ülevaatus</a:t>
            </a:r>
            <a:r>
              <a:rPr lang="et-EE" dirty="0"/>
              <a:t>, selgitada välja probleemid ja </a:t>
            </a:r>
            <a:r>
              <a:rPr lang="et-EE" dirty="0">
                <a:solidFill>
                  <a:srgbClr val="00AFD7"/>
                </a:solidFill>
              </a:rPr>
              <a:t>tellija erisoovid</a:t>
            </a:r>
          </a:p>
          <a:p>
            <a:r>
              <a:rPr lang="et-EE" dirty="0"/>
              <a:t>Kas on olemas:</a:t>
            </a:r>
          </a:p>
          <a:p>
            <a:pPr lvl="1"/>
            <a:r>
              <a:rPr lang="et-EE" dirty="0">
                <a:solidFill>
                  <a:srgbClr val="00AFD7"/>
                </a:solidFill>
              </a:rPr>
              <a:t>energiaaudit</a:t>
            </a:r>
          </a:p>
          <a:p>
            <a:pPr lvl="1"/>
            <a:r>
              <a:rPr lang="et-EE" dirty="0"/>
              <a:t>mõõdetud energiatarbimisel põhinev </a:t>
            </a:r>
            <a:r>
              <a:rPr lang="et-EE" dirty="0">
                <a:solidFill>
                  <a:srgbClr val="00AFD7"/>
                </a:solidFill>
              </a:rPr>
              <a:t>energiamärgis -KEK </a:t>
            </a:r>
            <a:r>
              <a:rPr lang="et-EE" dirty="0"/>
              <a:t>(alates 23.04.2013.a.)</a:t>
            </a:r>
          </a:p>
          <a:p>
            <a:pPr lvl="1"/>
            <a:r>
              <a:rPr lang="et-EE" dirty="0"/>
              <a:t>vanad projektid või </a:t>
            </a:r>
            <a:r>
              <a:rPr lang="et-EE" dirty="0">
                <a:solidFill>
                  <a:srgbClr val="00AFD7"/>
                </a:solidFill>
              </a:rPr>
              <a:t>inventariseerimise joonised</a:t>
            </a:r>
          </a:p>
          <a:p>
            <a:pPr lvl="1"/>
            <a:r>
              <a:rPr lang="et-EE" dirty="0"/>
              <a:t>korterite </a:t>
            </a:r>
            <a:r>
              <a:rPr lang="et-EE" dirty="0">
                <a:solidFill>
                  <a:srgbClr val="00AFD7"/>
                </a:solidFill>
              </a:rPr>
              <a:t>ümberehitust</a:t>
            </a:r>
            <a:r>
              <a:rPr lang="et-EE" dirty="0"/>
              <a:t> puudutav dokumentatsioon (kui ümberehitusi on tehtud)</a:t>
            </a:r>
          </a:p>
          <a:p>
            <a:r>
              <a:rPr lang="et-EE" dirty="0"/>
              <a:t>Korteriühistu </a:t>
            </a:r>
            <a:r>
              <a:rPr lang="et-EE" dirty="0">
                <a:solidFill>
                  <a:srgbClr val="00AFD7"/>
                </a:solidFill>
              </a:rPr>
              <a:t>eelnevad rekonstrueerimistööd </a:t>
            </a:r>
            <a:r>
              <a:rPr lang="et-EE" dirty="0"/>
              <a:t>(kas olemas ka teostusdokumentatsioon)</a:t>
            </a:r>
          </a:p>
          <a:p>
            <a:r>
              <a:rPr lang="et-EE" dirty="0"/>
              <a:t>Üle vaadata korterelamu </a:t>
            </a:r>
            <a:r>
              <a:rPr lang="et-EE" dirty="0">
                <a:solidFill>
                  <a:srgbClr val="00AFD7"/>
                </a:solidFill>
              </a:rPr>
              <a:t>ehitisregistri andmed </a:t>
            </a:r>
            <a:r>
              <a:rPr lang="et-EE" dirty="0"/>
              <a:t>(näiteks esmase </a:t>
            </a:r>
            <a:r>
              <a:rPr lang="et-EE" dirty="0" err="1"/>
              <a:t>kasutuselvõtmise</a:t>
            </a:r>
            <a:r>
              <a:rPr lang="et-EE" dirty="0"/>
              <a:t> aasta jne.) </a:t>
            </a:r>
          </a:p>
          <a:p>
            <a:r>
              <a:rPr lang="et-EE" dirty="0"/>
              <a:t>Koostada </a:t>
            </a:r>
            <a:r>
              <a:rPr lang="et-EE" dirty="0">
                <a:solidFill>
                  <a:srgbClr val="00AFD7"/>
                </a:solidFill>
              </a:rPr>
              <a:t>projekteerimise lähteülesanne</a:t>
            </a:r>
            <a:r>
              <a:rPr lang="et-EE" dirty="0"/>
              <a:t>, mis vajalik tellijaga kooskõlastada</a:t>
            </a:r>
          </a:p>
          <a:p>
            <a:endParaRPr lang="et-EE" dirty="0"/>
          </a:p>
        </p:txBody>
      </p:sp>
      <p:sp>
        <p:nvSpPr>
          <p:cNvPr id="9" name="Title 8">
            <a:extLst>
              <a:ext uri="{FF2B5EF4-FFF2-40B4-BE49-F238E27FC236}">
                <a16:creationId xmlns:a16="http://schemas.microsoft.com/office/drawing/2014/main" id="{F2FF8016-D4DC-44BC-AC8B-35CCCB17B5EF}"/>
              </a:ext>
            </a:extLst>
          </p:cNvPr>
          <p:cNvSpPr>
            <a:spLocks noGrp="1"/>
          </p:cNvSpPr>
          <p:nvPr>
            <p:ph type="title"/>
          </p:nvPr>
        </p:nvSpPr>
        <p:spPr>
          <a:xfrm>
            <a:off x="3379304" y="90967"/>
            <a:ext cx="4553558" cy="994172"/>
          </a:xfrm>
        </p:spPr>
        <p:txBody>
          <a:bodyPr/>
          <a:lstStyle/>
          <a:p>
            <a:r>
              <a:rPr lang="et-EE" dirty="0"/>
              <a:t>Millest alustada?</a:t>
            </a:r>
          </a:p>
        </p:txBody>
      </p:sp>
      <p:pic>
        <p:nvPicPr>
          <p:cNvPr id="11" name="Picture 10" descr="A picture containing metal, net, rack&#10;&#10;Description automatically generated">
            <a:extLst>
              <a:ext uri="{FF2B5EF4-FFF2-40B4-BE49-F238E27FC236}">
                <a16:creationId xmlns:a16="http://schemas.microsoft.com/office/drawing/2014/main" id="{C2ECD1F2-4D27-45E9-B165-A8BCA6C639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214688" cy="5143500"/>
          </a:xfrm>
          <a:prstGeom prst="rect">
            <a:avLst/>
          </a:prstGeom>
        </p:spPr>
      </p:pic>
    </p:spTree>
    <p:extLst>
      <p:ext uri="{BB962C8B-B14F-4D97-AF65-F5344CB8AC3E}">
        <p14:creationId xmlns:p14="http://schemas.microsoft.com/office/powerpoint/2010/main" val="1973649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a:bodyPr>
          <a:lstStyle/>
          <a:p>
            <a:r>
              <a:rPr lang="et-EE" sz="3200" dirty="0"/>
              <a:t>Nõuded rekonstrueerimisprojektile</a:t>
            </a:r>
          </a:p>
        </p:txBody>
      </p:sp>
      <p:sp>
        <p:nvSpPr>
          <p:cNvPr id="3" name="Sisu kohatäide 2"/>
          <p:cNvSpPr>
            <a:spLocks noGrp="1"/>
          </p:cNvSpPr>
          <p:nvPr>
            <p:ph idx="1"/>
          </p:nvPr>
        </p:nvSpPr>
        <p:spPr/>
        <p:txBody>
          <a:bodyPr>
            <a:normAutofit fontScale="92500" lnSpcReduction="10000"/>
          </a:bodyPr>
          <a:lstStyle/>
          <a:p>
            <a:r>
              <a:rPr lang="et-EE" sz="1900" dirty="0"/>
              <a:t>Olemasolevate konstruktsioonide (rõdud, ventilatsioonišahtid) kirjeldus</a:t>
            </a:r>
          </a:p>
          <a:p>
            <a:pPr lvl="1"/>
            <a:r>
              <a:rPr lang="et-EE" sz="1700" dirty="0"/>
              <a:t>kas eraldi audit või ehitusprojekti osa </a:t>
            </a:r>
          </a:p>
          <a:p>
            <a:r>
              <a:rPr lang="et-EE" sz="1900" dirty="0"/>
              <a:t>Arhitektuurses projektis minimaalne põhisõlmede maht</a:t>
            </a:r>
          </a:p>
          <a:p>
            <a:pPr lvl="1"/>
            <a:r>
              <a:rPr lang="et-EE" sz="1700" dirty="0"/>
              <a:t>sokkel, katuseräästas või </a:t>
            </a:r>
            <a:r>
              <a:rPr lang="et-EE" sz="1700" dirty="0" err="1"/>
              <a:t>parapet</a:t>
            </a:r>
            <a:r>
              <a:rPr lang="et-EE" sz="1700" dirty="0"/>
              <a:t>, avatäited, katuse või pööninguluuk, käiguteed, trepikoja sissepääs, soojustuse liitumised, eri materjalide liitekohad, värske õhu klapid või ventilatsioonitorustiku paigaldus, esemete kinnitamine fassaadile</a:t>
            </a:r>
          </a:p>
          <a:p>
            <a:r>
              <a:rPr lang="et-EE" sz="1900" dirty="0"/>
              <a:t>Kütte- ja ventilatsiooniseadmete juhtimise kirjeldus</a:t>
            </a:r>
          </a:p>
          <a:p>
            <a:r>
              <a:rPr lang="et-EE" sz="1900" dirty="0"/>
              <a:t>Lokaalse kütte korral kütte- ja ventilatsioonisüsteemi koostoimimise ohutus (vingugaas, vingugaasi andur)</a:t>
            </a:r>
          </a:p>
          <a:p>
            <a:r>
              <a:rPr lang="et-EE" sz="1900" dirty="0"/>
              <a:t>Ventilatsiooni projektis jäätumise vältimise ja </a:t>
            </a:r>
            <a:r>
              <a:rPr lang="et-EE" sz="1900" dirty="0" err="1"/>
              <a:t>soojustagasti</a:t>
            </a:r>
            <a:r>
              <a:rPr lang="et-EE" sz="1900" dirty="0"/>
              <a:t> sulatusprotsesside kirjeldus</a:t>
            </a:r>
          </a:p>
          <a:p>
            <a:r>
              <a:rPr lang="et-EE" sz="1900" dirty="0"/>
              <a:t>Tugevvoolu töödeks projekt</a:t>
            </a:r>
          </a:p>
        </p:txBody>
      </p:sp>
    </p:spTree>
    <p:extLst>
      <p:ext uri="{BB962C8B-B14F-4D97-AF65-F5344CB8AC3E}">
        <p14:creationId xmlns:p14="http://schemas.microsoft.com/office/powerpoint/2010/main" val="11446311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isu kohatäide 2"/>
          <p:cNvSpPr>
            <a:spLocks noGrp="1"/>
          </p:cNvSpPr>
          <p:nvPr>
            <p:ph idx="1"/>
          </p:nvPr>
        </p:nvSpPr>
        <p:spPr>
          <a:xfrm>
            <a:off x="261938" y="1211262"/>
            <a:ext cx="7865112" cy="3711115"/>
          </a:xfrm>
        </p:spPr>
        <p:txBody>
          <a:bodyPr>
            <a:noAutofit/>
          </a:bodyPr>
          <a:lstStyle/>
          <a:p>
            <a:r>
              <a:rPr lang="et-EE" sz="1600" dirty="0"/>
              <a:t>Taotlejaks KÜ või KOV, ärieesmärgid keelatud</a:t>
            </a:r>
          </a:p>
          <a:p>
            <a:r>
              <a:rPr lang="et-EE" sz="1600" dirty="0"/>
              <a:t>Korterelamu kasutusele võetud enne 1993 (2000) aastat.</a:t>
            </a:r>
          </a:p>
          <a:p>
            <a:r>
              <a:rPr lang="et-EE" sz="1600" dirty="0"/>
              <a:t>Taotlusele tuleb lisada:</a:t>
            </a:r>
          </a:p>
          <a:p>
            <a:pPr lvl="1"/>
            <a:r>
              <a:rPr lang="et-EE" sz="1200" dirty="0"/>
              <a:t>üldkoosoleku otsus, ühistu liikmete nimekiri</a:t>
            </a:r>
          </a:p>
          <a:p>
            <a:pPr lvl="1"/>
            <a:r>
              <a:rPr lang="et-EE" sz="1200" dirty="0"/>
              <a:t>mõõdetud energiakasutusel põhinev energiamärgis (KEK)</a:t>
            </a:r>
          </a:p>
          <a:p>
            <a:pPr lvl="1"/>
            <a:r>
              <a:rPr lang="et-EE" sz="1200" dirty="0"/>
              <a:t>põhiprojekt ja arvutuslik energiamärgis (ETA) </a:t>
            </a:r>
          </a:p>
          <a:p>
            <a:pPr lvl="1"/>
            <a:r>
              <a:rPr lang="et-EE" sz="1200" dirty="0"/>
              <a:t>tehnilise konsultandiga sõlmitud leping</a:t>
            </a:r>
          </a:p>
          <a:p>
            <a:pPr lvl="1"/>
            <a:r>
              <a:rPr lang="et-EE" sz="1200" dirty="0"/>
              <a:t>teenuste hinnapakkumised, pakkumiskutse </a:t>
            </a:r>
          </a:p>
          <a:p>
            <a:r>
              <a:rPr lang="et-EE" sz="1600" dirty="0"/>
              <a:t>Tehniliste konsultantide leping peab olema sõlmitud enne taotluse esitamist, kehtivuse osas nõuded puuduvad </a:t>
            </a:r>
          </a:p>
          <a:p>
            <a:r>
              <a:rPr lang="et-EE" sz="1600" dirty="0"/>
              <a:t>Toetust ei saa, kui töödega on alustatud enne taotluse esitamist</a:t>
            </a:r>
          </a:p>
        </p:txBody>
      </p:sp>
      <p:pic>
        <p:nvPicPr>
          <p:cNvPr id="5" name="Pilt 4">
            <a:extLst>
              <a:ext uri="{FF2B5EF4-FFF2-40B4-BE49-F238E27FC236}">
                <a16:creationId xmlns:a16="http://schemas.microsoft.com/office/drawing/2014/main" id="{0D5B631E-C46E-4EE1-82C6-4A9FF194681F}"/>
              </a:ext>
            </a:extLst>
          </p:cNvPr>
          <p:cNvPicPr>
            <a:picLocks noChangeAspect="1"/>
          </p:cNvPicPr>
          <p:nvPr/>
        </p:nvPicPr>
        <p:blipFill rotWithShape="1">
          <a:blip r:embed="rId2">
            <a:extLst>
              <a:ext uri="{28A0092B-C50C-407E-A947-70E740481C1C}">
                <a14:useLocalDpi xmlns:a14="http://schemas.microsoft.com/office/drawing/2010/main" val="0"/>
              </a:ext>
            </a:extLst>
          </a:blip>
          <a:srcRect l="5213" r="5879" b="2"/>
          <a:stretch/>
        </p:blipFill>
        <p:spPr>
          <a:xfrm>
            <a:off x="2441105" y="-17341"/>
            <a:ext cx="1043875" cy="1174088"/>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12" name="Title 11">
            <a:extLst>
              <a:ext uri="{FF2B5EF4-FFF2-40B4-BE49-F238E27FC236}">
                <a16:creationId xmlns:a16="http://schemas.microsoft.com/office/drawing/2014/main" id="{E88BED96-A1FF-4D92-A5CC-4FF1FB1B9B3D}"/>
              </a:ext>
            </a:extLst>
          </p:cNvPr>
          <p:cNvSpPr>
            <a:spLocks noGrp="1"/>
          </p:cNvSpPr>
          <p:nvPr>
            <p:ph type="title"/>
          </p:nvPr>
        </p:nvSpPr>
        <p:spPr/>
        <p:txBody>
          <a:bodyPr/>
          <a:lstStyle/>
          <a:p>
            <a:r>
              <a:rPr lang="et-EE" dirty="0"/>
              <a:t>Taotlemine</a:t>
            </a:r>
          </a:p>
        </p:txBody>
      </p:sp>
    </p:spTree>
    <p:extLst>
      <p:ext uri="{BB962C8B-B14F-4D97-AF65-F5344CB8AC3E}">
        <p14:creationId xmlns:p14="http://schemas.microsoft.com/office/powerpoint/2010/main" val="1088789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normAutofit/>
          </a:bodyPr>
          <a:lstStyle/>
          <a:p>
            <a:r>
              <a:rPr lang="et-EE" sz="3200" dirty="0"/>
              <a:t>Toetatavad tegevused 1</a:t>
            </a:r>
          </a:p>
        </p:txBody>
      </p:sp>
      <p:sp>
        <p:nvSpPr>
          <p:cNvPr id="3" name="Sisu kohatäide 2"/>
          <p:cNvSpPr>
            <a:spLocks noGrp="1"/>
          </p:cNvSpPr>
          <p:nvPr>
            <p:ph idx="1"/>
          </p:nvPr>
        </p:nvSpPr>
        <p:spPr/>
        <p:txBody>
          <a:bodyPr>
            <a:normAutofit/>
          </a:bodyPr>
          <a:lstStyle/>
          <a:p>
            <a:r>
              <a:rPr lang="et-EE" sz="1800" dirty="0"/>
              <a:t>Fassaadi rekonstrueerimine, soojustamine</a:t>
            </a:r>
          </a:p>
          <a:p>
            <a:pPr lvl="1"/>
            <a:r>
              <a:rPr lang="et-EE" sz="1600" dirty="0"/>
              <a:t>U≤0,20 W/(m²*K) (ei kohaldu eelnevalt soojustatud välisseintele)</a:t>
            </a:r>
          </a:p>
          <a:p>
            <a:r>
              <a:rPr lang="et-EE" sz="1800" dirty="0"/>
              <a:t>Rõdude ja lodžade rekonstrueerimine, klaasi paigaldamine või rõdude asendamine </a:t>
            </a:r>
          </a:p>
          <a:p>
            <a:r>
              <a:rPr lang="et-EE" sz="1800" dirty="0"/>
              <a:t>Katuse ja katuslae rekonstrueerimine, soojustamine </a:t>
            </a:r>
          </a:p>
          <a:p>
            <a:pPr lvl="1"/>
            <a:r>
              <a:rPr lang="et-EE" sz="1600" dirty="0"/>
              <a:t>U≤0,12 W/(m²*K) (ei kohaldu eelnevalt soojustatud katusele)</a:t>
            </a:r>
          </a:p>
          <a:p>
            <a:r>
              <a:rPr lang="et-EE" sz="1800" dirty="0"/>
              <a:t>Akende, </a:t>
            </a:r>
            <a:r>
              <a:rPr lang="et-EE" sz="1800" dirty="0" err="1"/>
              <a:t>välis</a:t>
            </a:r>
            <a:r>
              <a:rPr lang="et-EE" sz="1800" dirty="0"/>
              <a:t>- ja tuletõkkeuste vahetamine või renoveerimine</a:t>
            </a:r>
          </a:p>
          <a:p>
            <a:pPr lvl="1"/>
            <a:r>
              <a:rPr lang="et-EE" sz="1600" dirty="0"/>
              <a:t>U≤1,1 W/(m²*K) (ainult rekonstrueerimise käigus vahetavad aknad)</a:t>
            </a:r>
          </a:p>
          <a:p>
            <a:pPr lvl="1"/>
            <a:r>
              <a:rPr lang="et-EE" sz="1600" dirty="0"/>
              <a:t>Kõrgema toetusmäära puhul aken-välissein liitekoha joonsoojusläbivus ≤0,05 W/(m*K) (ei kohaldu, kui välisseinad on eelnevalt soojustatud)</a:t>
            </a:r>
          </a:p>
          <a:p>
            <a:r>
              <a:rPr lang="et-EE" sz="1800" dirty="0"/>
              <a:t>Keldri rekonstrueerimine, soojustamine!</a:t>
            </a:r>
          </a:p>
        </p:txBody>
      </p:sp>
    </p:spTree>
    <p:extLst>
      <p:ext uri="{BB962C8B-B14F-4D97-AF65-F5344CB8AC3E}">
        <p14:creationId xmlns:p14="http://schemas.microsoft.com/office/powerpoint/2010/main" val="27742867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269567" y="90967"/>
            <a:ext cx="7663295" cy="994172"/>
          </a:xfrm>
        </p:spPr>
        <p:txBody>
          <a:bodyPr>
            <a:normAutofit/>
          </a:bodyPr>
          <a:lstStyle/>
          <a:p>
            <a:r>
              <a:rPr lang="et-EE" dirty="0"/>
              <a:t>Toetatavad tegevused 2</a:t>
            </a:r>
          </a:p>
        </p:txBody>
      </p:sp>
      <p:sp>
        <p:nvSpPr>
          <p:cNvPr id="3" name="Sisu kohatäide 2"/>
          <p:cNvSpPr>
            <a:spLocks noGrp="1"/>
          </p:cNvSpPr>
          <p:nvPr>
            <p:ph idx="1"/>
          </p:nvPr>
        </p:nvSpPr>
        <p:spPr>
          <a:xfrm>
            <a:off x="262133" y="1211275"/>
            <a:ext cx="7663295" cy="3510353"/>
          </a:xfrm>
        </p:spPr>
        <p:txBody>
          <a:bodyPr>
            <a:normAutofit fontScale="92500"/>
          </a:bodyPr>
          <a:lstStyle/>
          <a:p>
            <a:r>
              <a:rPr lang="et-EE" dirty="0"/>
              <a:t>Küttesüsteemi asendamine, rekonstrueerimine ja tasakaalustamine, tasakaalustamise protokolli koostamine</a:t>
            </a:r>
          </a:p>
          <a:p>
            <a:pPr lvl="1"/>
            <a:r>
              <a:rPr lang="et-EE" dirty="0"/>
              <a:t>radiaatorite termostaatventiilid 18-23oC (ei kohaldu eelnevalt korteripõhiselt reguleeritavaks rekonstrueeritud küttesüsteemi puhul)</a:t>
            </a:r>
          </a:p>
          <a:p>
            <a:pPr lvl="1"/>
            <a:r>
              <a:rPr lang="et-EE" dirty="0"/>
              <a:t>ka varem rekonstrueeritud küttesüsteem tuleb uuesti tasakaalustada</a:t>
            </a:r>
          </a:p>
          <a:p>
            <a:pPr lvl="1"/>
            <a:r>
              <a:rPr lang="et-EE" dirty="0"/>
              <a:t>korteritest tuleb eemaldada ruumiõhust sõltuvad ja loomuliku tõmbega korstnalõõriga ühendatud gaasiseadmed </a:t>
            </a:r>
          </a:p>
          <a:p>
            <a:pPr lvl="1"/>
            <a:r>
              <a:rPr lang="et-EE" dirty="0"/>
              <a:t>kinnise põlemiskambriga gaasikatlaid ei pea eemaldama</a:t>
            </a:r>
          </a:p>
          <a:p>
            <a:r>
              <a:rPr lang="et-EE" dirty="0"/>
              <a:t>Vee- ja kanalisatsioonisüsteemi paigaldamine, asendamine või rekonstrueerimine</a:t>
            </a:r>
          </a:p>
          <a:p>
            <a:r>
              <a:rPr lang="et-EE" dirty="0"/>
              <a:t>Lokaalse taastuvenergia kasutamiseks vajalike seadmete soetamine ja paigaldamine</a:t>
            </a:r>
          </a:p>
        </p:txBody>
      </p:sp>
    </p:spTree>
    <p:extLst>
      <p:ext uri="{BB962C8B-B14F-4D97-AF65-F5344CB8AC3E}">
        <p14:creationId xmlns:p14="http://schemas.microsoft.com/office/powerpoint/2010/main" val="21575243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269567" y="90967"/>
            <a:ext cx="7663295" cy="994172"/>
          </a:xfrm>
        </p:spPr>
        <p:txBody>
          <a:bodyPr>
            <a:normAutofit/>
          </a:bodyPr>
          <a:lstStyle/>
          <a:p>
            <a:r>
              <a:rPr lang="et-EE" dirty="0"/>
              <a:t>Toetatavad tegevused 3</a:t>
            </a:r>
          </a:p>
        </p:txBody>
      </p:sp>
      <p:sp>
        <p:nvSpPr>
          <p:cNvPr id="3" name="Sisu kohatäide 2"/>
          <p:cNvSpPr>
            <a:spLocks noGrp="1"/>
          </p:cNvSpPr>
          <p:nvPr>
            <p:ph idx="1"/>
          </p:nvPr>
        </p:nvSpPr>
        <p:spPr>
          <a:xfrm>
            <a:off x="261938" y="1211262"/>
            <a:ext cx="7662862" cy="3841749"/>
          </a:xfrm>
        </p:spPr>
        <p:txBody>
          <a:bodyPr>
            <a:normAutofit fontScale="85000" lnSpcReduction="20000"/>
          </a:bodyPr>
          <a:lstStyle/>
          <a:p>
            <a:pPr marL="0" indent="0">
              <a:buNone/>
            </a:pPr>
            <a:r>
              <a:rPr lang="et-EE" dirty="0"/>
              <a:t>Soojustagastusega ventilatsioonisüsteemi ehitamine või ventilatsioonisüsteemi rekonstrueerimine, mõõdistamise protokolli koostamine.</a:t>
            </a:r>
          </a:p>
          <a:p>
            <a:r>
              <a:rPr lang="et-EE" dirty="0"/>
              <a:t>kõrgem toetus soojustagastusega, madalam toetus soojustagastuseta</a:t>
            </a:r>
          </a:p>
          <a:p>
            <a:r>
              <a:rPr lang="et-EE" dirty="0" err="1"/>
              <a:t>sissepuhe</a:t>
            </a:r>
            <a:r>
              <a:rPr lang="et-EE" dirty="0"/>
              <a:t> elu- ja magamistubades vähemalt 10 l/s </a:t>
            </a:r>
          </a:p>
          <a:p>
            <a:r>
              <a:rPr lang="et-EE" dirty="0"/>
              <a:t>müratase mitte üle 25 </a:t>
            </a:r>
            <a:r>
              <a:rPr lang="et-EE" dirty="0" err="1"/>
              <a:t>dB</a:t>
            </a:r>
            <a:r>
              <a:rPr lang="et-EE" dirty="0"/>
              <a:t>(A)</a:t>
            </a:r>
          </a:p>
          <a:p>
            <a:r>
              <a:rPr lang="et-EE" dirty="0"/>
              <a:t>väljatõmbe õhuvooluhulgad </a:t>
            </a:r>
          </a:p>
          <a:p>
            <a:pPr lvl="1"/>
            <a:r>
              <a:rPr lang="et-EE" dirty="0"/>
              <a:t>1-toalised - WC-s ja pesuruumis kokku vähemalt 10 l/s ja köögis 6 l/s, </a:t>
            </a:r>
          </a:p>
          <a:p>
            <a:pPr lvl="1"/>
            <a:r>
              <a:rPr lang="et-EE" dirty="0"/>
              <a:t>2-toalised - WC-s ja pesuruumis kokku vähemalt 15 l/s ja köögis 8 l/s, </a:t>
            </a:r>
          </a:p>
          <a:p>
            <a:pPr lvl="1"/>
            <a:r>
              <a:rPr lang="et-EE" dirty="0"/>
              <a:t>3- ja </a:t>
            </a:r>
            <a:r>
              <a:rPr lang="et-EE" dirty="0" err="1"/>
              <a:t>enamatoalised</a:t>
            </a:r>
            <a:r>
              <a:rPr lang="et-EE" dirty="0"/>
              <a:t> - WC-s vähemalt 10 l/s ja pesuruumis 15 l/s ja köögis 8 l/s</a:t>
            </a:r>
          </a:p>
          <a:p>
            <a:r>
              <a:rPr lang="et-EE" dirty="0"/>
              <a:t>õhuvahetuskordsuse 0,5 1/h erisus kuni 20 protsendile korteritest</a:t>
            </a:r>
          </a:p>
          <a:p>
            <a:r>
              <a:rPr lang="et-EE" dirty="0"/>
              <a:t>SP-VT ventilatsiooniseadmetel peab olema </a:t>
            </a:r>
            <a:r>
              <a:rPr lang="et-EE" dirty="0" err="1"/>
              <a:t>järelküttekalorifeer</a:t>
            </a:r>
            <a:endParaRPr lang="et-EE" dirty="0"/>
          </a:p>
          <a:p>
            <a:r>
              <a:rPr lang="et-EE" dirty="0"/>
              <a:t>elektriline eelküttekalorifeer ei ole lubatud</a:t>
            </a:r>
          </a:p>
          <a:p>
            <a:r>
              <a:rPr lang="et-EE" dirty="0"/>
              <a:t>väljatõmbeõhu soojuspumba elekter ja soojus mõõdetav</a:t>
            </a:r>
          </a:p>
        </p:txBody>
      </p:sp>
    </p:spTree>
    <p:extLst>
      <p:ext uri="{BB962C8B-B14F-4D97-AF65-F5344CB8AC3E}">
        <p14:creationId xmlns:p14="http://schemas.microsoft.com/office/powerpoint/2010/main" val="2009969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Meie oma lood. Korteriühistu renoveerimise lugu.">
            <a:hlinkClick r:id="" action="ppaction://media"/>
            <a:extLst>
              <a:ext uri="{FF2B5EF4-FFF2-40B4-BE49-F238E27FC236}">
                <a16:creationId xmlns:a16="http://schemas.microsoft.com/office/drawing/2014/main" id="{CC228299-64C4-4ED0-A5BD-17E29D196ADD}"/>
              </a:ext>
            </a:extLst>
          </p:cNvPr>
          <p:cNvPicPr>
            <a:picLocks noRot="1" noChangeAspect="1"/>
          </p:cNvPicPr>
          <p:nvPr>
            <a:videoFile r:link="rId1"/>
          </p:nvPr>
        </p:nvPicPr>
        <p:blipFill>
          <a:blip r:embed="rId3"/>
          <a:stretch>
            <a:fillRect/>
          </a:stretch>
        </p:blipFill>
        <p:spPr>
          <a:xfrm>
            <a:off x="0" y="0"/>
            <a:ext cx="9144000" cy="5166360"/>
          </a:xfrm>
          <a:prstGeom prst="rect">
            <a:avLst/>
          </a:prstGeom>
        </p:spPr>
      </p:pic>
    </p:spTree>
    <p:extLst>
      <p:ext uri="{BB962C8B-B14F-4D97-AF65-F5344CB8AC3E}">
        <p14:creationId xmlns:p14="http://schemas.microsoft.com/office/powerpoint/2010/main" val="318145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269567" y="90967"/>
            <a:ext cx="7663295" cy="994172"/>
          </a:xfrm>
        </p:spPr>
        <p:txBody>
          <a:bodyPr>
            <a:normAutofit/>
          </a:bodyPr>
          <a:lstStyle/>
          <a:p>
            <a:r>
              <a:rPr lang="et-EE" dirty="0"/>
              <a:t>Toetatavad tegevused 4</a:t>
            </a:r>
          </a:p>
        </p:txBody>
      </p:sp>
      <p:sp>
        <p:nvSpPr>
          <p:cNvPr id="3" name="Sisu kohatäide 2"/>
          <p:cNvSpPr>
            <a:spLocks noGrp="1"/>
          </p:cNvSpPr>
          <p:nvPr>
            <p:ph idx="1"/>
          </p:nvPr>
        </p:nvSpPr>
        <p:spPr>
          <a:xfrm>
            <a:off x="262133" y="1211275"/>
            <a:ext cx="7663295" cy="3510353"/>
          </a:xfrm>
        </p:spPr>
        <p:txBody>
          <a:bodyPr>
            <a:normAutofit fontScale="92500" lnSpcReduction="10000"/>
          </a:bodyPr>
          <a:lstStyle/>
          <a:p>
            <a:r>
              <a:rPr lang="et-EE" dirty="0"/>
              <a:t>Lifti juhtimissüsteemi ja ajami osaline või täielik rekonstrueerimine või lifti asendamine või uue lifti ehitamine</a:t>
            </a:r>
          </a:p>
          <a:p>
            <a:r>
              <a:rPr lang="et-EE" dirty="0" err="1"/>
              <a:t>Üldkasutatavatel</a:t>
            </a:r>
            <a:r>
              <a:rPr lang="et-EE" dirty="0"/>
              <a:t> pindadel asuva hoone elektrisüsteemi asendamine või rekonstrueerimine </a:t>
            </a:r>
          </a:p>
          <a:p>
            <a:r>
              <a:rPr lang="et-EE" dirty="0"/>
              <a:t>Rekonstrueerimistöödest tuleneva siseviimistluse taastamine</a:t>
            </a:r>
          </a:p>
          <a:p>
            <a:r>
              <a:rPr lang="et-EE" dirty="0"/>
              <a:t>Ligipääsu tagamiseks trepimademetele panduste ja käsipuude paigaldamine </a:t>
            </a:r>
          </a:p>
          <a:p>
            <a:r>
              <a:rPr lang="et-EE" dirty="0"/>
              <a:t>Ehitusprojekti koostamine ja selle aluseks oleva ehitusuuringu ja ehitise auditi tegemine</a:t>
            </a:r>
          </a:p>
          <a:p>
            <a:r>
              <a:rPr lang="et-EE" dirty="0"/>
              <a:t>Tehnilise konsultandi teenuse kasutamine </a:t>
            </a:r>
          </a:p>
          <a:p>
            <a:r>
              <a:rPr lang="et-EE" dirty="0"/>
              <a:t>Omanikujärelevalve teostamine</a:t>
            </a:r>
          </a:p>
        </p:txBody>
      </p:sp>
    </p:spTree>
    <p:extLst>
      <p:ext uri="{BB962C8B-B14F-4D97-AF65-F5344CB8AC3E}">
        <p14:creationId xmlns:p14="http://schemas.microsoft.com/office/powerpoint/2010/main" val="3005094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ealkiri 1"/>
          <p:cNvSpPr>
            <a:spLocks noGrp="1"/>
          </p:cNvSpPr>
          <p:nvPr>
            <p:ph type="title"/>
          </p:nvPr>
        </p:nvSpPr>
        <p:spPr>
          <a:xfrm>
            <a:off x="269567" y="90967"/>
            <a:ext cx="7663295" cy="994172"/>
          </a:xfrm>
        </p:spPr>
        <p:txBody>
          <a:bodyPr>
            <a:normAutofit/>
          </a:bodyPr>
          <a:lstStyle/>
          <a:p>
            <a:r>
              <a:rPr lang="et-EE" dirty="0"/>
              <a:t>Erisused</a:t>
            </a:r>
          </a:p>
        </p:txBody>
      </p:sp>
      <p:sp>
        <p:nvSpPr>
          <p:cNvPr id="3" name="Sisu kohatäide 2"/>
          <p:cNvSpPr>
            <a:spLocks noGrp="1"/>
          </p:cNvSpPr>
          <p:nvPr>
            <p:ph idx="1"/>
          </p:nvPr>
        </p:nvSpPr>
        <p:spPr>
          <a:xfrm>
            <a:off x="261938" y="1211263"/>
            <a:ext cx="7950570" cy="3509962"/>
          </a:xfrm>
        </p:spPr>
        <p:txBody>
          <a:bodyPr>
            <a:normAutofit/>
          </a:bodyPr>
          <a:lstStyle/>
          <a:p>
            <a:r>
              <a:rPr lang="et-EE" dirty="0"/>
              <a:t>Miljööalade ja muinsuskaitse erisused</a:t>
            </a:r>
          </a:p>
          <a:p>
            <a:r>
              <a:rPr lang="et-EE" dirty="0"/>
              <a:t>Peab saama klassi võrra paremaks</a:t>
            </a:r>
          </a:p>
          <a:p>
            <a:r>
              <a:rPr lang="et-EE" dirty="0"/>
              <a:t>Aknaid ei pea vahetama, kui puudub KOV/Muinsuskaitseameti luba</a:t>
            </a:r>
          </a:p>
          <a:p>
            <a:r>
              <a:rPr lang="et-EE" dirty="0"/>
              <a:t>Fassaad võib olla vähem soojustatud või üldse soojustamata, kui KOV/Muinsuskaitseamet on keelanud seinte lisasoojustamise</a:t>
            </a:r>
          </a:p>
          <a:p>
            <a:r>
              <a:rPr lang="et-EE" dirty="0"/>
              <a:t>Toetuse saamiseks tuleb energiatõhususarvu väärtust tõsta klassi võrra</a:t>
            </a:r>
          </a:p>
          <a:p>
            <a:r>
              <a:rPr lang="et-EE" dirty="0"/>
              <a:t>Ventilatsiooninõuetes erisused puuduvad</a:t>
            </a:r>
          </a:p>
        </p:txBody>
      </p:sp>
      <p:pic>
        <p:nvPicPr>
          <p:cNvPr id="5" name="Pilt 4">
            <a:extLst>
              <a:ext uri="{FF2B5EF4-FFF2-40B4-BE49-F238E27FC236}">
                <a16:creationId xmlns:a16="http://schemas.microsoft.com/office/drawing/2014/main" id="{E702E32A-567A-4F6A-8455-9805B8272851}"/>
              </a:ext>
            </a:extLst>
          </p:cNvPr>
          <p:cNvPicPr>
            <a:picLocks noChangeAspect="1"/>
          </p:cNvPicPr>
          <p:nvPr/>
        </p:nvPicPr>
        <p:blipFill rotWithShape="1">
          <a:blip r:embed="rId2">
            <a:extLst>
              <a:ext uri="{28A0092B-C50C-407E-A947-70E740481C1C}">
                <a14:useLocalDpi xmlns:a14="http://schemas.microsoft.com/office/drawing/2010/main" val="0"/>
              </a:ext>
            </a:extLst>
          </a:blip>
          <a:srcRect l="4051" r="3896" b="2"/>
          <a:stretch/>
        </p:blipFill>
        <p:spPr>
          <a:xfrm>
            <a:off x="1976539" y="-241664"/>
            <a:ext cx="1222049" cy="1327514"/>
          </a:xfrm>
          <a:prstGeom prst="rect">
            <a:avLst/>
          </a:prstGeom>
        </p:spPr>
      </p:pic>
    </p:spTree>
    <p:extLst>
      <p:ext uri="{BB962C8B-B14F-4D97-AF65-F5344CB8AC3E}">
        <p14:creationId xmlns:p14="http://schemas.microsoft.com/office/powerpoint/2010/main" val="27047452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isu kohatäide 2"/>
          <p:cNvSpPr>
            <a:spLocks noGrp="1"/>
          </p:cNvSpPr>
          <p:nvPr>
            <p:ph idx="1"/>
          </p:nvPr>
        </p:nvSpPr>
        <p:spPr>
          <a:xfrm>
            <a:off x="3563596" y="1211263"/>
            <a:ext cx="4580546" cy="3841270"/>
          </a:xfrm>
        </p:spPr>
        <p:txBody>
          <a:bodyPr>
            <a:normAutofit fontScale="85000" lnSpcReduction="20000"/>
          </a:bodyPr>
          <a:lstStyle/>
          <a:p>
            <a:r>
              <a:rPr lang="et-EE" dirty="0"/>
              <a:t>Ehitustööde pakkumiste võtmine Riigihangete registris (toetuse saaja ost)</a:t>
            </a:r>
          </a:p>
          <a:p>
            <a:r>
              <a:rPr lang="et-EE" dirty="0"/>
              <a:t>Ülejäänud pakkumised tuleb võtta läbipaistvalt ning säilitada kõik pakkumiste võtmisega seonduvad dokumendid, sh e-kirjavahetus</a:t>
            </a:r>
          </a:p>
          <a:p>
            <a:r>
              <a:rPr lang="et-EE" dirty="0"/>
              <a:t>Kui teenuse hind jääb alla 20 000 ei pea kutses sisalduma kriteeriume eduka pakkuja väljaselgitamiseks</a:t>
            </a:r>
          </a:p>
          <a:p>
            <a:r>
              <a:rPr lang="et-EE" dirty="0"/>
              <a:t>Pakkumised peavad olema võrreldavad, st võetud mõistlikult sama perioodi jooksul ning ettevõtjate poolt, kes tegutsevad vastavad valdkonnas</a:t>
            </a:r>
          </a:p>
          <a:p>
            <a:r>
              <a:rPr lang="et-EE" dirty="0"/>
              <a:t>Pakkumised peavad olema allkirjastatud</a:t>
            </a:r>
          </a:p>
        </p:txBody>
      </p:sp>
      <p:pic>
        <p:nvPicPr>
          <p:cNvPr id="8" name="Picture 7" descr="A few skyscrapers in a city&#10;&#10;Description automatically generated with low confidence">
            <a:extLst>
              <a:ext uri="{FF2B5EF4-FFF2-40B4-BE49-F238E27FC236}">
                <a16:creationId xmlns:a16="http://schemas.microsoft.com/office/drawing/2014/main" id="{61E291F0-6A09-43AE-9A6F-04105D05354C}"/>
              </a:ext>
            </a:extLst>
          </p:cNvPr>
          <p:cNvPicPr>
            <a:picLocks noChangeAspect="1"/>
          </p:cNvPicPr>
          <p:nvPr/>
        </p:nvPicPr>
        <p:blipFill rotWithShape="1">
          <a:blip r:embed="rId2">
            <a:extLst>
              <a:ext uri="{28A0092B-C50C-407E-A947-70E740481C1C}">
                <a14:useLocalDpi xmlns:a14="http://schemas.microsoft.com/office/drawing/2010/main" val="0"/>
              </a:ext>
            </a:extLst>
          </a:blip>
          <a:srcRect l="30143" r="29359"/>
          <a:stretch/>
        </p:blipFill>
        <p:spPr>
          <a:xfrm>
            <a:off x="-1" y="0"/>
            <a:ext cx="3332857" cy="5143500"/>
          </a:xfrm>
          <a:prstGeom prst="rect">
            <a:avLst/>
          </a:prstGeom>
        </p:spPr>
      </p:pic>
      <p:sp>
        <p:nvSpPr>
          <p:cNvPr id="12" name="Title 11">
            <a:extLst>
              <a:ext uri="{FF2B5EF4-FFF2-40B4-BE49-F238E27FC236}">
                <a16:creationId xmlns:a16="http://schemas.microsoft.com/office/drawing/2014/main" id="{F0A4657A-F594-40FB-AAFC-D12FD3C9DFEA}"/>
              </a:ext>
            </a:extLst>
          </p:cNvPr>
          <p:cNvSpPr>
            <a:spLocks noGrp="1"/>
          </p:cNvSpPr>
          <p:nvPr>
            <p:ph type="title"/>
          </p:nvPr>
        </p:nvSpPr>
        <p:spPr>
          <a:xfrm>
            <a:off x="3563596" y="90967"/>
            <a:ext cx="4369266" cy="994172"/>
          </a:xfrm>
        </p:spPr>
        <p:txBody>
          <a:bodyPr>
            <a:normAutofit fontScale="90000"/>
          </a:bodyPr>
          <a:lstStyle/>
          <a:p>
            <a:r>
              <a:rPr lang="et-EE" dirty="0"/>
              <a:t>Pakkumised ja hanked</a:t>
            </a:r>
          </a:p>
        </p:txBody>
      </p:sp>
    </p:spTree>
    <p:extLst>
      <p:ext uri="{BB962C8B-B14F-4D97-AF65-F5344CB8AC3E}">
        <p14:creationId xmlns:p14="http://schemas.microsoft.com/office/powerpoint/2010/main" val="3131550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269567" y="90967"/>
            <a:ext cx="7663295" cy="994172"/>
          </a:xfrm>
        </p:spPr>
        <p:txBody>
          <a:bodyPr>
            <a:normAutofit/>
          </a:bodyPr>
          <a:lstStyle/>
          <a:p>
            <a:r>
              <a:rPr lang="et-EE" dirty="0"/>
              <a:t>Menetlus</a:t>
            </a:r>
          </a:p>
        </p:txBody>
      </p:sp>
      <p:sp>
        <p:nvSpPr>
          <p:cNvPr id="3" name="Sisu kohatäide 2"/>
          <p:cNvSpPr>
            <a:spLocks noGrp="1"/>
          </p:cNvSpPr>
          <p:nvPr>
            <p:ph idx="1"/>
          </p:nvPr>
        </p:nvSpPr>
        <p:spPr>
          <a:xfrm>
            <a:off x="262133" y="1211275"/>
            <a:ext cx="7663295" cy="3510353"/>
          </a:xfrm>
        </p:spPr>
        <p:txBody>
          <a:bodyPr>
            <a:normAutofit fontScale="77500" lnSpcReduction="20000"/>
          </a:bodyPr>
          <a:lstStyle/>
          <a:p>
            <a:r>
              <a:rPr lang="et-EE" dirty="0"/>
              <a:t>Esmane dokumentide ülevaatus </a:t>
            </a:r>
          </a:p>
          <a:p>
            <a:r>
              <a:rPr lang="et-EE" dirty="0"/>
              <a:t>Puuduste kõrvaldamiseks antakse 10 tööpäeva</a:t>
            </a:r>
          </a:p>
          <a:p>
            <a:r>
              <a:rPr lang="et-EE" dirty="0" err="1"/>
              <a:t>Kõvaltingimustega</a:t>
            </a:r>
            <a:r>
              <a:rPr lang="et-EE" dirty="0"/>
              <a:t> otsus </a:t>
            </a:r>
          </a:p>
          <a:p>
            <a:pPr lvl="1"/>
            <a:r>
              <a:rPr lang="et-EE" dirty="0"/>
              <a:t>Projekti ekspertiis</a:t>
            </a:r>
          </a:p>
          <a:p>
            <a:pPr lvl="1"/>
            <a:r>
              <a:rPr lang="et-EE" dirty="0"/>
              <a:t>Ehitustööde hanked</a:t>
            </a:r>
          </a:p>
          <a:p>
            <a:pPr lvl="1"/>
            <a:r>
              <a:rPr lang="et-EE" dirty="0"/>
              <a:t>Laenuotsus</a:t>
            </a:r>
          </a:p>
          <a:p>
            <a:pPr lvl="1"/>
            <a:r>
              <a:rPr lang="et-EE" dirty="0"/>
              <a:t>Eelarve</a:t>
            </a:r>
          </a:p>
          <a:p>
            <a:r>
              <a:rPr lang="et-EE" dirty="0" err="1"/>
              <a:t>KredEx</a:t>
            </a:r>
            <a:r>
              <a:rPr lang="et-EE" dirty="0"/>
              <a:t> korraldab rekonstrueerimisprojektide ekspertiisi</a:t>
            </a:r>
          </a:p>
          <a:p>
            <a:r>
              <a:rPr lang="et-EE" dirty="0"/>
              <a:t>Töödega ei tohi alustada enne nö rahastamisotsuse saamist, s.t pärast projekti ekspertiisi, hinnapakkumisi ja laenuotsust</a:t>
            </a:r>
          </a:p>
          <a:p>
            <a:r>
              <a:rPr lang="et-EE" dirty="0"/>
              <a:t>Ehitusprojekti muutmine tuleb alati </a:t>
            </a:r>
            <a:r>
              <a:rPr lang="et-EE" dirty="0" err="1"/>
              <a:t>KredExiga</a:t>
            </a:r>
            <a:r>
              <a:rPr lang="et-EE" dirty="0"/>
              <a:t> kooskõlastada, vajadusel tuleb toetuse saajal tellida uus projektiekspertiis</a:t>
            </a:r>
          </a:p>
          <a:p>
            <a:r>
              <a:rPr lang="et-EE" dirty="0"/>
              <a:t>Toetuse summat ei saa hiljem muuta, väljamakse tehakse rahastamisotsuses toodud summas, v.a kulude vähenemise korral, mil võetakse aluseks toetuse %</a:t>
            </a:r>
          </a:p>
        </p:txBody>
      </p:sp>
    </p:spTree>
    <p:extLst>
      <p:ext uri="{BB962C8B-B14F-4D97-AF65-F5344CB8AC3E}">
        <p14:creationId xmlns:p14="http://schemas.microsoft.com/office/powerpoint/2010/main" val="14941059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F69AB3-AF78-4965-872D-41DD9C7B08CE}"/>
              </a:ext>
            </a:extLst>
          </p:cNvPr>
          <p:cNvSpPr>
            <a:spLocks noGrp="1"/>
          </p:cNvSpPr>
          <p:nvPr>
            <p:ph type="title"/>
          </p:nvPr>
        </p:nvSpPr>
        <p:spPr>
          <a:xfrm>
            <a:off x="269567" y="90967"/>
            <a:ext cx="7663295" cy="994172"/>
          </a:xfrm>
        </p:spPr>
        <p:txBody>
          <a:bodyPr/>
          <a:lstStyle/>
          <a:p>
            <a:r>
              <a:rPr lang="et-EE" dirty="0"/>
              <a:t>Menetlus (väljamakse)</a:t>
            </a:r>
          </a:p>
        </p:txBody>
      </p:sp>
      <p:sp>
        <p:nvSpPr>
          <p:cNvPr id="3" name="Sisu kohatäide 2"/>
          <p:cNvSpPr>
            <a:spLocks noGrp="1"/>
          </p:cNvSpPr>
          <p:nvPr>
            <p:ph idx="1"/>
          </p:nvPr>
        </p:nvSpPr>
        <p:spPr>
          <a:xfrm>
            <a:off x="262133" y="1211275"/>
            <a:ext cx="7663295" cy="3510353"/>
          </a:xfrm>
        </p:spPr>
        <p:txBody>
          <a:bodyPr>
            <a:noAutofit/>
          </a:bodyPr>
          <a:lstStyle/>
          <a:p>
            <a:r>
              <a:rPr lang="et-EE" dirty="0"/>
              <a:t>Kahes osas, esimene makse siis kui on teostatud 80% töödest ja välja makstakse ainult rekonstrueerimistööde eest</a:t>
            </a:r>
          </a:p>
          <a:p>
            <a:pPr lvl="2"/>
            <a:r>
              <a:rPr lang="et-EE" dirty="0"/>
              <a:t>taotlusele lisatakse lepingud, aktid, arved, maksekorraldused.</a:t>
            </a:r>
          </a:p>
          <a:p>
            <a:r>
              <a:rPr lang="et-EE" dirty="0"/>
              <a:t>Lõplik väljamakse, lisaks ehitustöödele makstakse välja ka tehnilise konsultandi, projekteerimise ja omanikujärelevalve teenuste eest</a:t>
            </a:r>
          </a:p>
          <a:p>
            <a:pPr lvl="2"/>
            <a:r>
              <a:rPr lang="et-EE" dirty="0"/>
              <a:t>taotlusele lisatakse lisaks arvetele, maksekorraldustele ja aktidele ka ventilatsiooni mõõte protokoll, küttesüsteemi tasakaalustamise protokoll, ühistu pearaamatu väljavõte</a:t>
            </a:r>
          </a:p>
          <a:p>
            <a:r>
              <a:rPr lang="et-EE" dirty="0"/>
              <a:t>Väljamakse ühistu arvele, üldjuhul 3 tööpäeva jooksul</a:t>
            </a:r>
          </a:p>
        </p:txBody>
      </p:sp>
      <p:pic>
        <p:nvPicPr>
          <p:cNvPr id="5" name="Pilt 4">
            <a:extLst>
              <a:ext uri="{FF2B5EF4-FFF2-40B4-BE49-F238E27FC236}">
                <a16:creationId xmlns:a16="http://schemas.microsoft.com/office/drawing/2014/main" id="{2C3B6B4C-815F-4DB8-94B6-7A6569FEA4B9}"/>
              </a:ext>
            </a:extLst>
          </p:cNvPr>
          <p:cNvPicPr>
            <a:picLocks noChangeAspect="1"/>
          </p:cNvPicPr>
          <p:nvPr/>
        </p:nvPicPr>
        <p:blipFill rotWithShape="1">
          <a:blip r:embed="rId2">
            <a:extLst>
              <a:ext uri="{28A0092B-C50C-407E-A947-70E740481C1C}">
                <a14:useLocalDpi xmlns:a14="http://schemas.microsoft.com/office/drawing/2010/main" val="0"/>
              </a:ext>
            </a:extLst>
          </a:blip>
          <a:srcRect l="5522" r="5570" b="2"/>
          <a:stretch/>
        </p:blipFill>
        <p:spPr>
          <a:xfrm>
            <a:off x="4539843" y="-534515"/>
            <a:ext cx="1385693" cy="1558545"/>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Tree>
    <p:extLst>
      <p:ext uri="{BB962C8B-B14F-4D97-AF65-F5344CB8AC3E}">
        <p14:creationId xmlns:p14="http://schemas.microsoft.com/office/powerpoint/2010/main" val="32995204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269567" y="90967"/>
            <a:ext cx="7663295" cy="994172"/>
          </a:xfrm>
        </p:spPr>
        <p:txBody>
          <a:bodyPr>
            <a:normAutofit/>
          </a:bodyPr>
          <a:lstStyle/>
          <a:p>
            <a:r>
              <a:rPr lang="et-EE" dirty="0"/>
              <a:t>Osalise rekonstrueerimise toetus</a:t>
            </a:r>
          </a:p>
        </p:txBody>
      </p:sp>
      <p:sp>
        <p:nvSpPr>
          <p:cNvPr id="3" name="Sisu kohatäide 2"/>
          <p:cNvSpPr>
            <a:spLocks noGrp="1"/>
          </p:cNvSpPr>
          <p:nvPr>
            <p:ph idx="1"/>
          </p:nvPr>
        </p:nvSpPr>
        <p:spPr>
          <a:xfrm>
            <a:off x="262133" y="1211275"/>
            <a:ext cx="7663295" cy="3510353"/>
          </a:xfrm>
        </p:spPr>
        <p:txBody>
          <a:bodyPr>
            <a:normAutofit/>
          </a:bodyPr>
          <a:lstStyle/>
          <a:p>
            <a:r>
              <a:rPr lang="et-EE" dirty="0"/>
              <a:t>Asustus- ja haldusüksustes, kus kinnisvara taotluse esitamisele eelneva aasta turuväärtus on Maa-ameti tehingute andmebaasi andmetel madalam kui 200 €/m², ja Ida-Viru maakonnas asuva korterelamu rekonstrueerimisel võib töid teostada osaliselt </a:t>
            </a:r>
          </a:p>
          <a:p>
            <a:r>
              <a:rPr lang="et-EE" dirty="0"/>
              <a:t>Toetuse määr 30% Üksikutele töödele kehtivad määruses toodud nõuded</a:t>
            </a:r>
          </a:p>
          <a:p>
            <a:r>
              <a:rPr lang="et-EE" dirty="0"/>
              <a:t>Pakkumiste võtmiseks ei pea kasutama </a:t>
            </a:r>
            <a:r>
              <a:rPr lang="et-EE" dirty="0" err="1"/>
              <a:t>RHRi</a:t>
            </a:r>
            <a:endParaRPr lang="et-EE" dirty="0"/>
          </a:p>
          <a:p>
            <a:r>
              <a:rPr lang="et-EE" dirty="0"/>
              <a:t>Vajalik ei ole energiaarvutus ega energiamärgis</a:t>
            </a:r>
          </a:p>
          <a:p>
            <a:r>
              <a:rPr lang="et-EE" dirty="0"/>
              <a:t>Sama eelarve eelmise meetmega ning jooksev järjekord</a:t>
            </a:r>
          </a:p>
        </p:txBody>
      </p:sp>
    </p:spTree>
    <p:extLst>
      <p:ext uri="{BB962C8B-B14F-4D97-AF65-F5344CB8AC3E}">
        <p14:creationId xmlns:p14="http://schemas.microsoft.com/office/powerpoint/2010/main" val="3454273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20A4AC-2621-45A7-8412-D6897BE2DBD6}"/>
              </a:ext>
            </a:extLst>
          </p:cNvPr>
          <p:cNvSpPr>
            <a:spLocks noGrp="1"/>
          </p:cNvSpPr>
          <p:nvPr>
            <p:ph idx="1"/>
          </p:nvPr>
        </p:nvSpPr>
        <p:spPr>
          <a:xfrm>
            <a:off x="3358496" y="1211263"/>
            <a:ext cx="5007837" cy="3509962"/>
          </a:xfrm>
        </p:spPr>
        <p:txBody>
          <a:bodyPr>
            <a:normAutofit fontScale="70000" lnSpcReduction="20000"/>
          </a:bodyPr>
          <a:lstStyle/>
          <a:p>
            <a:r>
              <a:rPr lang="et-EE" altLang="et-EE" dirty="0"/>
              <a:t>Teenus sobib krediidivõimelisele korteriühistule.</a:t>
            </a:r>
          </a:p>
          <a:p>
            <a:r>
              <a:rPr lang="et-EE" altLang="et-EE" dirty="0"/>
              <a:t>Korterelamuks loetakse vähemalt 3 korteriga elamuid.</a:t>
            </a:r>
          </a:p>
          <a:p>
            <a:r>
              <a:rPr lang="et-EE" altLang="et-EE" dirty="0"/>
              <a:t>KredExilt laenu saamiseks peab olemas olema pankade otsus või vastus korteriühistule laenu mitte anda või pakkumine on ebamõistlike tingimustega. Ebamõistlikuks loeme näiteks intressimäära, mille suurus ületab kahekordselt turul pankade poolt samaväärsele projektile pakutavat intressimäära, või nõutava omafinantseeringu suurus ületab 20%. Samuti võite KredExilt renoveerimislaenu taotleda, kui soovite kogu elamu rekonstrueerida, kuid pangast ei saa tööde finantseerimiseks piisavalt laenu. </a:t>
            </a:r>
          </a:p>
          <a:p>
            <a:r>
              <a:rPr lang="et-EE" altLang="et-EE" dirty="0"/>
              <a:t>Soovides kasutada koos laenuga ka KredExi poolt pakutavat korterelamu  rekonstrueerimistoetust, tuleb esmalt esitada KredExile taotlus toetuse saamiseks, seejärel peab pöörduma panka laenu saamiseks. </a:t>
            </a:r>
            <a:endParaRPr lang="ru-RU" altLang="et-EE" dirty="0"/>
          </a:p>
          <a:p>
            <a:endParaRPr lang="et-EE" dirty="0"/>
          </a:p>
        </p:txBody>
      </p:sp>
      <p:pic>
        <p:nvPicPr>
          <p:cNvPr id="6" name="Picture 5" descr="A picture containing water, outdoor, ocean&#10;&#10;Description automatically generated">
            <a:extLst>
              <a:ext uri="{FF2B5EF4-FFF2-40B4-BE49-F238E27FC236}">
                <a16:creationId xmlns:a16="http://schemas.microsoft.com/office/drawing/2014/main" id="{EA0FB80E-A624-40F0-9605-0C5B3AE26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0" y="0"/>
            <a:ext cx="3214688" cy="5143500"/>
          </a:xfrm>
          <a:prstGeom prst="rect">
            <a:avLst/>
          </a:prstGeom>
        </p:spPr>
      </p:pic>
      <p:sp>
        <p:nvSpPr>
          <p:cNvPr id="10" name="Title 9">
            <a:extLst>
              <a:ext uri="{FF2B5EF4-FFF2-40B4-BE49-F238E27FC236}">
                <a16:creationId xmlns:a16="http://schemas.microsoft.com/office/drawing/2014/main" id="{5B780E13-08D3-41F7-8BB3-CDE0207E817C}"/>
              </a:ext>
            </a:extLst>
          </p:cNvPr>
          <p:cNvSpPr>
            <a:spLocks noGrp="1"/>
          </p:cNvSpPr>
          <p:nvPr>
            <p:ph type="title"/>
          </p:nvPr>
        </p:nvSpPr>
        <p:spPr>
          <a:xfrm>
            <a:off x="3358497" y="90967"/>
            <a:ext cx="4574365" cy="994172"/>
          </a:xfrm>
        </p:spPr>
        <p:txBody>
          <a:bodyPr>
            <a:normAutofit fontScale="90000"/>
          </a:bodyPr>
          <a:lstStyle/>
          <a:p>
            <a:r>
              <a:rPr lang="et-EE" altLang="et-EE" dirty="0"/>
              <a:t>Renoveerimislaen (KE laen)</a:t>
            </a:r>
            <a:endParaRPr lang="et-EE" dirty="0"/>
          </a:p>
        </p:txBody>
      </p:sp>
    </p:spTree>
    <p:extLst>
      <p:ext uri="{BB962C8B-B14F-4D97-AF65-F5344CB8AC3E}">
        <p14:creationId xmlns:p14="http://schemas.microsoft.com/office/powerpoint/2010/main" val="3792617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269567" y="90967"/>
            <a:ext cx="7663295" cy="994172"/>
          </a:xfrm>
        </p:spPr>
        <p:txBody>
          <a:bodyPr/>
          <a:lstStyle/>
          <a:p>
            <a:r>
              <a:rPr lang="et-EE" altLang="et-EE" dirty="0"/>
              <a:t>KE laenu protsess</a:t>
            </a:r>
            <a:endParaRPr lang="et-EE" dirty="0"/>
          </a:p>
        </p:txBody>
      </p:sp>
      <p:sp>
        <p:nvSpPr>
          <p:cNvPr id="3" name="Sisu kohatäide 2"/>
          <p:cNvSpPr>
            <a:spLocks noGrp="1"/>
          </p:cNvSpPr>
          <p:nvPr>
            <p:ph idx="1"/>
          </p:nvPr>
        </p:nvSpPr>
        <p:spPr>
          <a:xfrm>
            <a:off x="262133" y="1211275"/>
            <a:ext cx="7663295" cy="3510353"/>
          </a:xfrm>
        </p:spPr>
        <p:txBody>
          <a:bodyPr>
            <a:normAutofit fontScale="92500"/>
          </a:bodyPr>
          <a:lstStyle/>
          <a:p>
            <a:r>
              <a:rPr lang="et-EE" altLang="et-EE" dirty="0"/>
              <a:t>Kui panga laenuotsus või eitav vastus on käes, tuleks esitada </a:t>
            </a:r>
            <a:r>
              <a:rPr lang="et-EE" altLang="et-EE" dirty="0" err="1"/>
              <a:t>KredExile</a:t>
            </a:r>
            <a:r>
              <a:rPr lang="et-EE" altLang="et-EE" dirty="0"/>
              <a:t> laenutaotlus koos lisadokumentidega. </a:t>
            </a:r>
          </a:p>
          <a:p>
            <a:r>
              <a:rPr lang="et-EE" altLang="et-EE" dirty="0"/>
              <a:t>KredExi haldur vaatab esitatud taotluse koos lisadokumentidega üle ja koostab finantskomiteele memo otsuse tegemiseks.</a:t>
            </a:r>
          </a:p>
          <a:p>
            <a:r>
              <a:rPr lang="et-EE" altLang="et-EE" dirty="0"/>
              <a:t>Peale otsuse tegemist edastatakse otsus kliendile. </a:t>
            </a:r>
          </a:p>
          <a:p>
            <a:r>
              <a:rPr lang="et-EE" altLang="et-EE" dirty="0"/>
              <a:t>Laenupakkumise sobimisel koostatakse ja allkirjastatakse leping.  </a:t>
            </a:r>
          </a:p>
          <a:p>
            <a:r>
              <a:rPr lang="et-EE" altLang="et-EE" dirty="0"/>
              <a:t>Klient allkirjastab lepingu ehitajaga ja alustatakse laenuga finantseeritavate tööde teostamist.</a:t>
            </a:r>
          </a:p>
          <a:p>
            <a:r>
              <a:rPr lang="et-EE" altLang="et-EE" dirty="0"/>
              <a:t>Laenu väljamakse toimub vastavalt laenulepingus kokku lepitule. Laen makstakse välja ühistu panga arvelduskontole, millelt ühistu peab ise ehitajale edasi kandma.</a:t>
            </a:r>
          </a:p>
          <a:p>
            <a:endParaRPr lang="et-EE" dirty="0"/>
          </a:p>
        </p:txBody>
      </p:sp>
    </p:spTree>
    <p:extLst>
      <p:ext uri="{BB962C8B-B14F-4D97-AF65-F5344CB8AC3E}">
        <p14:creationId xmlns:p14="http://schemas.microsoft.com/office/powerpoint/2010/main" val="16819443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ealkiri 1"/>
          <p:cNvSpPr>
            <a:spLocks noGrp="1"/>
          </p:cNvSpPr>
          <p:nvPr>
            <p:ph type="title"/>
          </p:nvPr>
        </p:nvSpPr>
        <p:spPr>
          <a:xfrm>
            <a:off x="269567" y="90967"/>
            <a:ext cx="7663295" cy="994172"/>
          </a:xfrm>
        </p:spPr>
        <p:txBody>
          <a:bodyPr>
            <a:normAutofit/>
          </a:bodyPr>
          <a:lstStyle/>
          <a:p>
            <a:r>
              <a:rPr lang="et-EE" altLang="et-EE" dirty="0"/>
              <a:t>KE laenu tingimused</a:t>
            </a:r>
            <a:endParaRPr lang="et-EE" dirty="0"/>
          </a:p>
        </p:txBody>
      </p:sp>
      <p:sp>
        <p:nvSpPr>
          <p:cNvPr id="3" name="Sisu kohatäide 2"/>
          <p:cNvSpPr>
            <a:spLocks noGrp="1"/>
          </p:cNvSpPr>
          <p:nvPr>
            <p:ph idx="1"/>
          </p:nvPr>
        </p:nvSpPr>
        <p:spPr>
          <a:xfrm>
            <a:off x="262133" y="1211275"/>
            <a:ext cx="7663295" cy="3510353"/>
          </a:xfrm>
        </p:spPr>
        <p:txBody>
          <a:bodyPr>
            <a:noAutofit/>
          </a:bodyPr>
          <a:lstStyle/>
          <a:p>
            <a:r>
              <a:rPr lang="et-EE" altLang="et-EE" sz="1800" dirty="0"/>
              <a:t>Laenuga saab finantseerida kõiki kaasomandiga seotud renoveerimistöid, millega tagatakse korterelamu ehituskonstruktsiooniline stabiilsus, suurendatakse elamu energiatõhusust või millega paranevad korterelamu elanike elamistingimused, s.h. elamu, elamut teenindava maa ja sellel maal asuvate elamut teenindavate ehitiste säilimiseks või nende ökonoomsuse, turvalisuse ja heakorra parandamiseks teostatavad ehitus-, heakorra- ning haljastustööd, kui need tehakse koos elamu renoveerimisega.</a:t>
            </a:r>
          </a:p>
          <a:p>
            <a:r>
              <a:rPr lang="et-EE" altLang="et-EE" sz="1800" dirty="0"/>
              <a:t>Teenustasud:</a:t>
            </a:r>
          </a:p>
          <a:p>
            <a:pPr lvl="1"/>
            <a:r>
              <a:rPr lang="et-EE" altLang="et-EE" sz="1400" dirty="0"/>
              <a:t>lepingu sõlmimise tasu on 1% laenu summast, minimaalselt 150 eurot</a:t>
            </a:r>
          </a:p>
          <a:p>
            <a:pPr lvl="1"/>
            <a:r>
              <a:rPr lang="et-EE" altLang="et-EE" sz="1400" dirty="0"/>
              <a:t>lepingu muutmise tasu on laenu suurendamisel 1% suurendatavalt summalt, minimaalselt 30 eurot</a:t>
            </a:r>
          </a:p>
          <a:p>
            <a:pPr lvl="1"/>
            <a:r>
              <a:rPr lang="et-EE" altLang="et-EE" sz="1400" dirty="0"/>
              <a:t>laenu ennetähtaegsel tagastamisel 1% tagastatavast summast, minimaalselt 30 </a:t>
            </a:r>
            <a:r>
              <a:rPr lang="et-EE" altLang="et-EE" sz="1400" dirty="0" err="1"/>
              <a:t>eur</a:t>
            </a:r>
            <a:endParaRPr lang="et-EE" sz="1400" dirty="0"/>
          </a:p>
        </p:txBody>
      </p:sp>
      <p:pic>
        <p:nvPicPr>
          <p:cNvPr id="5" name="Pilt 4">
            <a:extLst>
              <a:ext uri="{FF2B5EF4-FFF2-40B4-BE49-F238E27FC236}">
                <a16:creationId xmlns:a16="http://schemas.microsoft.com/office/drawing/2014/main" id="{BAC63218-E64E-48D8-9192-44E57B4FD9EB}"/>
              </a:ext>
            </a:extLst>
          </p:cNvPr>
          <p:cNvPicPr>
            <a:picLocks noChangeAspect="1"/>
          </p:cNvPicPr>
          <p:nvPr/>
        </p:nvPicPr>
        <p:blipFill rotWithShape="1">
          <a:blip r:embed="rId2">
            <a:extLst>
              <a:ext uri="{28A0092B-C50C-407E-A947-70E740481C1C}">
                <a14:useLocalDpi xmlns:a14="http://schemas.microsoft.com/office/drawing/2010/main" val="0"/>
              </a:ext>
            </a:extLst>
          </a:blip>
          <a:srcRect l="4060" r="3886" b="2"/>
          <a:stretch/>
        </p:blipFill>
        <p:spPr>
          <a:xfrm>
            <a:off x="4052242" y="-411650"/>
            <a:ext cx="1493979" cy="1622912"/>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2195378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269567" y="90967"/>
            <a:ext cx="7663295" cy="994172"/>
          </a:xfrm>
        </p:spPr>
        <p:txBody>
          <a:bodyPr/>
          <a:lstStyle/>
          <a:p>
            <a:r>
              <a:rPr lang="en-GB" altLang="et-EE" dirty="0"/>
              <a:t>KE </a:t>
            </a:r>
            <a:r>
              <a:rPr lang="en-GB" altLang="et-EE" dirty="0" err="1"/>
              <a:t>laenu</a:t>
            </a:r>
            <a:r>
              <a:rPr lang="en-GB" altLang="et-EE" dirty="0"/>
              <a:t> </a:t>
            </a:r>
            <a:r>
              <a:rPr lang="en-GB" altLang="et-EE" dirty="0" err="1"/>
              <a:t>tingimused</a:t>
            </a:r>
            <a:endParaRPr lang="et-EE" dirty="0"/>
          </a:p>
        </p:txBody>
      </p:sp>
      <p:sp>
        <p:nvSpPr>
          <p:cNvPr id="3" name="Sisu kohatäide 2"/>
          <p:cNvSpPr>
            <a:spLocks noGrp="1"/>
          </p:cNvSpPr>
          <p:nvPr>
            <p:ph idx="1"/>
          </p:nvPr>
        </p:nvSpPr>
        <p:spPr>
          <a:xfrm>
            <a:off x="262133" y="1211275"/>
            <a:ext cx="7663295" cy="3510353"/>
          </a:xfrm>
        </p:spPr>
        <p:txBody>
          <a:bodyPr>
            <a:normAutofit fontScale="92500" lnSpcReduction="20000"/>
          </a:bodyPr>
          <a:lstStyle/>
          <a:p>
            <a:r>
              <a:rPr lang="en-GB" altLang="et-EE" dirty="0" err="1"/>
              <a:t>Intress</a:t>
            </a:r>
            <a:r>
              <a:rPr lang="en-GB" altLang="et-EE" dirty="0"/>
              <a:t> </a:t>
            </a:r>
            <a:r>
              <a:rPr lang="en-GB" altLang="et-EE" dirty="0" err="1"/>
              <a:t>alates</a:t>
            </a:r>
            <a:r>
              <a:rPr lang="en-GB" altLang="et-EE" dirty="0"/>
              <a:t> 3% + 6 </a:t>
            </a:r>
            <a:r>
              <a:rPr lang="en-GB" altLang="et-EE" dirty="0" err="1"/>
              <a:t>kuu</a:t>
            </a:r>
            <a:r>
              <a:rPr lang="en-GB" altLang="et-EE" dirty="0"/>
              <a:t> </a:t>
            </a:r>
            <a:r>
              <a:rPr lang="en-GB" altLang="et-EE" dirty="0" err="1"/>
              <a:t>Euribor</a:t>
            </a:r>
            <a:r>
              <a:rPr lang="en-GB" altLang="et-EE" dirty="0"/>
              <a:t> (</a:t>
            </a:r>
            <a:r>
              <a:rPr lang="en-GB" altLang="et-EE" dirty="0" err="1"/>
              <a:t>kui</a:t>
            </a:r>
            <a:r>
              <a:rPr lang="en-GB" altLang="et-EE" dirty="0"/>
              <a:t> </a:t>
            </a:r>
            <a:r>
              <a:rPr lang="en-GB" altLang="et-EE" dirty="0" err="1"/>
              <a:t>Euribor</a:t>
            </a:r>
            <a:r>
              <a:rPr lang="en-GB" altLang="et-EE" dirty="0"/>
              <a:t> on </a:t>
            </a:r>
            <a:r>
              <a:rPr lang="en-GB" altLang="et-EE" dirty="0" err="1"/>
              <a:t>negatiivne</a:t>
            </a:r>
            <a:r>
              <a:rPr lang="en-GB" altLang="et-EE" dirty="0"/>
              <a:t> </a:t>
            </a:r>
            <a:r>
              <a:rPr lang="en-GB" altLang="et-EE" dirty="0" err="1"/>
              <a:t>võrdsustatakse</a:t>
            </a:r>
            <a:r>
              <a:rPr lang="en-GB" altLang="et-EE" dirty="0"/>
              <a:t> see 0-ga)</a:t>
            </a:r>
            <a:r>
              <a:rPr lang="et-EE" altLang="et-EE" dirty="0"/>
              <a:t>.</a:t>
            </a:r>
          </a:p>
          <a:p>
            <a:r>
              <a:rPr lang="en-GB" altLang="et-EE" dirty="0" err="1"/>
              <a:t>Laenusumma</a:t>
            </a:r>
            <a:r>
              <a:rPr lang="en-GB" altLang="et-EE" dirty="0"/>
              <a:t>: </a:t>
            </a:r>
            <a:r>
              <a:rPr lang="en-GB" altLang="et-EE" dirty="0" err="1"/>
              <a:t>minimaalne</a:t>
            </a:r>
            <a:r>
              <a:rPr lang="en-GB" altLang="et-EE" dirty="0"/>
              <a:t> summa 15 000 </a:t>
            </a:r>
            <a:r>
              <a:rPr lang="en-GB" altLang="et-EE" dirty="0" err="1"/>
              <a:t>eurot</a:t>
            </a:r>
            <a:r>
              <a:rPr lang="en-GB" altLang="et-EE" dirty="0"/>
              <a:t>, </a:t>
            </a:r>
            <a:r>
              <a:rPr lang="en-GB" altLang="et-EE" dirty="0" err="1"/>
              <a:t>maksimaalne</a:t>
            </a:r>
            <a:r>
              <a:rPr lang="en-GB" altLang="et-EE" dirty="0"/>
              <a:t> summa 3 </a:t>
            </a:r>
            <a:r>
              <a:rPr lang="en-GB" altLang="et-EE" dirty="0" err="1"/>
              <a:t>miljonit</a:t>
            </a:r>
            <a:r>
              <a:rPr lang="en-GB" altLang="et-EE" dirty="0"/>
              <a:t> </a:t>
            </a:r>
            <a:r>
              <a:rPr lang="en-GB" altLang="et-EE" dirty="0" err="1"/>
              <a:t>ühistu</a:t>
            </a:r>
            <a:r>
              <a:rPr lang="en-GB" altLang="et-EE" dirty="0"/>
              <a:t> </a:t>
            </a:r>
            <a:r>
              <a:rPr lang="en-GB" altLang="et-EE" dirty="0" err="1"/>
              <a:t>kohta</a:t>
            </a:r>
            <a:r>
              <a:rPr lang="en-GB" altLang="et-EE" dirty="0"/>
              <a:t>, </a:t>
            </a:r>
            <a:r>
              <a:rPr lang="en-GB" altLang="et-EE" dirty="0" err="1"/>
              <a:t>sh</a:t>
            </a:r>
            <a:r>
              <a:rPr lang="en-GB" altLang="et-EE" dirty="0"/>
              <a:t> </a:t>
            </a:r>
            <a:r>
              <a:rPr lang="en-GB" altLang="et-EE" dirty="0" err="1"/>
              <a:t>kui</a:t>
            </a:r>
            <a:r>
              <a:rPr lang="en-GB" altLang="et-EE" dirty="0"/>
              <a:t> </a:t>
            </a:r>
            <a:r>
              <a:rPr lang="en-GB" altLang="et-EE" dirty="0" err="1"/>
              <a:t>ühistu</a:t>
            </a:r>
            <a:r>
              <a:rPr lang="en-GB" altLang="et-EE" dirty="0"/>
              <a:t> </a:t>
            </a:r>
            <a:r>
              <a:rPr lang="en-GB" altLang="et-EE" dirty="0" err="1"/>
              <a:t>haldab</a:t>
            </a:r>
            <a:r>
              <a:rPr lang="en-GB" altLang="et-EE" dirty="0"/>
              <a:t> </a:t>
            </a:r>
            <a:r>
              <a:rPr lang="en-GB" altLang="et-EE" dirty="0" err="1"/>
              <a:t>mitut</a:t>
            </a:r>
            <a:r>
              <a:rPr lang="en-GB" altLang="et-EE" dirty="0"/>
              <a:t> </a:t>
            </a:r>
            <a:r>
              <a:rPr lang="en-GB" altLang="et-EE" dirty="0" err="1"/>
              <a:t>korterelamut</a:t>
            </a:r>
            <a:r>
              <a:rPr lang="en-GB" altLang="et-EE" dirty="0"/>
              <a:t>.</a:t>
            </a:r>
            <a:endParaRPr lang="et-EE" altLang="et-EE" dirty="0"/>
          </a:p>
          <a:p>
            <a:r>
              <a:rPr lang="en-GB" altLang="et-EE" dirty="0" err="1"/>
              <a:t>Omafinantseering</a:t>
            </a:r>
            <a:r>
              <a:rPr lang="en-GB" altLang="et-EE" dirty="0"/>
              <a:t> </a:t>
            </a:r>
            <a:r>
              <a:rPr lang="en-GB" altLang="et-EE" dirty="0" err="1"/>
              <a:t>alates</a:t>
            </a:r>
            <a:r>
              <a:rPr lang="en-GB" altLang="et-EE" dirty="0"/>
              <a:t> 5%.</a:t>
            </a:r>
            <a:r>
              <a:rPr lang="et-EE" altLang="et-EE" dirty="0"/>
              <a:t> </a:t>
            </a:r>
          </a:p>
          <a:p>
            <a:r>
              <a:rPr lang="en-GB" altLang="et-EE" dirty="0" err="1"/>
              <a:t>Tähtaeg</a:t>
            </a:r>
            <a:r>
              <a:rPr lang="en-GB" altLang="et-EE" dirty="0"/>
              <a:t> </a:t>
            </a:r>
            <a:r>
              <a:rPr lang="en-GB" altLang="et-EE" dirty="0" err="1"/>
              <a:t>kuni</a:t>
            </a:r>
            <a:r>
              <a:rPr lang="en-GB" altLang="et-EE" dirty="0"/>
              <a:t> 20 </a:t>
            </a:r>
            <a:r>
              <a:rPr lang="en-GB" altLang="et-EE" dirty="0" err="1"/>
              <a:t>aastat</a:t>
            </a:r>
            <a:r>
              <a:rPr lang="en-GB" altLang="et-EE" dirty="0"/>
              <a:t>.</a:t>
            </a:r>
            <a:endParaRPr lang="et-EE" altLang="et-EE" dirty="0"/>
          </a:p>
          <a:p>
            <a:r>
              <a:rPr lang="en-GB" altLang="et-EE" dirty="0" err="1"/>
              <a:t>Maksepuhkus</a:t>
            </a:r>
            <a:r>
              <a:rPr lang="en-GB" altLang="et-EE" dirty="0"/>
              <a:t> </a:t>
            </a:r>
            <a:r>
              <a:rPr lang="en-GB" altLang="et-EE" dirty="0" err="1"/>
              <a:t>vastavalt</a:t>
            </a:r>
            <a:r>
              <a:rPr lang="en-GB" altLang="et-EE" dirty="0"/>
              <a:t> </a:t>
            </a:r>
            <a:r>
              <a:rPr lang="en-GB" altLang="et-EE" dirty="0" err="1"/>
              <a:t>vajadusele</a:t>
            </a:r>
            <a:r>
              <a:rPr lang="et-EE" altLang="et-EE" dirty="0"/>
              <a:t>.</a:t>
            </a:r>
          </a:p>
          <a:p>
            <a:r>
              <a:rPr lang="en-GB" altLang="et-EE" dirty="0" err="1"/>
              <a:t>Laenusaaja</a:t>
            </a:r>
            <a:r>
              <a:rPr lang="en-GB" altLang="et-EE" dirty="0"/>
              <a:t> </a:t>
            </a:r>
            <a:r>
              <a:rPr lang="en-GB" altLang="et-EE" dirty="0" err="1"/>
              <a:t>kohustub</a:t>
            </a:r>
            <a:r>
              <a:rPr lang="en-GB" altLang="et-EE" dirty="0"/>
              <a:t> </a:t>
            </a:r>
            <a:r>
              <a:rPr lang="en-GB" altLang="et-EE" dirty="0" err="1"/>
              <a:t>KredExiga</a:t>
            </a:r>
            <a:r>
              <a:rPr lang="en-GB" altLang="et-EE" dirty="0"/>
              <a:t> </a:t>
            </a:r>
            <a:r>
              <a:rPr lang="en-GB" altLang="et-EE" dirty="0" err="1"/>
              <a:t>kooskõlastama</a:t>
            </a:r>
            <a:r>
              <a:rPr lang="en-GB" altLang="et-EE" dirty="0"/>
              <a:t> </a:t>
            </a:r>
            <a:r>
              <a:rPr lang="en-GB" altLang="et-EE" dirty="0" err="1"/>
              <a:t>lepingus</a:t>
            </a:r>
            <a:r>
              <a:rPr lang="en-GB" altLang="et-EE" dirty="0"/>
              <a:t> </a:t>
            </a:r>
            <a:r>
              <a:rPr lang="en-GB" altLang="et-EE" dirty="0" err="1"/>
              <a:t>fikseeritavat</a:t>
            </a:r>
            <a:r>
              <a:rPr lang="en-GB" altLang="et-EE" dirty="0"/>
              <a:t> </a:t>
            </a:r>
            <a:r>
              <a:rPr lang="en-GB" altLang="et-EE" dirty="0" err="1"/>
              <a:t>piirsummat</a:t>
            </a:r>
            <a:r>
              <a:rPr lang="en-GB" altLang="et-EE" dirty="0"/>
              <a:t> </a:t>
            </a:r>
            <a:r>
              <a:rPr lang="en-GB" altLang="et-EE" dirty="0" err="1"/>
              <a:t>ületavate</a:t>
            </a:r>
            <a:r>
              <a:rPr lang="en-GB" altLang="et-EE" dirty="0"/>
              <a:t> </a:t>
            </a:r>
            <a:r>
              <a:rPr lang="en-GB" altLang="et-EE" dirty="0" err="1"/>
              <a:t>lisakohustuste</a:t>
            </a:r>
            <a:r>
              <a:rPr lang="en-GB" altLang="et-EE" dirty="0"/>
              <a:t> </a:t>
            </a:r>
            <a:r>
              <a:rPr lang="en-GB" altLang="et-EE" dirty="0" err="1"/>
              <a:t>võtmise</a:t>
            </a:r>
            <a:r>
              <a:rPr lang="en-GB" altLang="et-EE" dirty="0"/>
              <a:t>, </a:t>
            </a:r>
            <a:r>
              <a:rPr lang="en-GB" altLang="et-EE" dirty="0" err="1"/>
              <a:t>investeeringute</a:t>
            </a:r>
            <a:r>
              <a:rPr lang="en-GB" altLang="et-EE" dirty="0"/>
              <a:t> </a:t>
            </a:r>
            <a:r>
              <a:rPr lang="en-GB" altLang="et-EE" dirty="0" err="1"/>
              <a:t>tegemise</a:t>
            </a:r>
            <a:r>
              <a:rPr lang="en-GB" altLang="et-EE" dirty="0"/>
              <a:t> </a:t>
            </a:r>
            <a:r>
              <a:rPr lang="en-GB" altLang="et-EE" dirty="0" err="1"/>
              <a:t>ja</a:t>
            </a:r>
            <a:r>
              <a:rPr lang="en-GB" altLang="et-EE" dirty="0"/>
              <a:t> </a:t>
            </a:r>
            <a:r>
              <a:rPr lang="en-GB" altLang="et-EE" dirty="0" err="1"/>
              <a:t>vara</a:t>
            </a:r>
            <a:r>
              <a:rPr lang="en-GB" altLang="et-EE" dirty="0"/>
              <a:t> </a:t>
            </a:r>
            <a:r>
              <a:rPr lang="en-GB" altLang="et-EE" dirty="0" err="1"/>
              <a:t>koormamise</a:t>
            </a:r>
            <a:r>
              <a:rPr lang="en-GB" altLang="et-EE" dirty="0"/>
              <a:t>.</a:t>
            </a:r>
            <a:endParaRPr lang="et-EE" altLang="et-EE" dirty="0"/>
          </a:p>
          <a:p>
            <a:r>
              <a:rPr lang="en-GB" altLang="et-EE" dirty="0" err="1"/>
              <a:t>Lepingu</a:t>
            </a:r>
            <a:r>
              <a:rPr lang="en-GB" altLang="et-EE" dirty="0"/>
              <a:t> </a:t>
            </a:r>
            <a:r>
              <a:rPr lang="en-GB" altLang="et-EE" dirty="0" err="1"/>
              <a:t>sõlmimisel</a:t>
            </a:r>
            <a:r>
              <a:rPr lang="en-GB" altLang="et-EE" dirty="0"/>
              <a:t> on </a:t>
            </a:r>
            <a:r>
              <a:rPr lang="en-GB" altLang="et-EE" dirty="0" err="1"/>
              <a:t>kohustus</a:t>
            </a:r>
            <a:r>
              <a:rPr lang="en-GB" altLang="et-EE" dirty="0"/>
              <a:t> </a:t>
            </a:r>
            <a:r>
              <a:rPr lang="en-GB" altLang="et-EE" dirty="0" err="1"/>
              <a:t>sõlmida</a:t>
            </a:r>
            <a:r>
              <a:rPr lang="en-GB" altLang="et-EE" dirty="0"/>
              <a:t> </a:t>
            </a:r>
            <a:r>
              <a:rPr lang="en-GB" altLang="et-EE" dirty="0" err="1"/>
              <a:t>kindlustus</a:t>
            </a:r>
            <a:r>
              <a:rPr lang="en-GB" altLang="et-EE" dirty="0"/>
              <a:t> (</a:t>
            </a:r>
            <a:r>
              <a:rPr lang="en-GB" altLang="et-EE" dirty="0" err="1"/>
              <a:t>soodustatud</a:t>
            </a:r>
            <a:r>
              <a:rPr lang="en-GB" altLang="et-EE" dirty="0"/>
              <a:t> </a:t>
            </a:r>
            <a:r>
              <a:rPr lang="en-GB" altLang="et-EE" dirty="0" err="1"/>
              <a:t>isik</a:t>
            </a:r>
            <a:r>
              <a:rPr lang="en-GB" altLang="et-EE" dirty="0"/>
              <a:t>: </a:t>
            </a:r>
            <a:r>
              <a:rPr lang="en-GB" altLang="et-EE" dirty="0" err="1"/>
              <a:t>Sihtasutus</a:t>
            </a:r>
            <a:r>
              <a:rPr lang="en-GB" altLang="et-EE" dirty="0"/>
              <a:t> </a:t>
            </a:r>
            <a:r>
              <a:rPr lang="en-GB" altLang="et-EE" dirty="0" err="1"/>
              <a:t>KredEx</a:t>
            </a:r>
            <a:r>
              <a:rPr lang="en-GB" altLang="et-EE" dirty="0"/>
              <a:t>) </a:t>
            </a:r>
            <a:r>
              <a:rPr lang="en-GB" altLang="et-EE" dirty="0" err="1"/>
              <a:t>kogu</a:t>
            </a:r>
            <a:r>
              <a:rPr lang="en-GB" altLang="et-EE" dirty="0"/>
              <a:t> </a:t>
            </a:r>
            <a:r>
              <a:rPr lang="en-GB" altLang="et-EE" dirty="0" err="1"/>
              <a:t>laenulepingu</a:t>
            </a:r>
            <a:r>
              <a:rPr lang="en-GB" altLang="et-EE" dirty="0"/>
              <a:t> </a:t>
            </a:r>
            <a:r>
              <a:rPr lang="en-GB" altLang="et-EE" dirty="0" err="1"/>
              <a:t>perioodi</a:t>
            </a:r>
            <a:r>
              <a:rPr lang="en-GB" altLang="et-EE" dirty="0"/>
              <a:t> </a:t>
            </a:r>
            <a:r>
              <a:rPr lang="en-GB" altLang="et-EE" dirty="0" err="1"/>
              <a:t>vältel</a:t>
            </a:r>
            <a:r>
              <a:rPr lang="en-GB" altLang="et-EE" dirty="0"/>
              <a:t>.</a:t>
            </a:r>
            <a:endParaRPr lang="et-EE" altLang="et-EE" dirty="0"/>
          </a:p>
          <a:p>
            <a:endParaRPr lang="et-EE" dirty="0"/>
          </a:p>
        </p:txBody>
      </p:sp>
    </p:spTree>
    <p:extLst>
      <p:ext uri="{BB962C8B-B14F-4D97-AF65-F5344CB8AC3E}">
        <p14:creationId xmlns:p14="http://schemas.microsoft.com/office/powerpoint/2010/main" val="42328866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20A4AC-2621-45A7-8412-D6897BE2DBD6}"/>
              </a:ext>
            </a:extLst>
          </p:cNvPr>
          <p:cNvSpPr>
            <a:spLocks noGrp="1"/>
          </p:cNvSpPr>
          <p:nvPr>
            <p:ph idx="1"/>
          </p:nvPr>
        </p:nvSpPr>
        <p:spPr>
          <a:xfrm>
            <a:off x="3613714" y="1022830"/>
            <a:ext cx="4712705" cy="3656746"/>
          </a:xfrm>
        </p:spPr>
        <p:txBody>
          <a:bodyPr>
            <a:noAutofit/>
          </a:bodyPr>
          <a:lstStyle/>
          <a:p>
            <a:r>
              <a:rPr lang="et-EE" sz="1400" dirty="0"/>
              <a:t>Hoonete rekonstrueerimise pikaajalise strateegia peamine eesmärk on enne 2000 aastat ehitatud hoonefondi terviklik rekonstrueerimine aastaks 2050. Tervikliku rekonstrueerimise sügavust väljendab olulise rekonstrueerimise energiatõhususe miinimumnõue, mis praegusel hetkel vastab energiatõhususe Eesti hoonete energiatõhususe regulatsioonis energiamärgise klassile C</a:t>
            </a:r>
            <a:r>
              <a:rPr lang="ru-RU" sz="1400" dirty="0"/>
              <a:t>.</a:t>
            </a:r>
            <a:endParaRPr lang="et-EE" sz="1400" dirty="0"/>
          </a:p>
          <a:p>
            <a:r>
              <a:rPr lang="et-EE" sz="1400" dirty="0"/>
              <a:t>Kodude rekonstrueerimine muudab hoonefondi ohutumaks, esteetiliselt kvaliteetsemaks, tervist säästvamaks, paremini ligipääsetavaks kõikidele elanikkonna gruppidele ja taskukohasemaks. </a:t>
            </a:r>
            <a:endParaRPr lang="et-EE" altLang="et-EE" sz="1400" dirty="0">
              <a:ea typeface="ＭＳ Ｐゴシック" panose="020B0600070205080204" pitchFamily="34" charset="-128"/>
              <a:cs typeface="Arial" panose="020B0604020202020204" pitchFamily="34" charset="0"/>
            </a:endParaRPr>
          </a:p>
          <a:p>
            <a:r>
              <a:rPr lang="et-EE" sz="1400" dirty="0">
                <a:solidFill>
                  <a:srgbClr val="202124"/>
                </a:solidFill>
                <a:effectLst/>
                <a:ea typeface="Times New Roman" panose="02020603050405020304" pitchFamily="18" charset="0"/>
                <a:cs typeface="Courier New" panose="02070309020205020404" pitchFamily="49" charset="0"/>
              </a:rPr>
              <a:t>Regionaalarengu strateegia näeb ette kõigi piirkondade tasakaalustatud arengu, olenemata nende asukohast</a:t>
            </a:r>
            <a:endParaRPr lang="et-EE" sz="1400" dirty="0">
              <a:effectLst/>
              <a:ea typeface="Calibri" panose="020F0502020204030204" pitchFamily="34" charset="0"/>
              <a:cs typeface="Times New Roman" panose="02020603050405020304" pitchFamily="18" charset="0"/>
            </a:endParaRPr>
          </a:p>
          <a:p>
            <a:pPr marL="0" indent="0">
              <a:buNone/>
            </a:pPr>
            <a:endParaRPr lang="et-EE" sz="1400" dirty="0"/>
          </a:p>
        </p:txBody>
      </p:sp>
      <p:pic>
        <p:nvPicPr>
          <p:cNvPr id="5" name="Pilt 4" descr="Pilt, millel on kujutatud tekst, väljas, loodus&#10;&#10;Kirjeldus on genereeritud automaatselt">
            <a:extLst>
              <a:ext uri="{FF2B5EF4-FFF2-40B4-BE49-F238E27FC236}">
                <a16:creationId xmlns:a16="http://schemas.microsoft.com/office/drawing/2014/main" id="{D044DB73-7A0F-4351-90BB-223EE03DBF22}"/>
              </a:ext>
            </a:extLst>
          </p:cNvPr>
          <p:cNvPicPr>
            <a:picLocks noChangeAspect="1"/>
          </p:cNvPicPr>
          <p:nvPr/>
        </p:nvPicPr>
        <p:blipFill rotWithShape="1">
          <a:blip r:embed="rId2">
            <a:extLst>
              <a:ext uri="{28A0092B-C50C-407E-A947-70E740481C1C}">
                <a14:useLocalDpi xmlns:a14="http://schemas.microsoft.com/office/drawing/2010/main" val="0"/>
              </a:ext>
            </a:extLst>
          </a:blip>
          <a:srcRect t="7536" r="2" b="2"/>
          <a:stretch/>
        </p:blipFill>
        <p:spPr>
          <a:xfrm>
            <a:off x="20" y="10"/>
            <a:ext cx="3476673" cy="5143490"/>
          </a:xfrm>
          <a:prstGeom prst="rect">
            <a:avLst/>
          </a:prstGeom>
          <a:effectLst/>
        </p:spPr>
      </p:pic>
      <p:sp>
        <p:nvSpPr>
          <p:cNvPr id="6" name="Title 1">
            <a:extLst>
              <a:ext uri="{FF2B5EF4-FFF2-40B4-BE49-F238E27FC236}">
                <a16:creationId xmlns:a16="http://schemas.microsoft.com/office/drawing/2014/main" id="{34110047-21B0-4C94-9DEB-1CA834348EE3}"/>
              </a:ext>
            </a:extLst>
          </p:cNvPr>
          <p:cNvSpPr txBox="1">
            <a:spLocks/>
          </p:cNvSpPr>
          <p:nvPr/>
        </p:nvSpPr>
        <p:spPr>
          <a:xfrm>
            <a:off x="3776562" y="90967"/>
            <a:ext cx="7663295"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t-EE" altLang="en-US" dirty="0"/>
              <a:t>Eesmärk</a:t>
            </a:r>
          </a:p>
        </p:txBody>
      </p:sp>
    </p:spTree>
    <p:extLst>
      <p:ext uri="{BB962C8B-B14F-4D97-AF65-F5344CB8AC3E}">
        <p14:creationId xmlns:p14="http://schemas.microsoft.com/office/powerpoint/2010/main" val="140831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269567" y="90967"/>
            <a:ext cx="7663295" cy="994172"/>
          </a:xfrm>
        </p:spPr>
        <p:txBody>
          <a:bodyPr/>
          <a:lstStyle/>
          <a:p>
            <a:r>
              <a:rPr lang="et-EE" altLang="et-EE" dirty="0"/>
              <a:t>KE laenu tingimused</a:t>
            </a:r>
            <a:endParaRPr lang="et-EE" dirty="0"/>
          </a:p>
        </p:txBody>
      </p:sp>
      <p:sp>
        <p:nvSpPr>
          <p:cNvPr id="3" name="Sisu kohatäide 2"/>
          <p:cNvSpPr>
            <a:spLocks noGrp="1"/>
          </p:cNvSpPr>
          <p:nvPr>
            <p:ph idx="1"/>
          </p:nvPr>
        </p:nvSpPr>
        <p:spPr>
          <a:xfrm>
            <a:off x="262133" y="1211275"/>
            <a:ext cx="7663295" cy="3510353"/>
          </a:xfrm>
        </p:spPr>
        <p:txBody>
          <a:bodyPr>
            <a:normAutofit fontScale="92500" lnSpcReduction="10000"/>
          </a:bodyPr>
          <a:lstStyle/>
          <a:p>
            <a:r>
              <a:rPr lang="et-EE" altLang="et-EE" dirty="0"/>
              <a:t>Korteriühistutele väljastatavatele laenudele üldjuhul kinnisvaralisi tagatisi (hüpoteeki) ei seata. Tagatisena kasutataks peamiselt nõudeõiguste pandilepingut ja käendus (KredExi käendus) või garantiid (</a:t>
            </a:r>
            <a:r>
              <a:rPr lang="et-EE" altLang="et-EE" dirty="0" err="1"/>
              <a:t>Cosme</a:t>
            </a:r>
            <a:r>
              <a:rPr lang="et-EE" altLang="et-EE" dirty="0"/>
              <a:t>).</a:t>
            </a:r>
          </a:p>
          <a:p>
            <a:endParaRPr lang="et-EE" altLang="et-EE" dirty="0"/>
          </a:p>
          <a:p>
            <a:r>
              <a:rPr lang="et-EE" altLang="et-EE" dirty="0"/>
              <a:t>KE laenu tagatiseks on ainult:</a:t>
            </a:r>
          </a:p>
          <a:p>
            <a:pPr lvl="1"/>
            <a:r>
              <a:rPr lang="et-EE" altLang="et-EE" dirty="0"/>
              <a:t>nõudeõiguste pandileping.</a:t>
            </a:r>
          </a:p>
          <a:p>
            <a:r>
              <a:rPr lang="et-EE" altLang="et-EE" dirty="0"/>
              <a:t>Mida panditakse: panditakse korteriühistu nõuded oma liikmete vastu (sealhulgas selliste isikute vastu, kes on saanud </a:t>
            </a:r>
            <a:r>
              <a:rPr lang="et-EE" altLang="et-EE" dirty="0" err="1"/>
              <a:t>pantija</a:t>
            </a:r>
            <a:r>
              <a:rPr lang="et-EE" altLang="et-EE" dirty="0"/>
              <a:t> liikmeks pärast pandilepingu sõlmimist), millised tulenevad </a:t>
            </a:r>
            <a:r>
              <a:rPr lang="et-EE" altLang="et-EE" dirty="0" err="1"/>
              <a:t>pantija</a:t>
            </a:r>
            <a:r>
              <a:rPr lang="et-EE" altLang="et-EE" dirty="0"/>
              <a:t> üldkoosoleku otsusega kehtestatud </a:t>
            </a:r>
            <a:r>
              <a:rPr lang="et-EE" altLang="et-EE" dirty="0" err="1"/>
              <a:t>pantija</a:t>
            </a:r>
            <a:r>
              <a:rPr lang="et-EE" altLang="et-EE" dirty="0"/>
              <a:t> liikmete maksekohustusest </a:t>
            </a:r>
            <a:r>
              <a:rPr lang="et-EE" altLang="et-EE" dirty="0" err="1"/>
              <a:t>pantija</a:t>
            </a:r>
            <a:r>
              <a:rPr lang="et-EE" altLang="et-EE" dirty="0"/>
              <a:t> ees.</a:t>
            </a:r>
          </a:p>
          <a:p>
            <a:endParaRPr lang="et-EE" dirty="0"/>
          </a:p>
        </p:txBody>
      </p:sp>
    </p:spTree>
    <p:extLst>
      <p:ext uri="{BB962C8B-B14F-4D97-AF65-F5344CB8AC3E}">
        <p14:creationId xmlns:p14="http://schemas.microsoft.com/office/powerpoint/2010/main" val="598076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269567" y="90967"/>
            <a:ext cx="7663295" cy="994172"/>
          </a:xfrm>
        </p:spPr>
        <p:txBody>
          <a:bodyPr/>
          <a:lstStyle/>
          <a:p>
            <a:r>
              <a:rPr lang="et-EE" altLang="et-EE" dirty="0"/>
              <a:t>KE laenu dokumendid</a:t>
            </a:r>
            <a:endParaRPr lang="et-EE" dirty="0"/>
          </a:p>
        </p:txBody>
      </p:sp>
      <p:sp>
        <p:nvSpPr>
          <p:cNvPr id="3" name="Sisu kohatäide 2"/>
          <p:cNvSpPr>
            <a:spLocks noGrp="1"/>
          </p:cNvSpPr>
          <p:nvPr>
            <p:ph idx="1"/>
          </p:nvPr>
        </p:nvSpPr>
        <p:spPr>
          <a:xfrm>
            <a:off x="261938" y="1211262"/>
            <a:ext cx="7662862" cy="3841749"/>
          </a:xfrm>
        </p:spPr>
        <p:txBody>
          <a:bodyPr>
            <a:normAutofit fontScale="85000" lnSpcReduction="20000"/>
          </a:bodyPr>
          <a:lstStyle/>
          <a:p>
            <a:r>
              <a:rPr lang="et-EE" altLang="et-EE" dirty="0"/>
              <a:t>Vähemalt kahe panga vastus laenu andmise kohta</a:t>
            </a:r>
          </a:p>
          <a:p>
            <a:r>
              <a:rPr lang="et-EE" altLang="et-EE" dirty="0"/>
              <a:t>Laenutaotlus</a:t>
            </a:r>
          </a:p>
          <a:p>
            <a:r>
              <a:rPr lang="et-EE" altLang="et-EE" dirty="0"/>
              <a:t>Üldkoosoleku otsuse protokolli originaal tööde teostamise, laenuvõtmise ja pandilepingu sõlmimise kohta ning osalenud KÜ liikmete registreerimisleht</a:t>
            </a:r>
          </a:p>
          <a:p>
            <a:r>
              <a:rPr lang="et-EE" altLang="et-EE" dirty="0"/>
              <a:t>Viimase majandusaasta finantsaruanne ja kehtiv majanduskava</a:t>
            </a:r>
          </a:p>
          <a:p>
            <a:r>
              <a:rPr lang="et-EE" altLang="et-EE" dirty="0"/>
              <a:t>Viimase kuu arved kolmelt suuremalt kommunaalteenuse </a:t>
            </a:r>
            <a:r>
              <a:rPr lang="et-EE" altLang="et-EE" dirty="0" err="1"/>
              <a:t>osutajalt</a:t>
            </a:r>
            <a:endParaRPr lang="et-EE" altLang="et-EE" dirty="0"/>
          </a:p>
          <a:p>
            <a:r>
              <a:rPr lang="et-EE" altLang="et-EE" dirty="0"/>
              <a:t>Viimase 6 kuu konto väljavõte (kõikidest pankadest, kus KÜ arveldab)</a:t>
            </a:r>
          </a:p>
          <a:p>
            <a:r>
              <a:rPr lang="et-EE" altLang="et-EE" dirty="0"/>
              <a:t>Kinnistusregistri väljavõte korteriomanike kohta (mitte vanem kui 1 kuu enne üldkoosoleku toimumist)</a:t>
            </a:r>
          </a:p>
          <a:p>
            <a:r>
              <a:rPr lang="et-EE" altLang="et-EE" dirty="0"/>
              <a:t>Korterelamu renoveerimisprojekt või ehitise ekspertiisi akt või renoveerimiskava või energiaaudit</a:t>
            </a:r>
          </a:p>
          <a:p>
            <a:r>
              <a:rPr lang="et-EE" altLang="et-EE" dirty="0"/>
              <a:t>Teostatavate tööde hinnapakkumised (3 tk)</a:t>
            </a:r>
          </a:p>
          <a:p>
            <a:r>
              <a:rPr lang="et-EE" altLang="et-EE" dirty="0" err="1"/>
              <a:t>KredEx</a:t>
            </a:r>
            <a:r>
              <a:rPr lang="et-EE" altLang="et-EE" dirty="0"/>
              <a:t> võib vajadusel küsida täiendavaid dokumente ja infot</a:t>
            </a:r>
            <a:endParaRPr lang="et-EE" dirty="0"/>
          </a:p>
        </p:txBody>
      </p:sp>
    </p:spTree>
    <p:extLst>
      <p:ext uri="{BB962C8B-B14F-4D97-AF65-F5344CB8AC3E}">
        <p14:creationId xmlns:p14="http://schemas.microsoft.com/office/powerpoint/2010/main" val="33712324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269567" y="90967"/>
            <a:ext cx="7663295" cy="994172"/>
          </a:xfrm>
        </p:spPr>
        <p:txBody>
          <a:bodyPr/>
          <a:lstStyle/>
          <a:p>
            <a:r>
              <a:rPr lang="et-EE" dirty="0"/>
              <a:t>KE laenu taotlusvorm</a:t>
            </a:r>
          </a:p>
        </p:txBody>
      </p:sp>
      <p:cxnSp>
        <p:nvCxnSpPr>
          <p:cNvPr id="5" name="Sirge noolkonnektor 4"/>
          <p:cNvCxnSpPr/>
          <p:nvPr/>
        </p:nvCxnSpPr>
        <p:spPr>
          <a:xfrm>
            <a:off x="2198729" y="2268113"/>
            <a:ext cx="442125" cy="126876"/>
          </a:xfrm>
          <a:prstGeom prst="straightConnector1">
            <a:avLst/>
          </a:prstGeom>
          <a:ln w="19050">
            <a:solidFill>
              <a:srgbClr val="00AFD7"/>
            </a:solidFill>
            <a:tailEnd type="triangle"/>
          </a:ln>
        </p:spPr>
        <p:style>
          <a:lnRef idx="1">
            <a:schemeClr val="accent1"/>
          </a:lnRef>
          <a:fillRef idx="0">
            <a:schemeClr val="accent1"/>
          </a:fillRef>
          <a:effectRef idx="0">
            <a:schemeClr val="accent1"/>
          </a:effectRef>
          <a:fontRef idx="minor">
            <a:schemeClr val="tx1"/>
          </a:fontRef>
        </p:style>
      </p:cxnSp>
      <p:sp>
        <p:nvSpPr>
          <p:cNvPr id="13" name="Sisu kohatäide 2"/>
          <p:cNvSpPr txBox="1">
            <a:spLocks/>
          </p:cNvSpPr>
          <p:nvPr/>
        </p:nvSpPr>
        <p:spPr>
          <a:xfrm>
            <a:off x="5880924" y="1881887"/>
            <a:ext cx="1920057" cy="449664"/>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Clr>
                <a:srgbClr val="00AFD7"/>
              </a:buClr>
              <a:buFont typeface="Wingdings" panose="05000000000000000000" pitchFamily="2" charset="2"/>
              <a:buChar char="§"/>
              <a:defRPr sz="2100" kern="1200">
                <a:solidFill>
                  <a:schemeClr val="tx1"/>
                </a:solidFill>
                <a:latin typeface="+mn-lt"/>
                <a:ea typeface="+mn-ea"/>
                <a:cs typeface="+mn-cs"/>
              </a:defRPr>
            </a:lvl1pPr>
            <a:lvl2pPr marL="628650" indent="-285750" algn="l" defTabSz="685800" rtl="0" eaLnBrk="1" latinLnBrk="0" hangingPunct="1">
              <a:lnSpc>
                <a:spcPct val="90000"/>
              </a:lnSpc>
              <a:spcBef>
                <a:spcPts val="375"/>
              </a:spcBef>
              <a:buClr>
                <a:srgbClr val="00AFD7"/>
              </a:buClr>
              <a:buFont typeface="Wingdings" panose="05000000000000000000" pitchFamily="2" charset="2"/>
              <a:buChar char="§"/>
              <a:defRPr sz="1800" kern="1200">
                <a:solidFill>
                  <a:schemeClr val="tx1"/>
                </a:solidFill>
                <a:latin typeface="+mn-lt"/>
                <a:ea typeface="+mn-ea"/>
                <a:cs typeface="+mn-cs"/>
              </a:defRPr>
            </a:lvl2pPr>
            <a:lvl3pPr marL="971550" indent="-285750" algn="l" defTabSz="685800" rtl="0" eaLnBrk="1" latinLnBrk="0" hangingPunct="1">
              <a:lnSpc>
                <a:spcPct val="90000"/>
              </a:lnSpc>
              <a:spcBef>
                <a:spcPts val="375"/>
              </a:spcBef>
              <a:buClr>
                <a:srgbClr val="00AFD7"/>
              </a:buClr>
              <a:buFont typeface="Wingdings" panose="05000000000000000000" pitchFamily="2" charset="2"/>
              <a:buChar char="§"/>
              <a:defRPr sz="15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Clr>
                <a:srgbClr val="00AFD7"/>
              </a:buClr>
              <a:buFont typeface="Wingdings" panose="05000000000000000000" pitchFamily="2" charset="2"/>
              <a:buChar char="§"/>
              <a:defRPr sz="1350" kern="1200">
                <a:solidFill>
                  <a:schemeClr val="tx1"/>
                </a:solidFill>
                <a:latin typeface="+mn-lt"/>
                <a:ea typeface="+mn-ea"/>
                <a:cs typeface="+mn-cs"/>
              </a:defRPr>
            </a:lvl4pPr>
            <a:lvl5pPr marL="1657350" indent="-285750" algn="l" defTabSz="685800" rtl="0" eaLnBrk="1" latinLnBrk="0" hangingPunct="1">
              <a:lnSpc>
                <a:spcPct val="90000"/>
              </a:lnSpc>
              <a:spcBef>
                <a:spcPts val="375"/>
              </a:spcBef>
              <a:buClr>
                <a:srgbClr val="00AFD7"/>
              </a:buClr>
              <a:buFont typeface="Wingdings" panose="05000000000000000000" pitchFamily="2" charset="2"/>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00AFD7"/>
              </a:buClr>
              <a:buSzTx/>
              <a:buFont typeface="Wingdings" panose="05000000000000000000" pitchFamily="2" charset="2"/>
              <a:buNone/>
              <a:tabLst/>
              <a:defRPr/>
            </a:pPr>
            <a:r>
              <a:rPr kumimoji="0" lang="et-EE" sz="1000" b="0" i="0" u="none" strike="noStrike" kern="1200" cap="none" spc="0" normalizeH="0" baseline="0" noProof="0" dirty="0">
                <a:ln>
                  <a:noFill/>
                </a:ln>
                <a:solidFill>
                  <a:prstClr val="black"/>
                </a:solidFill>
                <a:effectLst/>
                <a:uLnTx/>
                <a:uFillTx/>
                <a:latin typeface="Archivo"/>
                <a:ea typeface="+mn-ea"/>
                <a:cs typeface="+mn-cs"/>
              </a:rPr>
              <a:t>Elamu aadressi järgi leitav</a:t>
            </a:r>
            <a:r>
              <a:rPr kumimoji="0" lang="et-EE" sz="1000" b="0" i="0" u="none" strike="noStrike" kern="1200" cap="none" spc="0" normalizeH="0" noProof="0" dirty="0">
                <a:ln>
                  <a:noFill/>
                </a:ln>
                <a:solidFill>
                  <a:prstClr val="black"/>
                </a:solidFill>
                <a:effectLst/>
                <a:uLnTx/>
                <a:uFillTx/>
                <a:latin typeface="Archivo"/>
                <a:ea typeface="+mn-ea"/>
                <a:cs typeface="+mn-cs"/>
              </a:rPr>
              <a:t> </a:t>
            </a:r>
            <a:r>
              <a:rPr kumimoji="0" lang="et-EE" sz="1000" b="0" i="0" u="none" strike="noStrike" kern="1200" cap="none" spc="0" normalizeH="0" baseline="0" noProof="0" dirty="0">
                <a:ln>
                  <a:noFill/>
                </a:ln>
                <a:solidFill>
                  <a:prstClr val="black"/>
                </a:solidFill>
                <a:effectLst/>
                <a:uLnTx/>
                <a:uFillTx/>
                <a:latin typeface="Archivo"/>
                <a:ea typeface="+mn-ea"/>
                <a:cs typeface="+mn-cs"/>
              </a:rPr>
              <a:t>ehitisregistrist (www.ehr.ee) </a:t>
            </a:r>
          </a:p>
        </p:txBody>
      </p:sp>
      <p:pic>
        <p:nvPicPr>
          <p:cNvPr id="14" name="Pilt 13"/>
          <p:cNvPicPr>
            <a:picLocks noChangeAspect="1"/>
          </p:cNvPicPr>
          <p:nvPr/>
        </p:nvPicPr>
        <p:blipFill>
          <a:blip r:embed="rId2"/>
          <a:stretch>
            <a:fillRect/>
          </a:stretch>
        </p:blipFill>
        <p:spPr>
          <a:xfrm>
            <a:off x="2687615" y="802271"/>
            <a:ext cx="2827197" cy="4141687"/>
          </a:xfrm>
          <a:prstGeom prst="rect">
            <a:avLst/>
          </a:prstGeom>
        </p:spPr>
      </p:pic>
      <p:cxnSp>
        <p:nvCxnSpPr>
          <p:cNvPr id="16" name="Sirge noolkonnektor 15"/>
          <p:cNvCxnSpPr/>
          <p:nvPr/>
        </p:nvCxnSpPr>
        <p:spPr>
          <a:xfrm flipH="1">
            <a:off x="4749938" y="2068966"/>
            <a:ext cx="1197242" cy="253751"/>
          </a:xfrm>
          <a:prstGeom prst="straightConnector1">
            <a:avLst/>
          </a:prstGeom>
          <a:ln w="19050">
            <a:solidFill>
              <a:srgbClr val="00AFD7"/>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irge noolkonnektor 11"/>
          <p:cNvCxnSpPr/>
          <p:nvPr/>
        </p:nvCxnSpPr>
        <p:spPr>
          <a:xfrm flipH="1" flipV="1">
            <a:off x="5514812" y="3513864"/>
            <a:ext cx="366111" cy="33916"/>
          </a:xfrm>
          <a:prstGeom prst="straightConnector1">
            <a:avLst/>
          </a:prstGeom>
          <a:ln w="19050">
            <a:solidFill>
              <a:srgbClr val="00AFD7"/>
            </a:solidFill>
            <a:tailEnd type="triangle"/>
          </a:ln>
        </p:spPr>
        <p:style>
          <a:lnRef idx="1">
            <a:schemeClr val="accent1"/>
          </a:lnRef>
          <a:fillRef idx="0">
            <a:schemeClr val="accent1"/>
          </a:fillRef>
          <a:effectRef idx="0">
            <a:schemeClr val="accent1"/>
          </a:effectRef>
          <a:fontRef idx="minor">
            <a:schemeClr val="tx1"/>
          </a:fontRef>
        </p:style>
      </p:cxnSp>
      <p:sp>
        <p:nvSpPr>
          <p:cNvPr id="17" name="Sisu kohatäide 2"/>
          <p:cNvSpPr txBox="1">
            <a:spLocks/>
          </p:cNvSpPr>
          <p:nvPr/>
        </p:nvSpPr>
        <p:spPr>
          <a:xfrm>
            <a:off x="5880923" y="3450426"/>
            <a:ext cx="1920057" cy="449664"/>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Clr>
                <a:srgbClr val="00AFD7"/>
              </a:buClr>
              <a:buFont typeface="Wingdings" panose="05000000000000000000" pitchFamily="2" charset="2"/>
              <a:buChar char="§"/>
              <a:defRPr sz="2100" kern="1200">
                <a:solidFill>
                  <a:schemeClr val="tx1"/>
                </a:solidFill>
                <a:latin typeface="+mn-lt"/>
                <a:ea typeface="+mn-ea"/>
                <a:cs typeface="+mn-cs"/>
              </a:defRPr>
            </a:lvl1pPr>
            <a:lvl2pPr marL="628650" indent="-285750" algn="l" defTabSz="685800" rtl="0" eaLnBrk="1" latinLnBrk="0" hangingPunct="1">
              <a:lnSpc>
                <a:spcPct val="90000"/>
              </a:lnSpc>
              <a:spcBef>
                <a:spcPts val="375"/>
              </a:spcBef>
              <a:buClr>
                <a:srgbClr val="00AFD7"/>
              </a:buClr>
              <a:buFont typeface="Wingdings" panose="05000000000000000000" pitchFamily="2" charset="2"/>
              <a:buChar char="§"/>
              <a:defRPr sz="1800" kern="1200">
                <a:solidFill>
                  <a:schemeClr val="tx1"/>
                </a:solidFill>
                <a:latin typeface="+mn-lt"/>
                <a:ea typeface="+mn-ea"/>
                <a:cs typeface="+mn-cs"/>
              </a:defRPr>
            </a:lvl2pPr>
            <a:lvl3pPr marL="971550" indent="-285750" algn="l" defTabSz="685800" rtl="0" eaLnBrk="1" latinLnBrk="0" hangingPunct="1">
              <a:lnSpc>
                <a:spcPct val="90000"/>
              </a:lnSpc>
              <a:spcBef>
                <a:spcPts val="375"/>
              </a:spcBef>
              <a:buClr>
                <a:srgbClr val="00AFD7"/>
              </a:buClr>
              <a:buFont typeface="Wingdings" panose="05000000000000000000" pitchFamily="2" charset="2"/>
              <a:buChar char="§"/>
              <a:defRPr sz="15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Clr>
                <a:srgbClr val="00AFD7"/>
              </a:buClr>
              <a:buFont typeface="Wingdings" panose="05000000000000000000" pitchFamily="2" charset="2"/>
              <a:buChar char="§"/>
              <a:defRPr sz="1350" kern="1200">
                <a:solidFill>
                  <a:schemeClr val="tx1"/>
                </a:solidFill>
                <a:latin typeface="+mn-lt"/>
                <a:ea typeface="+mn-ea"/>
                <a:cs typeface="+mn-cs"/>
              </a:defRPr>
            </a:lvl4pPr>
            <a:lvl5pPr marL="1657350" indent="-285750" algn="l" defTabSz="685800" rtl="0" eaLnBrk="1" latinLnBrk="0" hangingPunct="1">
              <a:lnSpc>
                <a:spcPct val="90000"/>
              </a:lnSpc>
              <a:spcBef>
                <a:spcPts val="375"/>
              </a:spcBef>
              <a:buClr>
                <a:srgbClr val="00AFD7"/>
              </a:buClr>
              <a:buFont typeface="Wingdings" panose="05000000000000000000" pitchFamily="2" charset="2"/>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00AFD7"/>
              </a:buClr>
              <a:buSzTx/>
              <a:buFont typeface="Wingdings" panose="05000000000000000000" pitchFamily="2" charset="2"/>
              <a:buNone/>
              <a:tabLst/>
              <a:defRPr/>
            </a:pPr>
            <a:r>
              <a:rPr lang="et-EE" sz="1000" dirty="0">
                <a:solidFill>
                  <a:prstClr val="black"/>
                </a:solidFill>
                <a:latin typeface="Archivo"/>
              </a:rPr>
              <a:t>Üldkoosolekul kinnitatud reservkapitali suurus.</a:t>
            </a:r>
            <a:r>
              <a:rPr kumimoji="0" lang="et-EE" sz="1000" b="0" i="0" u="none" strike="noStrike" kern="1200" cap="none" spc="0" normalizeH="0" baseline="0" noProof="0" dirty="0">
                <a:ln>
                  <a:noFill/>
                </a:ln>
                <a:solidFill>
                  <a:prstClr val="black"/>
                </a:solidFill>
                <a:effectLst/>
                <a:uLnTx/>
                <a:uFillTx/>
                <a:latin typeface="Archivo"/>
                <a:ea typeface="+mn-ea"/>
                <a:cs typeface="+mn-cs"/>
              </a:rPr>
              <a:t> </a:t>
            </a:r>
          </a:p>
        </p:txBody>
      </p:sp>
      <p:cxnSp>
        <p:nvCxnSpPr>
          <p:cNvPr id="15" name="Sirge noolkonnektor 14"/>
          <p:cNvCxnSpPr/>
          <p:nvPr/>
        </p:nvCxnSpPr>
        <p:spPr>
          <a:xfrm flipH="1">
            <a:off x="5514813" y="2924684"/>
            <a:ext cx="285694" cy="154364"/>
          </a:xfrm>
          <a:prstGeom prst="straightConnector1">
            <a:avLst/>
          </a:prstGeom>
          <a:ln w="19050">
            <a:solidFill>
              <a:srgbClr val="00AFD7"/>
            </a:solidFill>
            <a:tailEnd type="triangle"/>
          </a:ln>
        </p:spPr>
        <p:style>
          <a:lnRef idx="1">
            <a:schemeClr val="accent1"/>
          </a:lnRef>
          <a:fillRef idx="0">
            <a:schemeClr val="accent1"/>
          </a:fillRef>
          <a:effectRef idx="0">
            <a:schemeClr val="accent1"/>
          </a:effectRef>
          <a:fontRef idx="minor">
            <a:schemeClr val="tx1"/>
          </a:fontRef>
        </p:style>
      </p:cxnSp>
      <p:sp>
        <p:nvSpPr>
          <p:cNvPr id="18" name="Sisu kohatäide 2"/>
          <p:cNvSpPr txBox="1">
            <a:spLocks/>
          </p:cNvSpPr>
          <p:nvPr/>
        </p:nvSpPr>
        <p:spPr>
          <a:xfrm>
            <a:off x="5880923" y="2629384"/>
            <a:ext cx="1920057" cy="449664"/>
          </a:xfrm>
          <a:prstGeom prst="rect">
            <a:avLst/>
          </a:prstGeom>
        </p:spPr>
        <p:txBody>
          <a:bodyPr vert="horz" lIns="91440" tIns="45720" rIns="91440" bIns="45720" rtlCol="0">
            <a:noAutofit/>
          </a:bodyPr>
          <a:lstStyle>
            <a:lvl1pPr marL="342900" indent="-342900" algn="l" defTabSz="685800" rtl="0" eaLnBrk="1" latinLnBrk="0" hangingPunct="1">
              <a:lnSpc>
                <a:spcPct val="90000"/>
              </a:lnSpc>
              <a:spcBef>
                <a:spcPts val="750"/>
              </a:spcBef>
              <a:buClr>
                <a:srgbClr val="00AFD7"/>
              </a:buClr>
              <a:buFont typeface="Wingdings" panose="05000000000000000000" pitchFamily="2" charset="2"/>
              <a:buChar char="§"/>
              <a:defRPr sz="2100" kern="1200">
                <a:solidFill>
                  <a:schemeClr val="tx1"/>
                </a:solidFill>
                <a:latin typeface="+mn-lt"/>
                <a:ea typeface="+mn-ea"/>
                <a:cs typeface="+mn-cs"/>
              </a:defRPr>
            </a:lvl1pPr>
            <a:lvl2pPr marL="628650" indent="-285750" algn="l" defTabSz="685800" rtl="0" eaLnBrk="1" latinLnBrk="0" hangingPunct="1">
              <a:lnSpc>
                <a:spcPct val="90000"/>
              </a:lnSpc>
              <a:spcBef>
                <a:spcPts val="375"/>
              </a:spcBef>
              <a:buClr>
                <a:srgbClr val="00AFD7"/>
              </a:buClr>
              <a:buFont typeface="Wingdings" panose="05000000000000000000" pitchFamily="2" charset="2"/>
              <a:buChar char="§"/>
              <a:defRPr sz="1800" kern="1200">
                <a:solidFill>
                  <a:schemeClr val="tx1"/>
                </a:solidFill>
                <a:latin typeface="+mn-lt"/>
                <a:ea typeface="+mn-ea"/>
                <a:cs typeface="+mn-cs"/>
              </a:defRPr>
            </a:lvl2pPr>
            <a:lvl3pPr marL="971550" indent="-285750" algn="l" defTabSz="685800" rtl="0" eaLnBrk="1" latinLnBrk="0" hangingPunct="1">
              <a:lnSpc>
                <a:spcPct val="90000"/>
              </a:lnSpc>
              <a:spcBef>
                <a:spcPts val="375"/>
              </a:spcBef>
              <a:buClr>
                <a:srgbClr val="00AFD7"/>
              </a:buClr>
              <a:buFont typeface="Wingdings" panose="05000000000000000000" pitchFamily="2" charset="2"/>
              <a:buChar char="§"/>
              <a:defRPr sz="15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Clr>
                <a:srgbClr val="00AFD7"/>
              </a:buClr>
              <a:buFont typeface="Wingdings" panose="05000000000000000000" pitchFamily="2" charset="2"/>
              <a:buChar char="§"/>
              <a:defRPr sz="1350" kern="1200">
                <a:solidFill>
                  <a:schemeClr val="tx1"/>
                </a:solidFill>
                <a:latin typeface="+mn-lt"/>
                <a:ea typeface="+mn-ea"/>
                <a:cs typeface="+mn-cs"/>
              </a:defRPr>
            </a:lvl4pPr>
            <a:lvl5pPr marL="1657350" indent="-285750" algn="l" defTabSz="685800" rtl="0" eaLnBrk="1" latinLnBrk="0" hangingPunct="1">
              <a:lnSpc>
                <a:spcPct val="90000"/>
              </a:lnSpc>
              <a:spcBef>
                <a:spcPts val="375"/>
              </a:spcBef>
              <a:buClr>
                <a:srgbClr val="00AFD7"/>
              </a:buClr>
              <a:buFont typeface="Wingdings" panose="05000000000000000000" pitchFamily="2" charset="2"/>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00AFD7"/>
              </a:buClr>
              <a:buSzTx/>
              <a:buFont typeface="Wingdings" panose="05000000000000000000" pitchFamily="2" charset="2"/>
              <a:buNone/>
              <a:tabLst/>
              <a:defRPr/>
            </a:pPr>
            <a:r>
              <a:rPr lang="et-EE" sz="1000" dirty="0">
                <a:solidFill>
                  <a:prstClr val="black"/>
                </a:solidFill>
                <a:latin typeface="Archivo"/>
              </a:rPr>
              <a:t>Viimase 12 kuu arvete ja kulude summa peab sisaldama ka vahendusteenused nagu küte, vesi, elekter, prügi jne.</a:t>
            </a:r>
            <a:r>
              <a:rPr kumimoji="0" lang="et-EE" sz="1000" b="0" i="0" u="none" strike="noStrike" kern="1200" cap="none" spc="0" normalizeH="0" baseline="0" noProof="0" dirty="0">
                <a:ln>
                  <a:noFill/>
                </a:ln>
                <a:solidFill>
                  <a:prstClr val="black"/>
                </a:solidFill>
                <a:effectLst/>
                <a:uLnTx/>
                <a:uFillTx/>
                <a:latin typeface="Archivo"/>
              </a:rPr>
              <a:t> </a:t>
            </a:r>
          </a:p>
        </p:txBody>
      </p:sp>
      <p:cxnSp>
        <p:nvCxnSpPr>
          <p:cNvPr id="19" name="Sirge noolkonnektor 18"/>
          <p:cNvCxnSpPr/>
          <p:nvPr/>
        </p:nvCxnSpPr>
        <p:spPr>
          <a:xfrm>
            <a:off x="2100439" y="3386988"/>
            <a:ext cx="442125" cy="126876"/>
          </a:xfrm>
          <a:prstGeom prst="straightConnector1">
            <a:avLst/>
          </a:prstGeom>
          <a:ln w="19050">
            <a:solidFill>
              <a:srgbClr val="00AFD7"/>
            </a:solidFill>
            <a:tailEnd type="triangle"/>
          </a:ln>
        </p:spPr>
        <p:style>
          <a:lnRef idx="1">
            <a:schemeClr val="accent1"/>
          </a:lnRef>
          <a:fillRef idx="0">
            <a:schemeClr val="accent1"/>
          </a:fillRef>
          <a:effectRef idx="0">
            <a:schemeClr val="accent1"/>
          </a:effectRef>
          <a:fontRef idx="minor">
            <a:schemeClr val="tx1"/>
          </a:fontRef>
        </p:style>
      </p:cxnSp>
      <p:sp>
        <p:nvSpPr>
          <p:cNvPr id="20" name="Sisu kohatäide 2"/>
          <p:cNvSpPr txBox="1">
            <a:spLocks/>
          </p:cNvSpPr>
          <p:nvPr/>
        </p:nvSpPr>
        <p:spPr>
          <a:xfrm>
            <a:off x="570978" y="3260984"/>
            <a:ext cx="1750523" cy="573592"/>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Clr>
                <a:srgbClr val="00AFD7"/>
              </a:buClr>
              <a:buFont typeface="Wingdings" panose="05000000000000000000" pitchFamily="2" charset="2"/>
              <a:buChar char="§"/>
              <a:defRPr sz="2100" kern="1200">
                <a:solidFill>
                  <a:schemeClr val="tx1"/>
                </a:solidFill>
                <a:latin typeface="+mn-lt"/>
                <a:ea typeface="+mn-ea"/>
                <a:cs typeface="+mn-cs"/>
              </a:defRPr>
            </a:lvl1pPr>
            <a:lvl2pPr marL="628650" indent="-285750" algn="l" defTabSz="685800" rtl="0" eaLnBrk="1" latinLnBrk="0" hangingPunct="1">
              <a:lnSpc>
                <a:spcPct val="90000"/>
              </a:lnSpc>
              <a:spcBef>
                <a:spcPts val="375"/>
              </a:spcBef>
              <a:buClr>
                <a:srgbClr val="00AFD7"/>
              </a:buClr>
              <a:buFont typeface="Wingdings" panose="05000000000000000000" pitchFamily="2" charset="2"/>
              <a:buChar char="§"/>
              <a:defRPr sz="1800" kern="1200">
                <a:solidFill>
                  <a:schemeClr val="tx1"/>
                </a:solidFill>
                <a:latin typeface="+mn-lt"/>
                <a:ea typeface="+mn-ea"/>
                <a:cs typeface="+mn-cs"/>
              </a:defRPr>
            </a:lvl2pPr>
            <a:lvl3pPr marL="971550" indent="-285750" algn="l" defTabSz="685800" rtl="0" eaLnBrk="1" latinLnBrk="0" hangingPunct="1">
              <a:lnSpc>
                <a:spcPct val="90000"/>
              </a:lnSpc>
              <a:spcBef>
                <a:spcPts val="375"/>
              </a:spcBef>
              <a:buClr>
                <a:srgbClr val="00AFD7"/>
              </a:buClr>
              <a:buFont typeface="Wingdings" panose="05000000000000000000" pitchFamily="2" charset="2"/>
              <a:buChar char="§"/>
              <a:defRPr sz="15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Clr>
                <a:srgbClr val="00AFD7"/>
              </a:buClr>
              <a:buFont typeface="Wingdings" panose="05000000000000000000" pitchFamily="2" charset="2"/>
              <a:buChar char="§"/>
              <a:defRPr sz="1350" kern="1200">
                <a:solidFill>
                  <a:schemeClr val="tx1"/>
                </a:solidFill>
                <a:latin typeface="+mn-lt"/>
                <a:ea typeface="+mn-ea"/>
                <a:cs typeface="+mn-cs"/>
              </a:defRPr>
            </a:lvl4pPr>
            <a:lvl5pPr marL="1657350" indent="-285750" algn="l" defTabSz="685800" rtl="0" eaLnBrk="1" latinLnBrk="0" hangingPunct="1">
              <a:lnSpc>
                <a:spcPct val="90000"/>
              </a:lnSpc>
              <a:spcBef>
                <a:spcPts val="375"/>
              </a:spcBef>
              <a:buClr>
                <a:srgbClr val="00AFD7"/>
              </a:buClr>
              <a:buFont typeface="Wingdings" panose="05000000000000000000" pitchFamily="2" charset="2"/>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Wingdings" panose="05000000000000000000" pitchFamily="2" charset="2"/>
              <a:buNone/>
            </a:pPr>
            <a:r>
              <a:rPr lang="et-EE" sz="1000" dirty="0"/>
              <a:t>Kui arveldatakse mitmes erinevas pangas siis need ka siia kirja panna.</a:t>
            </a:r>
            <a:endParaRPr lang="et-EE" sz="1100" dirty="0"/>
          </a:p>
        </p:txBody>
      </p:sp>
      <p:cxnSp>
        <p:nvCxnSpPr>
          <p:cNvPr id="21" name="Sirge noolkonnektor 20"/>
          <p:cNvCxnSpPr/>
          <p:nvPr/>
        </p:nvCxnSpPr>
        <p:spPr>
          <a:xfrm>
            <a:off x="2222109" y="1793823"/>
            <a:ext cx="442125" cy="126876"/>
          </a:xfrm>
          <a:prstGeom prst="straightConnector1">
            <a:avLst/>
          </a:prstGeom>
          <a:ln w="19050">
            <a:solidFill>
              <a:srgbClr val="00AFD7"/>
            </a:solidFill>
            <a:tailEnd type="triangle"/>
          </a:ln>
        </p:spPr>
        <p:style>
          <a:lnRef idx="1">
            <a:schemeClr val="accent1"/>
          </a:lnRef>
          <a:fillRef idx="0">
            <a:schemeClr val="accent1"/>
          </a:fillRef>
          <a:effectRef idx="0">
            <a:schemeClr val="accent1"/>
          </a:effectRef>
          <a:fontRef idx="minor">
            <a:schemeClr val="tx1"/>
          </a:fontRef>
        </p:style>
      </p:cxnSp>
      <p:sp>
        <p:nvSpPr>
          <p:cNvPr id="22" name="Sisu kohatäide 2"/>
          <p:cNvSpPr txBox="1">
            <a:spLocks/>
          </p:cNvSpPr>
          <p:nvPr/>
        </p:nvSpPr>
        <p:spPr>
          <a:xfrm>
            <a:off x="570977" y="1628093"/>
            <a:ext cx="1750523" cy="317189"/>
          </a:xfrm>
          <a:prstGeom prst="rect">
            <a:avLst/>
          </a:prstGeom>
        </p:spPr>
        <p:txBody>
          <a:bodyPr vert="horz" lIns="91440" tIns="45720" rIns="91440" bIns="45720" rtlCol="0">
            <a:noAutofit/>
          </a:bodyPr>
          <a:lstStyle>
            <a:lvl1pPr marL="342900" indent="-342900" algn="l" defTabSz="685800" rtl="0" eaLnBrk="1" latinLnBrk="0" hangingPunct="1">
              <a:lnSpc>
                <a:spcPct val="90000"/>
              </a:lnSpc>
              <a:spcBef>
                <a:spcPts val="750"/>
              </a:spcBef>
              <a:buClr>
                <a:srgbClr val="00AFD7"/>
              </a:buClr>
              <a:buFont typeface="Wingdings" panose="05000000000000000000" pitchFamily="2" charset="2"/>
              <a:buChar char="§"/>
              <a:defRPr sz="2100" kern="1200">
                <a:solidFill>
                  <a:schemeClr val="tx1"/>
                </a:solidFill>
                <a:latin typeface="+mn-lt"/>
                <a:ea typeface="+mn-ea"/>
                <a:cs typeface="+mn-cs"/>
              </a:defRPr>
            </a:lvl1pPr>
            <a:lvl2pPr marL="628650" indent="-285750" algn="l" defTabSz="685800" rtl="0" eaLnBrk="1" latinLnBrk="0" hangingPunct="1">
              <a:lnSpc>
                <a:spcPct val="90000"/>
              </a:lnSpc>
              <a:spcBef>
                <a:spcPts val="375"/>
              </a:spcBef>
              <a:buClr>
                <a:srgbClr val="00AFD7"/>
              </a:buClr>
              <a:buFont typeface="Wingdings" panose="05000000000000000000" pitchFamily="2" charset="2"/>
              <a:buChar char="§"/>
              <a:defRPr sz="1800" kern="1200">
                <a:solidFill>
                  <a:schemeClr val="tx1"/>
                </a:solidFill>
                <a:latin typeface="+mn-lt"/>
                <a:ea typeface="+mn-ea"/>
                <a:cs typeface="+mn-cs"/>
              </a:defRPr>
            </a:lvl2pPr>
            <a:lvl3pPr marL="971550" indent="-285750" algn="l" defTabSz="685800" rtl="0" eaLnBrk="1" latinLnBrk="0" hangingPunct="1">
              <a:lnSpc>
                <a:spcPct val="90000"/>
              </a:lnSpc>
              <a:spcBef>
                <a:spcPts val="375"/>
              </a:spcBef>
              <a:buClr>
                <a:srgbClr val="00AFD7"/>
              </a:buClr>
              <a:buFont typeface="Wingdings" panose="05000000000000000000" pitchFamily="2" charset="2"/>
              <a:buChar char="§"/>
              <a:defRPr sz="15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Clr>
                <a:srgbClr val="00AFD7"/>
              </a:buClr>
              <a:buFont typeface="Wingdings" panose="05000000000000000000" pitchFamily="2" charset="2"/>
              <a:buChar char="§"/>
              <a:defRPr sz="1350" kern="1200">
                <a:solidFill>
                  <a:schemeClr val="tx1"/>
                </a:solidFill>
                <a:latin typeface="+mn-lt"/>
                <a:ea typeface="+mn-ea"/>
                <a:cs typeface="+mn-cs"/>
              </a:defRPr>
            </a:lvl4pPr>
            <a:lvl5pPr marL="1657350" indent="-285750" algn="l" defTabSz="685800" rtl="0" eaLnBrk="1" latinLnBrk="0" hangingPunct="1">
              <a:lnSpc>
                <a:spcPct val="90000"/>
              </a:lnSpc>
              <a:spcBef>
                <a:spcPts val="375"/>
              </a:spcBef>
              <a:buClr>
                <a:srgbClr val="00AFD7"/>
              </a:buClr>
              <a:buFont typeface="Wingdings" panose="05000000000000000000" pitchFamily="2" charset="2"/>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Wingdings" panose="05000000000000000000" pitchFamily="2" charset="2"/>
              <a:buNone/>
            </a:pPr>
            <a:r>
              <a:rPr lang="et-EE" sz="1000" dirty="0"/>
              <a:t>Kui esindajaks on valitseja siis märkida valitseja nimi.</a:t>
            </a:r>
          </a:p>
        </p:txBody>
      </p:sp>
    </p:spTree>
    <p:extLst>
      <p:ext uri="{BB962C8B-B14F-4D97-AF65-F5344CB8AC3E}">
        <p14:creationId xmlns:p14="http://schemas.microsoft.com/office/powerpoint/2010/main" val="39638660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269567" y="90967"/>
            <a:ext cx="7663295" cy="802324"/>
          </a:xfrm>
        </p:spPr>
        <p:txBody>
          <a:bodyPr/>
          <a:lstStyle/>
          <a:p>
            <a:r>
              <a:rPr lang="et-EE" dirty="0"/>
              <a:t>KE laenu taotlusvorm</a:t>
            </a:r>
          </a:p>
        </p:txBody>
      </p:sp>
      <p:pic>
        <p:nvPicPr>
          <p:cNvPr id="4" name="Pilt 3"/>
          <p:cNvPicPr>
            <a:picLocks noChangeAspect="1"/>
          </p:cNvPicPr>
          <p:nvPr/>
        </p:nvPicPr>
        <p:blipFill>
          <a:blip r:embed="rId2"/>
          <a:stretch>
            <a:fillRect/>
          </a:stretch>
        </p:blipFill>
        <p:spPr>
          <a:xfrm>
            <a:off x="2794879" y="809250"/>
            <a:ext cx="2917041" cy="4225924"/>
          </a:xfrm>
          <a:prstGeom prst="rect">
            <a:avLst/>
          </a:prstGeom>
        </p:spPr>
      </p:pic>
      <p:cxnSp>
        <p:nvCxnSpPr>
          <p:cNvPr id="5" name="Sirge noolkonnektor 4"/>
          <p:cNvCxnSpPr/>
          <p:nvPr/>
        </p:nvCxnSpPr>
        <p:spPr>
          <a:xfrm flipH="1">
            <a:off x="5748516" y="2010284"/>
            <a:ext cx="317237" cy="10755"/>
          </a:xfrm>
          <a:prstGeom prst="straightConnector1">
            <a:avLst/>
          </a:prstGeom>
          <a:ln w="19050">
            <a:solidFill>
              <a:srgbClr val="00AFD7"/>
            </a:solidFill>
            <a:tailEnd type="triangle"/>
          </a:ln>
        </p:spPr>
        <p:style>
          <a:lnRef idx="1">
            <a:schemeClr val="accent1"/>
          </a:lnRef>
          <a:fillRef idx="0">
            <a:schemeClr val="accent1"/>
          </a:fillRef>
          <a:effectRef idx="0">
            <a:schemeClr val="accent1"/>
          </a:effectRef>
          <a:fontRef idx="minor">
            <a:schemeClr val="tx1"/>
          </a:fontRef>
        </p:style>
      </p:cxnSp>
      <p:sp>
        <p:nvSpPr>
          <p:cNvPr id="6" name="Sisu kohatäide 2"/>
          <p:cNvSpPr>
            <a:spLocks noGrp="1"/>
          </p:cNvSpPr>
          <p:nvPr>
            <p:ph idx="1"/>
          </p:nvPr>
        </p:nvSpPr>
        <p:spPr>
          <a:xfrm>
            <a:off x="826403" y="1199762"/>
            <a:ext cx="1968476" cy="212641"/>
          </a:xfrm>
        </p:spPr>
        <p:txBody>
          <a:bodyPr>
            <a:noAutofit/>
          </a:bodyPr>
          <a:lstStyle/>
          <a:p>
            <a:pPr marL="0" indent="0">
              <a:buNone/>
            </a:pPr>
            <a:r>
              <a:rPr lang="et-EE" sz="1000" dirty="0"/>
              <a:t>Kogumaksumus, sh </a:t>
            </a:r>
            <a:r>
              <a:rPr lang="et-EE" sz="1000" dirty="0" err="1"/>
              <a:t>järelvalve</a:t>
            </a:r>
            <a:r>
              <a:rPr lang="et-EE" sz="1000" dirty="0"/>
              <a:t>, tehniline konsultant, kui on.</a:t>
            </a:r>
          </a:p>
        </p:txBody>
      </p:sp>
      <p:cxnSp>
        <p:nvCxnSpPr>
          <p:cNvPr id="7" name="Sirge noolkonnektor 6"/>
          <p:cNvCxnSpPr/>
          <p:nvPr/>
        </p:nvCxnSpPr>
        <p:spPr>
          <a:xfrm>
            <a:off x="2673398" y="1468413"/>
            <a:ext cx="242963" cy="0"/>
          </a:xfrm>
          <a:prstGeom prst="straightConnector1">
            <a:avLst/>
          </a:prstGeom>
          <a:ln w="19050">
            <a:solidFill>
              <a:srgbClr val="00AFD7"/>
            </a:solidFill>
            <a:tailEnd type="triangle"/>
          </a:ln>
        </p:spPr>
        <p:style>
          <a:lnRef idx="1">
            <a:schemeClr val="accent1"/>
          </a:lnRef>
          <a:fillRef idx="0">
            <a:schemeClr val="accent1"/>
          </a:fillRef>
          <a:effectRef idx="0">
            <a:schemeClr val="accent1"/>
          </a:effectRef>
          <a:fontRef idx="minor">
            <a:schemeClr val="tx1"/>
          </a:fontRef>
        </p:style>
      </p:cxnSp>
      <p:cxnSp>
        <p:nvCxnSpPr>
          <p:cNvPr id="9" name="Sirge noolkonnektor 8"/>
          <p:cNvCxnSpPr/>
          <p:nvPr/>
        </p:nvCxnSpPr>
        <p:spPr>
          <a:xfrm flipV="1">
            <a:off x="2462577" y="1696535"/>
            <a:ext cx="385325" cy="75168"/>
          </a:xfrm>
          <a:prstGeom prst="straightConnector1">
            <a:avLst/>
          </a:prstGeom>
          <a:ln w="19050">
            <a:solidFill>
              <a:srgbClr val="00AFD7"/>
            </a:solidFill>
            <a:tailEnd type="triangle"/>
          </a:ln>
        </p:spPr>
        <p:style>
          <a:lnRef idx="1">
            <a:schemeClr val="accent1"/>
          </a:lnRef>
          <a:fillRef idx="0">
            <a:schemeClr val="accent1"/>
          </a:fillRef>
          <a:effectRef idx="0">
            <a:schemeClr val="accent1"/>
          </a:effectRef>
          <a:fontRef idx="minor">
            <a:schemeClr val="tx1"/>
          </a:fontRef>
        </p:style>
      </p:cxnSp>
      <p:sp>
        <p:nvSpPr>
          <p:cNvPr id="12" name="Sisu kohatäide 2"/>
          <p:cNvSpPr txBox="1">
            <a:spLocks/>
          </p:cNvSpPr>
          <p:nvPr/>
        </p:nvSpPr>
        <p:spPr>
          <a:xfrm>
            <a:off x="1086677" y="1665382"/>
            <a:ext cx="1549583" cy="212641"/>
          </a:xfrm>
          <a:prstGeom prst="rect">
            <a:avLst/>
          </a:prstGeom>
        </p:spPr>
        <p:txBody>
          <a:bodyPr vert="horz" lIns="91440" tIns="45720" rIns="91440" bIns="45720" rtlCol="0">
            <a:noAutofit/>
          </a:bodyPr>
          <a:lstStyle>
            <a:lvl1pPr marL="342900" indent="-342900" algn="l" defTabSz="685800" rtl="0" eaLnBrk="1" latinLnBrk="0" hangingPunct="1">
              <a:lnSpc>
                <a:spcPct val="90000"/>
              </a:lnSpc>
              <a:spcBef>
                <a:spcPts val="750"/>
              </a:spcBef>
              <a:buClr>
                <a:srgbClr val="00AFD7"/>
              </a:buClr>
              <a:buFont typeface="Wingdings" panose="05000000000000000000" pitchFamily="2" charset="2"/>
              <a:buChar char="§"/>
              <a:defRPr sz="2100" kern="1200">
                <a:solidFill>
                  <a:schemeClr val="tx1"/>
                </a:solidFill>
                <a:latin typeface="+mn-lt"/>
                <a:ea typeface="+mn-ea"/>
                <a:cs typeface="+mn-cs"/>
              </a:defRPr>
            </a:lvl1pPr>
            <a:lvl2pPr marL="628650" indent="-285750" algn="l" defTabSz="685800" rtl="0" eaLnBrk="1" latinLnBrk="0" hangingPunct="1">
              <a:lnSpc>
                <a:spcPct val="90000"/>
              </a:lnSpc>
              <a:spcBef>
                <a:spcPts val="375"/>
              </a:spcBef>
              <a:buClr>
                <a:srgbClr val="00AFD7"/>
              </a:buClr>
              <a:buFont typeface="Wingdings" panose="05000000000000000000" pitchFamily="2" charset="2"/>
              <a:buChar char="§"/>
              <a:defRPr sz="1800" kern="1200">
                <a:solidFill>
                  <a:schemeClr val="tx1"/>
                </a:solidFill>
                <a:latin typeface="+mn-lt"/>
                <a:ea typeface="+mn-ea"/>
                <a:cs typeface="+mn-cs"/>
              </a:defRPr>
            </a:lvl2pPr>
            <a:lvl3pPr marL="971550" indent="-285750" algn="l" defTabSz="685800" rtl="0" eaLnBrk="1" latinLnBrk="0" hangingPunct="1">
              <a:lnSpc>
                <a:spcPct val="90000"/>
              </a:lnSpc>
              <a:spcBef>
                <a:spcPts val="375"/>
              </a:spcBef>
              <a:buClr>
                <a:srgbClr val="00AFD7"/>
              </a:buClr>
              <a:buFont typeface="Wingdings" panose="05000000000000000000" pitchFamily="2" charset="2"/>
              <a:buChar char="§"/>
              <a:defRPr sz="15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Clr>
                <a:srgbClr val="00AFD7"/>
              </a:buClr>
              <a:buFont typeface="Wingdings" panose="05000000000000000000" pitchFamily="2" charset="2"/>
              <a:buChar char="§"/>
              <a:defRPr sz="1350" kern="1200">
                <a:solidFill>
                  <a:schemeClr val="tx1"/>
                </a:solidFill>
                <a:latin typeface="+mn-lt"/>
                <a:ea typeface="+mn-ea"/>
                <a:cs typeface="+mn-cs"/>
              </a:defRPr>
            </a:lvl4pPr>
            <a:lvl5pPr marL="1657350" indent="-285750" algn="l" defTabSz="685800" rtl="0" eaLnBrk="1" latinLnBrk="0" hangingPunct="1">
              <a:lnSpc>
                <a:spcPct val="90000"/>
              </a:lnSpc>
              <a:spcBef>
                <a:spcPts val="375"/>
              </a:spcBef>
              <a:buClr>
                <a:srgbClr val="00AFD7"/>
              </a:buClr>
              <a:buFont typeface="Wingdings" panose="05000000000000000000" pitchFamily="2" charset="2"/>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Wingdings" panose="05000000000000000000" pitchFamily="2" charset="2"/>
              <a:buNone/>
            </a:pPr>
            <a:r>
              <a:rPr lang="et-EE" sz="1000" dirty="0"/>
              <a:t>Lisada kasti „linnuke“, </a:t>
            </a:r>
            <a:br>
              <a:rPr lang="et-EE" sz="1000" dirty="0"/>
            </a:br>
            <a:r>
              <a:rPr lang="et-EE" sz="1000" dirty="0"/>
              <a:t>kui on olemas otsus.</a:t>
            </a:r>
          </a:p>
        </p:txBody>
      </p:sp>
      <p:sp>
        <p:nvSpPr>
          <p:cNvPr id="14" name="Sisu kohatäide 2"/>
          <p:cNvSpPr txBox="1">
            <a:spLocks/>
          </p:cNvSpPr>
          <p:nvPr/>
        </p:nvSpPr>
        <p:spPr>
          <a:xfrm>
            <a:off x="6065753" y="1829136"/>
            <a:ext cx="1968476" cy="212641"/>
          </a:xfrm>
          <a:prstGeom prst="rect">
            <a:avLst/>
          </a:prstGeom>
        </p:spPr>
        <p:txBody>
          <a:bodyPr vert="horz" lIns="91440" tIns="45720" rIns="91440" bIns="45720" rtlCol="0">
            <a:noAutofit/>
          </a:bodyPr>
          <a:lstStyle>
            <a:lvl1pPr marL="342900" indent="-342900" algn="l" defTabSz="685800" rtl="0" eaLnBrk="1" latinLnBrk="0" hangingPunct="1">
              <a:lnSpc>
                <a:spcPct val="90000"/>
              </a:lnSpc>
              <a:spcBef>
                <a:spcPts val="750"/>
              </a:spcBef>
              <a:buClr>
                <a:srgbClr val="00AFD7"/>
              </a:buClr>
              <a:buFont typeface="Wingdings" panose="05000000000000000000" pitchFamily="2" charset="2"/>
              <a:buChar char="§"/>
              <a:defRPr sz="2100" kern="1200">
                <a:solidFill>
                  <a:schemeClr val="tx1"/>
                </a:solidFill>
                <a:latin typeface="+mn-lt"/>
                <a:ea typeface="+mn-ea"/>
                <a:cs typeface="+mn-cs"/>
              </a:defRPr>
            </a:lvl1pPr>
            <a:lvl2pPr marL="628650" indent="-285750" algn="l" defTabSz="685800" rtl="0" eaLnBrk="1" latinLnBrk="0" hangingPunct="1">
              <a:lnSpc>
                <a:spcPct val="90000"/>
              </a:lnSpc>
              <a:spcBef>
                <a:spcPts val="375"/>
              </a:spcBef>
              <a:buClr>
                <a:srgbClr val="00AFD7"/>
              </a:buClr>
              <a:buFont typeface="Wingdings" panose="05000000000000000000" pitchFamily="2" charset="2"/>
              <a:buChar char="§"/>
              <a:defRPr sz="1800" kern="1200">
                <a:solidFill>
                  <a:schemeClr val="tx1"/>
                </a:solidFill>
                <a:latin typeface="+mn-lt"/>
                <a:ea typeface="+mn-ea"/>
                <a:cs typeface="+mn-cs"/>
              </a:defRPr>
            </a:lvl2pPr>
            <a:lvl3pPr marL="971550" indent="-285750" algn="l" defTabSz="685800" rtl="0" eaLnBrk="1" latinLnBrk="0" hangingPunct="1">
              <a:lnSpc>
                <a:spcPct val="90000"/>
              </a:lnSpc>
              <a:spcBef>
                <a:spcPts val="375"/>
              </a:spcBef>
              <a:buClr>
                <a:srgbClr val="00AFD7"/>
              </a:buClr>
              <a:buFont typeface="Wingdings" panose="05000000000000000000" pitchFamily="2" charset="2"/>
              <a:buChar char="§"/>
              <a:defRPr sz="15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Clr>
                <a:srgbClr val="00AFD7"/>
              </a:buClr>
              <a:buFont typeface="Wingdings" panose="05000000000000000000" pitchFamily="2" charset="2"/>
              <a:buChar char="§"/>
              <a:defRPr sz="1350" kern="1200">
                <a:solidFill>
                  <a:schemeClr val="tx1"/>
                </a:solidFill>
                <a:latin typeface="+mn-lt"/>
                <a:ea typeface="+mn-ea"/>
                <a:cs typeface="+mn-cs"/>
              </a:defRPr>
            </a:lvl4pPr>
            <a:lvl5pPr marL="1657350" indent="-285750" algn="l" defTabSz="685800" rtl="0" eaLnBrk="1" latinLnBrk="0" hangingPunct="1">
              <a:lnSpc>
                <a:spcPct val="90000"/>
              </a:lnSpc>
              <a:spcBef>
                <a:spcPts val="375"/>
              </a:spcBef>
              <a:buClr>
                <a:srgbClr val="00AFD7"/>
              </a:buClr>
              <a:buFont typeface="Wingdings" panose="05000000000000000000" pitchFamily="2" charset="2"/>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Wingdings" panose="05000000000000000000" pitchFamily="2" charset="2"/>
              <a:buNone/>
            </a:pPr>
            <a:r>
              <a:rPr lang="et-EE" sz="1000" dirty="0"/>
              <a:t>Lahtrid täita, kui on valitud vastav teenusepakkuja.</a:t>
            </a:r>
          </a:p>
        </p:txBody>
      </p:sp>
      <p:sp>
        <p:nvSpPr>
          <p:cNvPr id="10" name="Sisu kohatäide 2"/>
          <p:cNvSpPr txBox="1">
            <a:spLocks/>
          </p:cNvSpPr>
          <p:nvPr/>
        </p:nvSpPr>
        <p:spPr>
          <a:xfrm>
            <a:off x="494101" y="4009176"/>
            <a:ext cx="1968476" cy="212641"/>
          </a:xfrm>
          <a:prstGeom prst="rect">
            <a:avLst/>
          </a:prstGeom>
        </p:spPr>
        <p:txBody>
          <a:bodyPr vert="horz" lIns="91440" tIns="45720" rIns="91440" bIns="45720" rtlCol="0">
            <a:noAutofit/>
          </a:bodyPr>
          <a:lstStyle>
            <a:lvl1pPr marL="342900" indent="-342900" algn="l" defTabSz="685800" rtl="0" eaLnBrk="1" latinLnBrk="0" hangingPunct="1">
              <a:lnSpc>
                <a:spcPct val="90000"/>
              </a:lnSpc>
              <a:spcBef>
                <a:spcPts val="750"/>
              </a:spcBef>
              <a:buClr>
                <a:srgbClr val="00AFD7"/>
              </a:buClr>
              <a:buFont typeface="Wingdings" panose="05000000000000000000" pitchFamily="2" charset="2"/>
              <a:buChar char="§"/>
              <a:defRPr sz="2100" kern="1200">
                <a:solidFill>
                  <a:schemeClr val="tx1"/>
                </a:solidFill>
                <a:latin typeface="+mn-lt"/>
                <a:ea typeface="+mn-ea"/>
                <a:cs typeface="+mn-cs"/>
              </a:defRPr>
            </a:lvl1pPr>
            <a:lvl2pPr marL="628650" indent="-285750" algn="l" defTabSz="685800" rtl="0" eaLnBrk="1" latinLnBrk="0" hangingPunct="1">
              <a:lnSpc>
                <a:spcPct val="90000"/>
              </a:lnSpc>
              <a:spcBef>
                <a:spcPts val="375"/>
              </a:spcBef>
              <a:buClr>
                <a:srgbClr val="00AFD7"/>
              </a:buClr>
              <a:buFont typeface="Wingdings" panose="05000000000000000000" pitchFamily="2" charset="2"/>
              <a:buChar char="§"/>
              <a:defRPr sz="1800" kern="1200">
                <a:solidFill>
                  <a:schemeClr val="tx1"/>
                </a:solidFill>
                <a:latin typeface="+mn-lt"/>
                <a:ea typeface="+mn-ea"/>
                <a:cs typeface="+mn-cs"/>
              </a:defRPr>
            </a:lvl2pPr>
            <a:lvl3pPr marL="971550" indent="-285750" algn="l" defTabSz="685800" rtl="0" eaLnBrk="1" latinLnBrk="0" hangingPunct="1">
              <a:lnSpc>
                <a:spcPct val="90000"/>
              </a:lnSpc>
              <a:spcBef>
                <a:spcPts val="375"/>
              </a:spcBef>
              <a:buClr>
                <a:srgbClr val="00AFD7"/>
              </a:buClr>
              <a:buFont typeface="Wingdings" panose="05000000000000000000" pitchFamily="2" charset="2"/>
              <a:buChar char="§"/>
              <a:defRPr sz="15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Clr>
                <a:srgbClr val="00AFD7"/>
              </a:buClr>
              <a:buFont typeface="Wingdings" panose="05000000000000000000" pitchFamily="2" charset="2"/>
              <a:buChar char="§"/>
              <a:defRPr sz="1350" kern="1200">
                <a:solidFill>
                  <a:schemeClr val="tx1"/>
                </a:solidFill>
                <a:latin typeface="+mn-lt"/>
                <a:ea typeface="+mn-ea"/>
                <a:cs typeface="+mn-cs"/>
              </a:defRPr>
            </a:lvl4pPr>
            <a:lvl5pPr marL="1657350" indent="-285750" algn="l" defTabSz="685800" rtl="0" eaLnBrk="1" latinLnBrk="0" hangingPunct="1">
              <a:lnSpc>
                <a:spcPct val="90000"/>
              </a:lnSpc>
              <a:spcBef>
                <a:spcPts val="375"/>
              </a:spcBef>
              <a:buClr>
                <a:srgbClr val="00AFD7"/>
              </a:buClr>
              <a:buFont typeface="Wingdings" panose="05000000000000000000" pitchFamily="2" charset="2"/>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Wingdings" panose="05000000000000000000" pitchFamily="2" charset="2"/>
              <a:buNone/>
            </a:pPr>
            <a:r>
              <a:rPr lang="et-EE" sz="1000" dirty="0"/>
              <a:t>Tööde kirjelduses välja tuua ka järelevalve ja/või tehnilise konsultandi maksumus. </a:t>
            </a:r>
          </a:p>
        </p:txBody>
      </p:sp>
      <p:cxnSp>
        <p:nvCxnSpPr>
          <p:cNvPr id="11" name="Sirge noolkonnektor 10"/>
          <p:cNvCxnSpPr/>
          <p:nvPr/>
        </p:nvCxnSpPr>
        <p:spPr>
          <a:xfrm flipV="1">
            <a:off x="2501713" y="4210717"/>
            <a:ext cx="293166" cy="11100"/>
          </a:xfrm>
          <a:prstGeom prst="straightConnector1">
            <a:avLst/>
          </a:prstGeom>
          <a:ln w="19050">
            <a:solidFill>
              <a:srgbClr val="00AFD7"/>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irge noolkonnektor 12"/>
          <p:cNvCxnSpPr/>
          <p:nvPr/>
        </p:nvCxnSpPr>
        <p:spPr>
          <a:xfrm flipH="1">
            <a:off x="3650620" y="949301"/>
            <a:ext cx="55841" cy="135838"/>
          </a:xfrm>
          <a:prstGeom prst="straightConnector1">
            <a:avLst/>
          </a:prstGeom>
          <a:ln w="19050">
            <a:solidFill>
              <a:srgbClr val="00AFD7"/>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irge noolkonnektor 14"/>
          <p:cNvCxnSpPr/>
          <p:nvPr/>
        </p:nvCxnSpPr>
        <p:spPr>
          <a:xfrm>
            <a:off x="4076409" y="949301"/>
            <a:ext cx="118663" cy="250461"/>
          </a:xfrm>
          <a:prstGeom prst="straightConnector1">
            <a:avLst/>
          </a:prstGeom>
          <a:ln w="19050">
            <a:solidFill>
              <a:srgbClr val="00AFD7"/>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irge noolkonnektor 15"/>
          <p:cNvCxnSpPr/>
          <p:nvPr/>
        </p:nvCxnSpPr>
        <p:spPr>
          <a:xfrm>
            <a:off x="3887945" y="949301"/>
            <a:ext cx="41881" cy="250461"/>
          </a:xfrm>
          <a:prstGeom prst="straightConnector1">
            <a:avLst/>
          </a:prstGeom>
          <a:ln w="19050">
            <a:solidFill>
              <a:srgbClr val="00AFD7"/>
            </a:solidFill>
            <a:tailEnd type="triangle"/>
          </a:ln>
        </p:spPr>
        <p:style>
          <a:lnRef idx="1">
            <a:schemeClr val="accent1"/>
          </a:lnRef>
          <a:fillRef idx="0">
            <a:schemeClr val="accent1"/>
          </a:fillRef>
          <a:effectRef idx="0">
            <a:schemeClr val="accent1"/>
          </a:effectRef>
          <a:fontRef idx="minor">
            <a:schemeClr val="tx1"/>
          </a:fontRef>
        </p:style>
      </p:cxnSp>
      <p:sp>
        <p:nvSpPr>
          <p:cNvPr id="22" name="Sisu kohatäide 2"/>
          <p:cNvSpPr txBox="1">
            <a:spLocks/>
          </p:cNvSpPr>
          <p:nvPr/>
        </p:nvSpPr>
        <p:spPr>
          <a:xfrm>
            <a:off x="1282158" y="747458"/>
            <a:ext cx="3489151" cy="230794"/>
          </a:xfrm>
          <a:prstGeom prst="rect">
            <a:avLst/>
          </a:prstGeom>
        </p:spPr>
        <p:txBody>
          <a:bodyPr vert="horz" lIns="91440" tIns="45720" rIns="91440" bIns="45720" rtlCol="0">
            <a:noAutofit/>
          </a:bodyPr>
          <a:lstStyle>
            <a:lvl1pPr marL="342900" indent="-342900" algn="l" defTabSz="685800" rtl="0" eaLnBrk="1" latinLnBrk="0" hangingPunct="1">
              <a:lnSpc>
                <a:spcPct val="90000"/>
              </a:lnSpc>
              <a:spcBef>
                <a:spcPts val="750"/>
              </a:spcBef>
              <a:buClr>
                <a:srgbClr val="00AFD7"/>
              </a:buClr>
              <a:buFont typeface="Wingdings" panose="05000000000000000000" pitchFamily="2" charset="2"/>
              <a:buChar char="§"/>
              <a:defRPr sz="2100" kern="1200">
                <a:solidFill>
                  <a:schemeClr val="tx1"/>
                </a:solidFill>
                <a:latin typeface="+mn-lt"/>
                <a:ea typeface="+mn-ea"/>
                <a:cs typeface="+mn-cs"/>
              </a:defRPr>
            </a:lvl1pPr>
            <a:lvl2pPr marL="628650" indent="-285750" algn="l" defTabSz="685800" rtl="0" eaLnBrk="1" latinLnBrk="0" hangingPunct="1">
              <a:lnSpc>
                <a:spcPct val="90000"/>
              </a:lnSpc>
              <a:spcBef>
                <a:spcPts val="375"/>
              </a:spcBef>
              <a:buClr>
                <a:srgbClr val="00AFD7"/>
              </a:buClr>
              <a:buFont typeface="Wingdings" panose="05000000000000000000" pitchFamily="2" charset="2"/>
              <a:buChar char="§"/>
              <a:defRPr sz="1800" kern="1200">
                <a:solidFill>
                  <a:schemeClr val="tx1"/>
                </a:solidFill>
                <a:latin typeface="+mn-lt"/>
                <a:ea typeface="+mn-ea"/>
                <a:cs typeface="+mn-cs"/>
              </a:defRPr>
            </a:lvl2pPr>
            <a:lvl3pPr marL="971550" indent="-285750" algn="l" defTabSz="685800" rtl="0" eaLnBrk="1" latinLnBrk="0" hangingPunct="1">
              <a:lnSpc>
                <a:spcPct val="90000"/>
              </a:lnSpc>
              <a:spcBef>
                <a:spcPts val="375"/>
              </a:spcBef>
              <a:buClr>
                <a:srgbClr val="00AFD7"/>
              </a:buClr>
              <a:buFont typeface="Wingdings" panose="05000000000000000000" pitchFamily="2" charset="2"/>
              <a:buChar char="§"/>
              <a:defRPr sz="15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Clr>
                <a:srgbClr val="00AFD7"/>
              </a:buClr>
              <a:buFont typeface="Wingdings" panose="05000000000000000000" pitchFamily="2" charset="2"/>
              <a:buChar char="§"/>
              <a:defRPr sz="1350" kern="1200">
                <a:solidFill>
                  <a:schemeClr val="tx1"/>
                </a:solidFill>
                <a:latin typeface="+mn-lt"/>
                <a:ea typeface="+mn-ea"/>
                <a:cs typeface="+mn-cs"/>
              </a:defRPr>
            </a:lvl4pPr>
            <a:lvl5pPr marL="1657350" indent="-285750" algn="l" defTabSz="685800" rtl="0" eaLnBrk="1" latinLnBrk="0" hangingPunct="1">
              <a:lnSpc>
                <a:spcPct val="90000"/>
              </a:lnSpc>
              <a:spcBef>
                <a:spcPts val="375"/>
              </a:spcBef>
              <a:buClr>
                <a:srgbClr val="00AFD7"/>
              </a:buClr>
              <a:buFont typeface="Wingdings" panose="05000000000000000000" pitchFamily="2" charset="2"/>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Wingdings" panose="05000000000000000000" pitchFamily="2" charset="2"/>
              <a:buNone/>
            </a:pPr>
            <a:r>
              <a:rPr lang="et-EE" sz="1000" dirty="0"/>
              <a:t>Omafinantseering kokku on toetus + KÜ omafinantseering.</a:t>
            </a:r>
          </a:p>
        </p:txBody>
      </p:sp>
    </p:spTree>
    <p:extLst>
      <p:ext uri="{BB962C8B-B14F-4D97-AF65-F5344CB8AC3E}">
        <p14:creationId xmlns:p14="http://schemas.microsoft.com/office/powerpoint/2010/main" val="11113376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KE laenu taotlusvorm</a:t>
            </a:r>
          </a:p>
        </p:txBody>
      </p:sp>
      <p:sp>
        <p:nvSpPr>
          <p:cNvPr id="3" name="Sisu kohatäide 2"/>
          <p:cNvSpPr>
            <a:spLocks noGrp="1"/>
          </p:cNvSpPr>
          <p:nvPr>
            <p:ph idx="1"/>
          </p:nvPr>
        </p:nvSpPr>
        <p:spPr>
          <a:xfrm>
            <a:off x="34216" y="3770453"/>
            <a:ext cx="1126225" cy="695530"/>
          </a:xfrm>
        </p:spPr>
        <p:txBody>
          <a:bodyPr>
            <a:noAutofit/>
          </a:bodyPr>
          <a:lstStyle/>
          <a:p>
            <a:pPr marL="0" indent="0">
              <a:buNone/>
            </a:pPr>
            <a:r>
              <a:rPr lang="et-EE" sz="1000" dirty="0"/>
              <a:t>Märkida vastav kast, kui esitatav dokument on lisatud.</a:t>
            </a:r>
          </a:p>
        </p:txBody>
      </p:sp>
      <p:cxnSp>
        <p:nvCxnSpPr>
          <p:cNvPr id="5" name="Sirge noolkonnektor 4"/>
          <p:cNvCxnSpPr/>
          <p:nvPr/>
        </p:nvCxnSpPr>
        <p:spPr>
          <a:xfrm>
            <a:off x="1160441" y="1357331"/>
            <a:ext cx="234345" cy="127623"/>
          </a:xfrm>
          <a:prstGeom prst="straightConnector1">
            <a:avLst/>
          </a:prstGeom>
          <a:ln w="19050">
            <a:solidFill>
              <a:srgbClr val="00AFD7"/>
            </a:solidFill>
            <a:tailEnd type="triangle"/>
          </a:ln>
        </p:spPr>
        <p:style>
          <a:lnRef idx="1">
            <a:schemeClr val="accent1"/>
          </a:lnRef>
          <a:fillRef idx="0">
            <a:schemeClr val="accent1"/>
          </a:fillRef>
          <a:effectRef idx="0">
            <a:schemeClr val="accent1"/>
          </a:effectRef>
          <a:fontRef idx="minor">
            <a:schemeClr val="tx1"/>
          </a:fontRef>
        </p:style>
      </p:cxnSp>
      <p:sp>
        <p:nvSpPr>
          <p:cNvPr id="13" name="Sisu kohatäide 2"/>
          <p:cNvSpPr txBox="1">
            <a:spLocks/>
          </p:cNvSpPr>
          <p:nvPr/>
        </p:nvSpPr>
        <p:spPr>
          <a:xfrm>
            <a:off x="7223944" y="1204351"/>
            <a:ext cx="1138280" cy="449664"/>
          </a:xfrm>
          <a:prstGeom prst="rect">
            <a:avLst/>
          </a:prstGeom>
        </p:spPr>
        <p:txBody>
          <a:bodyPr vert="horz" lIns="91440" tIns="45720" rIns="91440" bIns="45720" rtlCol="0">
            <a:normAutofit/>
          </a:bodyPr>
          <a:lstStyle>
            <a:lvl1pPr marL="342900" indent="-342900" algn="l" defTabSz="685800" rtl="0" eaLnBrk="1" latinLnBrk="0" hangingPunct="1">
              <a:lnSpc>
                <a:spcPct val="90000"/>
              </a:lnSpc>
              <a:spcBef>
                <a:spcPts val="750"/>
              </a:spcBef>
              <a:buClr>
                <a:srgbClr val="00AFD7"/>
              </a:buClr>
              <a:buFont typeface="Wingdings" panose="05000000000000000000" pitchFamily="2" charset="2"/>
              <a:buChar char="§"/>
              <a:defRPr sz="2100" kern="1200">
                <a:solidFill>
                  <a:schemeClr val="tx1"/>
                </a:solidFill>
                <a:latin typeface="+mn-lt"/>
                <a:ea typeface="+mn-ea"/>
                <a:cs typeface="+mn-cs"/>
              </a:defRPr>
            </a:lvl1pPr>
            <a:lvl2pPr marL="628650" indent="-285750" algn="l" defTabSz="685800" rtl="0" eaLnBrk="1" latinLnBrk="0" hangingPunct="1">
              <a:lnSpc>
                <a:spcPct val="90000"/>
              </a:lnSpc>
              <a:spcBef>
                <a:spcPts val="375"/>
              </a:spcBef>
              <a:buClr>
                <a:srgbClr val="00AFD7"/>
              </a:buClr>
              <a:buFont typeface="Wingdings" panose="05000000000000000000" pitchFamily="2" charset="2"/>
              <a:buChar char="§"/>
              <a:defRPr sz="1800" kern="1200">
                <a:solidFill>
                  <a:schemeClr val="tx1"/>
                </a:solidFill>
                <a:latin typeface="+mn-lt"/>
                <a:ea typeface="+mn-ea"/>
                <a:cs typeface="+mn-cs"/>
              </a:defRPr>
            </a:lvl2pPr>
            <a:lvl3pPr marL="971550" indent="-285750" algn="l" defTabSz="685800" rtl="0" eaLnBrk="1" latinLnBrk="0" hangingPunct="1">
              <a:lnSpc>
                <a:spcPct val="90000"/>
              </a:lnSpc>
              <a:spcBef>
                <a:spcPts val="375"/>
              </a:spcBef>
              <a:buClr>
                <a:srgbClr val="00AFD7"/>
              </a:buClr>
              <a:buFont typeface="Wingdings" panose="05000000000000000000" pitchFamily="2" charset="2"/>
              <a:buChar char="§"/>
              <a:defRPr sz="15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Clr>
                <a:srgbClr val="00AFD7"/>
              </a:buClr>
              <a:buFont typeface="Wingdings" panose="05000000000000000000" pitchFamily="2" charset="2"/>
              <a:buChar char="§"/>
              <a:defRPr sz="1350" kern="1200">
                <a:solidFill>
                  <a:schemeClr val="tx1"/>
                </a:solidFill>
                <a:latin typeface="+mn-lt"/>
                <a:ea typeface="+mn-ea"/>
                <a:cs typeface="+mn-cs"/>
              </a:defRPr>
            </a:lvl4pPr>
            <a:lvl5pPr marL="1657350" indent="-285750" algn="l" defTabSz="685800" rtl="0" eaLnBrk="1" latinLnBrk="0" hangingPunct="1">
              <a:lnSpc>
                <a:spcPct val="90000"/>
              </a:lnSpc>
              <a:spcBef>
                <a:spcPts val="375"/>
              </a:spcBef>
              <a:buClr>
                <a:srgbClr val="00AFD7"/>
              </a:buClr>
              <a:buFont typeface="Wingdings" panose="05000000000000000000" pitchFamily="2" charset="2"/>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
                <a:srgbClr val="00AFD7"/>
              </a:buClr>
              <a:buSzTx/>
              <a:buFont typeface="Wingdings" panose="05000000000000000000" pitchFamily="2" charset="2"/>
              <a:buNone/>
              <a:tabLst/>
              <a:defRPr/>
            </a:pPr>
            <a:r>
              <a:rPr kumimoji="0" lang="et-EE" sz="1000" b="0" i="0" u="none" strike="noStrike" kern="1200" cap="none" spc="0" normalizeH="0" baseline="0" noProof="0" dirty="0">
                <a:ln>
                  <a:noFill/>
                </a:ln>
                <a:solidFill>
                  <a:prstClr val="black"/>
                </a:solidFill>
                <a:effectLst/>
                <a:uLnTx/>
                <a:uFillTx/>
                <a:latin typeface="Archivo"/>
                <a:ea typeface="+mn-ea"/>
                <a:cs typeface="+mn-cs"/>
              </a:rPr>
              <a:t>Kirja panna kõik juhatuse liikmed.</a:t>
            </a:r>
          </a:p>
        </p:txBody>
      </p:sp>
      <p:cxnSp>
        <p:nvCxnSpPr>
          <p:cNvPr id="16" name="Sirge noolkonnektor 15"/>
          <p:cNvCxnSpPr/>
          <p:nvPr/>
        </p:nvCxnSpPr>
        <p:spPr>
          <a:xfrm flipH="1">
            <a:off x="6953306" y="1468413"/>
            <a:ext cx="361549" cy="106101"/>
          </a:xfrm>
          <a:prstGeom prst="straightConnector1">
            <a:avLst/>
          </a:prstGeom>
          <a:ln w="19050">
            <a:solidFill>
              <a:srgbClr val="00AFD7"/>
            </a:solidFill>
            <a:tailEnd type="triangle"/>
          </a:ln>
        </p:spPr>
        <p:style>
          <a:lnRef idx="1">
            <a:schemeClr val="accent1"/>
          </a:lnRef>
          <a:fillRef idx="0">
            <a:schemeClr val="accent1"/>
          </a:fillRef>
          <a:effectRef idx="0">
            <a:schemeClr val="accent1"/>
          </a:effectRef>
          <a:fontRef idx="minor">
            <a:schemeClr val="tx1"/>
          </a:fontRef>
        </p:style>
      </p:cxnSp>
      <p:pic>
        <p:nvPicPr>
          <p:cNvPr id="4" name="Pilt 3"/>
          <p:cNvPicPr>
            <a:picLocks noChangeAspect="1"/>
          </p:cNvPicPr>
          <p:nvPr/>
        </p:nvPicPr>
        <p:blipFill>
          <a:blip r:embed="rId2"/>
          <a:stretch>
            <a:fillRect/>
          </a:stretch>
        </p:blipFill>
        <p:spPr>
          <a:xfrm>
            <a:off x="1479618" y="925822"/>
            <a:ext cx="2716274" cy="3939943"/>
          </a:xfrm>
          <a:prstGeom prst="rect">
            <a:avLst/>
          </a:prstGeom>
        </p:spPr>
      </p:pic>
      <p:pic>
        <p:nvPicPr>
          <p:cNvPr id="6" name="Pilt 5"/>
          <p:cNvPicPr>
            <a:picLocks noChangeAspect="1"/>
          </p:cNvPicPr>
          <p:nvPr/>
        </p:nvPicPr>
        <p:blipFill>
          <a:blip r:embed="rId3"/>
          <a:stretch>
            <a:fillRect/>
          </a:stretch>
        </p:blipFill>
        <p:spPr>
          <a:xfrm>
            <a:off x="4196646" y="912143"/>
            <a:ext cx="2719731" cy="2341803"/>
          </a:xfrm>
          <a:prstGeom prst="rect">
            <a:avLst/>
          </a:prstGeom>
        </p:spPr>
      </p:pic>
      <p:sp>
        <p:nvSpPr>
          <p:cNvPr id="9" name="Sisu kohatäide 2"/>
          <p:cNvSpPr txBox="1">
            <a:spLocks/>
          </p:cNvSpPr>
          <p:nvPr/>
        </p:nvSpPr>
        <p:spPr>
          <a:xfrm>
            <a:off x="269566" y="1301832"/>
            <a:ext cx="1101805" cy="401325"/>
          </a:xfrm>
          <a:prstGeom prst="rect">
            <a:avLst/>
          </a:prstGeom>
        </p:spPr>
        <p:txBody>
          <a:bodyPr vert="horz" lIns="91440" tIns="45720" rIns="91440" bIns="45720" rtlCol="0">
            <a:noAutofit/>
          </a:bodyPr>
          <a:lstStyle>
            <a:lvl1pPr marL="342900" indent="-342900" algn="l" defTabSz="685800" rtl="0" eaLnBrk="1" latinLnBrk="0" hangingPunct="1">
              <a:lnSpc>
                <a:spcPct val="90000"/>
              </a:lnSpc>
              <a:spcBef>
                <a:spcPts val="750"/>
              </a:spcBef>
              <a:buClr>
                <a:srgbClr val="00AFD7"/>
              </a:buClr>
              <a:buFont typeface="Wingdings" panose="05000000000000000000" pitchFamily="2" charset="2"/>
              <a:buChar char="§"/>
              <a:defRPr sz="2100" kern="1200">
                <a:solidFill>
                  <a:schemeClr val="tx1"/>
                </a:solidFill>
                <a:latin typeface="+mn-lt"/>
                <a:ea typeface="+mn-ea"/>
                <a:cs typeface="+mn-cs"/>
              </a:defRPr>
            </a:lvl1pPr>
            <a:lvl2pPr marL="628650" indent="-285750" algn="l" defTabSz="685800" rtl="0" eaLnBrk="1" latinLnBrk="0" hangingPunct="1">
              <a:lnSpc>
                <a:spcPct val="90000"/>
              </a:lnSpc>
              <a:spcBef>
                <a:spcPts val="375"/>
              </a:spcBef>
              <a:buClr>
                <a:srgbClr val="00AFD7"/>
              </a:buClr>
              <a:buFont typeface="Wingdings" panose="05000000000000000000" pitchFamily="2" charset="2"/>
              <a:buChar char="§"/>
              <a:defRPr sz="1800" kern="1200">
                <a:solidFill>
                  <a:schemeClr val="tx1"/>
                </a:solidFill>
                <a:latin typeface="+mn-lt"/>
                <a:ea typeface="+mn-ea"/>
                <a:cs typeface="+mn-cs"/>
              </a:defRPr>
            </a:lvl2pPr>
            <a:lvl3pPr marL="971550" indent="-285750" algn="l" defTabSz="685800" rtl="0" eaLnBrk="1" latinLnBrk="0" hangingPunct="1">
              <a:lnSpc>
                <a:spcPct val="90000"/>
              </a:lnSpc>
              <a:spcBef>
                <a:spcPts val="375"/>
              </a:spcBef>
              <a:buClr>
                <a:srgbClr val="00AFD7"/>
              </a:buClr>
              <a:buFont typeface="Wingdings" panose="05000000000000000000" pitchFamily="2" charset="2"/>
              <a:buChar char="§"/>
              <a:defRPr sz="1500" kern="1200">
                <a:solidFill>
                  <a:schemeClr val="tx1"/>
                </a:solidFill>
                <a:latin typeface="+mn-lt"/>
                <a:ea typeface="+mn-ea"/>
                <a:cs typeface="+mn-cs"/>
              </a:defRPr>
            </a:lvl3pPr>
            <a:lvl4pPr marL="1314450" indent="-285750" algn="l" defTabSz="685800" rtl="0" eaLnBrk="1" latinLnBrk="0" hangingPunct="1">
              <a:lnSpc>
                <a:spcPct val="90000"/>
              </a:lnSpc>
              <a:spcBef>
                <a:spcPts val="375"/>
              </a:spcBef>
              <a:buClr>
                <a:srgbClr val="00AFD7"/>
              </a:buClr>
              <a:buFont typeface="Wingdings" panose="05000000000000000000" pitchFamily="2" charset="2"/>
              <a:buChar char="§"/>
              <a:defRPr sz="1350" kern="1200">
                <a:solidFill>
                  <a:schemeClr val="tx1"/>
                </a:solidFill>
                <a:latin typeface="+mn-lt"/>
                <a:ea typeface="+mn-ea"/>
                <a:cs typeface="+mn-cs"/>
              </a:defRPr>
            </a:lvl4pPr>
            <a:lvl5pPr marL="1657350" indent="-285750" algn="l" defTabSz="685800" rtl="0" eaLnBrk="1" latinLnBrk="0" hangingPunct="1">
              <a:lnSpc>
                <a:spcPct val="90000"/>
              </a:lnSpc>
              <a:spcBef>
                <a:spcPts val="375"/>
              </a:spcBef>
              <a:buClr>
                <a:srgbClr val="00AFD7"/>
              </a:buClr>
              <a:buFont typeface="Wingdings" panose="05000000000000000000" pitchFamily="2" charset="2"/>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Wingdings" panose="05000000000000000000" pitchFamily="2" charset="2"/>
              <a:buNone/>
            </a:pPr>
            <a:r>
              <a:rPr lang="et-EE" sz="1000" dirty="0"/>
              <a:t>Kirja panna ainult maksetähtajast üle 30 päevased võlglased.</a:t>
            </a:r>
          </a:p>
        </p:txBody>
      </p:sp>
      <p:cxnSp>
        <p:nvCxnSpPr>
          <p:cNvPr id="10" name="Sirge noolkonnektor 9"/>
          <p:cNvCxnSpPr/>
          <p:nvPr/>
        </p:nvCxnSpPr>
        <p:spPr>
          <a:xfrm>
            <a:off x="1054003" y="3957747"/>
            <a:ext cx="317369" cy="80092"/>
          </a:xfrm>
          <a:prstGeom prst="straightConnector1">
            <a:avLst/>
          </a:prstGeom>
          <a:ln w="19050">
            <a:solidFill>
              <a:srgbClr val="00AFD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6516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KE laenu taotlusvorm</a:t>
            </a:r>
          </a:p>
        </p:txBody>
      </p:sp>
      <p:pic>
        <p:nvPicPr>
          <p:cNvPr id="12" name="Pilt 11"/>
          <p:cNvPicPr>
            <a:picLocks noChangeAspect="1"/>
          </p:cNvPicPr>
          <p:nvPr/>
        </p:nvPicPr>
        <p:blipFill>
          <a:blip r:embed="rId2"/>
          <a:stretch>
            <a:fillRect/>
          </a:stretch>
        </p:blipFill>
        <p:spPr>
          <a:xfrm>
            <a:off x="365434" y="802860"/>
            <a:ext cx="2969695" cy="4181213"/>
          </a:xfrm>
          <a:prstGeom prst="rect">
            <a:avLst/>
          </a:prstGeom>
        </p:spPr>
      </p:pic>
      <p:pic>
        <p:nvPicPr>
          <p:cNvPr id="14" name="Pilt 13"/>
          <p:cNvPicPr>
            <a:picLocks noChangeAspect="1"/>
          </p:cNvPicPr>
          <p:nvPr/>
        </p:nvPicPr>
        <p:blipFill>
          <a:blip r:embed="rId3"/>
          <a:stretch>
            <a:fillRect/>
          </a:stretch>
        </p:blipFill>
        <p:spPr>
          <a:xfrm>
            <a:off x="3430996" y="802859"/>
            <a:ext cx="3049317" cy="4184213"/>
          </a:xfrm>
          <a:prstGeom prst="rect">
            <a:avLst/>
          </a:prstGeom>
        </p:spPr>
      </p:pic>
    </p:spTree>
    <p:extLst>
      <p:ext uri="{BB962C8B-B14F-4D97-AF65-F5344CB8AC3E}">
        <p14:creationId xmlns:p14="http://schemas.microsoft.com/office/powerpoint/2010/main" val="4022003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KE laenu taotlusvorm</a:t>
            </a:r>
          </a:p>
        </p:txBody>
      </p:sp>
      <p:pic>
        <p:nvPicPr>
          <p:cNvPr id="3" name="Pilt 2"/>
          <p:cNvPicPr>
            <a:picLocks noChangeAspect="1"/>
          </p:cNvPicPr>
          <p:nvPr/>
        </p:nvPicPr>
        <p:blipFill>
          <a:blip r:embed="rId2"/>
          <a:stretch>
            <a:fillRect/>
          </a:stretch>
        </p:blipFill>
        <p:spPr>
          <a:xfrm>
            <a:off x="368556" y="754337"/>
            <a:ext cx="3108637" cy="4310489"/>
          </a:xfrm>
          <a:prstGeom prst="rect">
            <a:avLst/>
          </a:prstGeom>
        </p:spPr>
      </p:pic>
      <p:pic>
        <p:nvPicPr>
          <p:cNvPr id="4" name="Pilt 3"/>
          <p:cNvPicPr>
            <a:picLocks noChangeAspect="1"/>
          </p:cNvPicPr>
          <p:nvPr/>
        </p:nvPicPr>
        <p:blipFill>
          <a:blip r:embed="rId3"/>
          <a:stretch>
            <a:fillRect/>
          </a:stretch>
        </p:blipFill>
        <p:spPr>
          <a:xfrm>
            <a:off x="3576182" y="795684"/>
            <a:ext cx="3653778" cy="2857500"/>
          </a:xfrm>
          <a:prstGeom prst="rect">
            <a:avLst/>
          </a:prstGeom>
        </p:spPr>
      </p:pic>
    </p:spTree>
    <p:extLst>
      <p:ext uri="{BB962C8B-B14F-4D97-AF65-F5344CB8AC3E}">
        <p14:creationId xmlns:p14="http://schemas.microsoft.com/office/powerpoint/2010/main" val="2352143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isu kohatäide 2"/>
          <p:cNvSpPr>
            <a:spLocks noGrp="1"/>
          </p:cNvSpPr>
          <p:nvPr>
            <p:ph idx="1"/>
          </p:nvPr>
        </p:nvSpPr>
        <p:spPr>
          <a:xfrm>
            <a:off x="261937" y="1211262"/>
            <a:ext cx="8000437" cy="3931047"/>
          </a:xfrm>
        </p:spPr>
        <p:txBody>
          <a:bodyPr>
            <a:normAutofit/>
          </a:bodyPr>
          <a:lstStyle/>
          <a:p>
            <a:r>
              <a:rPr lang="et-EE" altLang="et-EE" dirty="0"/>
              <a:t>Laenukäendus sobib korteriühistule, kes soovib võtta pangalaenu elanike elukvaliteedi parandamisega seotud tööde rahastamiseks, kuid kelle riski hindab pank tavalisest suuremaks. Selle põhjus võib olla näiteks võlgnike suur osakaal, korterelamu asukoht piirkonnas, kus korterite turuväärtus on madal või on investeering ruutmeetri kohta märkimisväärselt suurem kui tavaliselt.</a:t>
            </a:r>
          </a:p>
          <a:p>
            <a:r>
              <a:rPr lang="et-EE" altLang="et-EE" dirty="0"/>
              <a:t>Korterelamulaenu käenduse taotlemiseks tuleb pöörduda panka, kes korraldab käenduse saamise.</a:t>
            </a:r>
          </a:p>
          <a:p>
            <a:r>
              <a:rPr lang="et-EE" altLang="et-EE" dirty="0"/>
              <a:t>Korterelamulaenu käendust väljastavad pangad: Swedbank, SEB Pank, Coop Pank, LHV Pank, </a:t>
            </a:r>
            <a:r>
              <a:rPr lang="et-EE" altLang="et-EE" dirty="0" err="1"/>
              <a:t>Luminor</a:t>
            </a:r>
            <a:r>
              <a:rPr lang="et-EE" altLang="et-EE" dirty="0"/>
              <a:t>, TBB Pank.</a:t>
            </a:r>
          </a:p>
          <a:p>
            <a:endParaRPr lang="et-EE" dirty="0"/>
          </a:p>
        </p:txBody>
      </p:sp>
      <p:pic>
        <p:nvPicPr>
          <p:cNvPr id="5" name="Pilt 4">
            <a:extLst>
              <a:ext uri="{FF2B5EF4-FFF2-40B4-BE49-F238E27FC236}">
                <a16:creationId xmlns:a16="http://schemas.microsoft.com/office/drawing/2014/main" id="{4DEA8C12-EA7C-48D7-BDC7-5F54D1C3C6DC}"/>
              </a:ext>
            </a:extLst>
          </p:cNvPr>
          <p:cNvPicPr>
            <a:picLocks noChangeAspect="1"/>
          </p:cNvPicPr>
          <p:nvPr/>
        </p:nvPicPr>
        <p:blipFill rotWithShape="1">
          <a:blip r:embed="rId2">
            <a:extLst>
              <a:ext uri="{28A0092B-C50C-407E-A947-70E740481C1C}">
                <a14:useLocalDpi xmlns:a14="http://schemas.microsoft.com/office/drawing/2010/main" val="0"/>
              </a:ext>
            </a:extLst>
          </a:blip>
          <a:srcRect r="11092" b="2"/>
          <a:stretch/>
        </p:blipFill>
        <p:spPr>
          <a:xfrm>
            <a:off x="7185608" y="-229526"/>
            <a:ext cx="1222049" cy="1374487"/>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10" name="Title 9">
            <a:extLst>
              <a:ext uri="{FF2B5EF4-FFF2-40B4-BE49-F238E27FC236}">
                <a16:creationId xmlns:a16="http://schemas.microsoft.com/office/drawing/2014/main" id="{C5A03EFA-C48F-4BBF-A239-9D09EE40B64A}"/>
              </a:ext>
            </a:extLst>
          </p:cNvPr>
          <p:cNvSpPr>
            <a:spLocks noGrp="1"/>
          </p:cNvSpPr>
          <p:nvPr>
            <p:ph type="title"/>
          </p:nvPr>
        </p:nvSpPr>
        <p:spPr/>
        <p:txBody>
          <a:bodyPr>
            <a:normAutofit fontScale="90000"/>
          </a:bodyPr>
          <a:lstStyle/>
          <a:p>
            <a:r>
              <a:rPr lang="et-EE" altLang="et-EE" dirty="0"/>
              <a:t>Korterelamu laenukäendus (KE käendus)</a:t>
            </a:r>
            <a:endParaRPr lang="et-EE" dirty="0"/>
          </a:p>
        </p:txBody>
      </p:sp>
    </p:spTree>
    <p:extLst>
      <p:ext uri="{BB962C8B-B14F-4D97-AF65-F5344CB8AC3E}">
        <p14:creationId xmlns:p14="http://schemas.microsoft.com/office/powerpoint/2010/main" val="1660332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a:xfrm>
            <a:off x="269567" y="90967"/>
            <a:ext cx="7663295" cy="994172"/>
          </a:xfrm>
        </p:spPr>
        <p:txBody>
          <a:bodyPr/>
          <a:lstStyle/>
          <a:p>
            <a:r>
              <a:rPr lang="et-EE" altLang="et-EE"/>
              <a:t>KE käendus</a:t>
            </a:r>
            <a:endParaRPr lang="et-EE" dirty="0"/>
          </a:p>
        </p:txBody>
      </p:sp>
      <p:sp>
        <p:nvSpPr>
          <p:cNvPr id="3" name="Sisu kohatäide 2"/>
          <p:cNvSpPr>
            <a:spLocks noGrp="1"/>
          </p:cNvSpPr>
          <p:nvPr>
            <p:ph idx="1"/>
          </p:nvPr>
        </p:nvSpPr>
        <p:spPr>
          <a:xfrm>
            <a:off x="262133" y="1211275"/>
            <a:ext cx="7663295" cy="3510353"/>
          </a:xfrm>
        </p:spPr>
        <p:txBody>
          <a:bodyPr/>
          <a:lstStyle/>
          <a:p>
            <a:r>
              <a:rPr lang="et-EE" altLang="et-EE" dirty="0"/>
              <a:t>Laenusaajaks on korteriühistu.</a:t>
            </a:r>
          </a:p>
          <a:p>
            <a:r>
              <a:rPr lang="et-EE" altLang="et-EE" dirty="0"/>
              <a:t>Korteriühistu on krediidivõimeline.</a:t>
            </a:r>
          </a:p>
          <a:p>
            <a:r>
              <a:rPr lang="et-EE" altLang="et-EE" dirty="0"/>
              <a:t>Laenusaajal on pädev üldkoosoleku otsus renoveerimistööde teostamise, laenuvõtmise ja käenduslepingu sõlmimise kohta. Renoveerimistööd on ette nähtud korterelamu majanduskavas.</a:t>
            </a:r>
          </a:p>
          <a:p>
            <a:r>
              <a:rPr lang="et-EE" altLang="et-EE" dirty="0"/>
              <a:t>Korterelamuks loetakse vähemalt 2 korteriga elamuid.</a:t>
            </a:r>
          </a:p>
          <a:p>
            <a:endParaRPr lang="et-EE" dirty="0"/>
          </a:p>
        </p:txBody>
      </p:sp>
    </p:spTree>
    <p:extLst>
      <p:ext uri="{BB962C8B-B14F-4D97-AF65-F5344CB8AC3E}">
        <p14:creationId xmlns:p14="http://schemas.microsoft.com/office/powerpoint/2010/main" val="9214543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KE käenduse tingimused</a:t>
            </a:r>
          </a:p>
        </p:txBody>
      </p:sp>
      <p:sp>
        <p:nvSpPr>
          <p:cNvPr id="3" name="Sisu kohatäide 2"/>
          <p:cNvSpPr>
            <a:spLocks noGrp="1"/>
          </p:cNvSpPr>
          <p:nvPr>
            <p:ph idx="1"/>
          </p:nvPr>
        </p:nvSpPr>
        <p:spPr/>
        <p:txBody>
          <a:bodyPr>
            <a:normAutofit fontScale="92500" lnSpcReduction="20000"/>
          </a:bodyPr>
          <a:lstStyle/>
          <a:p>
            <a:r>
              <a:rPr lang="et-EE" altLang="et-EE" dirty="0"/>
              <a:t>Käendusega saab rahastada töid, millega tagatakse korterelamu </a:t>
            </a:r>
            <a:r>
              <a:rPr lang="et-EE" altLang="et-EE" dirty="0" err="1"/>
              <a:t>ehituskonstruktsiooniline</a:t>
            </a:r>
            <a:r>
              <a:rPr lang="et-EE" altLang="et-EE" dirty="0"/>
              <a:t> stabiilsus või millega paranevad selle elanike elamistingimused, sh elamu, elamut teenindava maa ja sellel asuvate elamut teenindavate ehitiste säilimiseks või nende ökonoomsuse, turvalisuse ja heakorra parandamiseks tehtavad ehitus-, heakorra- ja haljastustööd.</a:t>
            </a:r>
          </a:p>
          <a:p>
            <a:r>
              <a:rPr lang="et-EE" altLang="et-EE" dirty="0"/>
              <a:t>Käendussumma on kuni 80% laenusummast.</a:t>
            </a:r>
          </a:p>
          <a:p>
            <a:r>
              <a:rPr lang="et-EE" altLang="et-EE" dirty="0"/>
              <a:t>Käendussumma väheneb proportsionaalselt laenusummaga.</a:t>
            </a:r>
          </a:p>
          <a:p>
            <a:r>
              <a:rPr lang="et-EE" altLang="et-EE" dirty="0"/>
              <a:t>Käendustasu on 1–1,5% käenduse jäägilt aastas.</a:t>
            </a:r>
          </a:p>
          <a:p>
            <a:r>
              <a:rPr lang="et-EE" altLang="et-EE" dirty="0"/>
              <a:t>Renoveeritav hoone tuleb kindlustada tulekahju, veeavarii, loodusõnnetuse ja vandalismi vastu kogu laenuperioodi ajaks.</a:t>
            </a:r>
          </a:p>
          <a:p>
            <a:r>
              <a:rPr lang="et-EE" altLang="et-EE" dirty="0"/>
              <a:t>Krediit makstakse välja </a:t>
            </a:r>
            <a:r>
              <a:rPr lang="et-EE" altLang="et-EE" dirty="0" err="1"/>
              <a:t>ehitusettevõttete</a:t>
            </a:r>
            <a:r>
              <a:rPr lang="et-EE" altLang="et-EE" dirty="0"/>
              <a:t> arvete alusel vastuvõtuaktide ulatuses.</a:t>
            </a:r>
          </a:p>
          <a:p>
            <a:endParaRPr lang="et-EE" dirty="0"/>
          </a:p>
        </p:txBody>
      </p:sp>
    </p:spTree>
    <p:extLst>
      <p:ext uri="{BB962C8B-B14F-4D97-AF65-F5344CB8AC3E}">
        <p14:creationId xmlns:p14="http://schemas.microsoft.com/office/powerpoint/2010/main" val="946099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31CA0-E3D7-488E-BFB8-04643A26B0BC}"/>
              </a:ext>
            </a:extLst>
          </p:cNvPr>
          <p:cNvSpPr>
            <a:spLocks noGrp="1"/>
          </p:cNvSpPr>
          <p:nvPr>
            <p:ph type="title"/>
          </p:nvPr>
        </p:nvSpPr>
        <p:spPr>
          <a:xfrm>
            <a:off x="269567" y="90967"/>
            <a:ext cx="7663295" cy="994172"/>
          </a:xfrm>
        </p:spPr>
        <p:txBody>
          <a:bodyPr>
            <a:normAutofit/>
          </a:bodyPr>
          <a:lstStyle/>
          <a:p>
            <a:r>
              <a:rPr lang="et-EE" altLang="en-US" dirty="0"/>
              <a:t>Edasine tegevus</a:t>
            </a:r>
          </a:p>
        </p:txBody>
      </p:sp>
      <p:sp>
        <p:nvSpPr>
          <p:cNvPr id="3" name="Content Placeholder 2">
            <a:extLst>
              <a:ext uri="{FF2B5EF4-FFF2-40B4-BE49-F238E27FC236}">
                <a16:creationId xmlns:a16="http://schemas.microsoft.com/office/drawing/2014/main" id="{3720A4AC-2621-45A7-8412-D6897BE2DBD6}"/>
              </a:ext>
            </a:extLst>
          </p:cNvPr>
          <p:cNvSpPr>
            <a:spLocks noGrp="1"/>
          </p:cNvSpPr>
          <p:nvPr>
            <p:ph idx="1"/>
          </p:nvPr>
        </p:nvSpPr>
        <p:spPr>
          <a:xfrm>
            <a:off x="262133" y="1211275"/>
            <a:ext cx="7663295" cy="3510353"/>
          </a:xfrm>
        </p:spPr>
        <p:txBody>
          <a:bodyPr>
            <a:noAutofit/>
          </a:bodyPr>
          <a:lstStyle/>
          <a:p>
            <a:pPr marL="0" indent="0">
              <a:buNone/>
            </a:pPr>
            <a:r>
              <a:rPr lang="et-EE" dirty="0"/>
              <a:t>Rekonstrueerimise riikliku toetamisega jätkamine:</a:t>
            </a:r>
          </a:p>
          <a:p>
            <a:r>
              <a:rPr lang="et-EE" sz="1600" dirty="0"/>
              <a:t>Elamuinvesteeringute rahastu, st uue perioodi SF vahendeid ning laenu rahvusvahelistelt arengupankadelt, mis pannakse kokku ja laenatakse see ühistutele (laen pikaajalise tähtajaga, soodne intress)</a:t>
            </a:r>
          </a:p>
          <a:p>
            <a:r>
              <a:rPr lang="et-EE" sz="1600" dirty="0"/>
              <a:t>Järgmise perioodi vahendid 366 mln, tagatud on järjepidev rahastus</a:t>
            </a:r>
          </a:p>
          <a:p>
            <a:r>
              <a:rPr lang="et-EE" sz="1600" dirty="0"/>
              <a:t>Tervikliku rekonstrueerimise toetuse suunamine teatud piirkondadesse ja enam regionaalsust (toetuse määrad jäävad eeldatavalt regionaalseks)</a:t>
            </a:r>
          </a:p>
          <a:p>
            <a:r>
              <a:rPr lang="et-EE" sz="1600" dirty="0"/>
              <a:t>Toetus ja laen piirkondades, kus kinnisvara hind väga madal hädavajalikeks töödeks (osaline rekonstrueerimine)</a:t>
            </a:r>
          </a:p>
          <a:p>
            <a:r>
              <a:rPr lang="et-EE" sz="1600" dirty="0"/>
              <a:t>Riiklik programm Ida-Virumaale, kus lammutust vajavate majade elanikud kolitakse ümber 1 majja, mis renoveeritakse (ümberkolimine)</a:t>
            </a:r>
          </a:p>
          <a:p>
            <a:r>
              <a:rPr lang="et-EE" sz="1600" dirty="0"/>
              <a:t>Eluasemelaenu käendus ja allutatud laen maapiirkondadesse (teenused välja töötatud), et arendada ka korterite turgu maapiirkondades</a:t>
            </a:r>
          </a:p>
        </p:txBody>
      </p:sp>
    </p:spTree>
    <p:extLst>
      <p:ext uri="{BB962C8B-B14F-4D97-AF65-F5344CB8AC3E}">
        <p14:creationId xmlns:p14="http://schemas.microsoft.com/office/powerpoint/2010/main" val="20632444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B04EC-C908-4D5E-AF8B-259F725D4076}"/>
              </a:ext>
            </a:extLst>
          </p:cNvPr>
          <p:cNvSpPr>
            <a:spLocks noGrp="1"/>
          </p:cNvSpPr>
          <p:nvPr>
            <p:ph type="title"/>
          </p:nvPr>
        </p:nvSpPr>
        <p:spPr/>
        <p:txBody>
          <a:bodyPr/>
          <a:lstStyle/>
          <a:p>
            <a:r>
              <a:rPr lang="et-EE" dirty="0"/>
              <a:t>Tänud!</a:t>
            </a:r>
          </a:p>
        </p:txBody>
      </p:sp>
      <p:sp>
        <p:nvSpPr>
          <p:cNvPr id="3" name="Content Placeholder 2">
            <a:extLst>
              <a:ext uri="{FF2B5EF4-FFF2-40B4-BE49-F238E27FC236}">
                <a16:creationId xmlns:a16="http://schemas.microsoft.com/office/drawing/2014/main" id="{BE857BE4-BC0F-4822-B8F8-BD9DE3EDD493}"/>
              </a:ext>
            </a:extLst>
          </p:cNvPr>
          <p:cNvSpPr>
            <a:spLocks noGrp="1"/>
          </p:cNvSpPr>
          <p:nvPr>
            <p:ph idx="1"/>
          </p:nvPr>
        </p:nvSpPr>
        <p:spPr>
          <a:xfrm>
            <a:off x="277002" y="1330919"/>
            <a:ext cx="3901892" cy="3510353"/>
          </a:xfrm>
        </p:spPr>
        <p:txBody>
          <a:bodyPr>
            <a:normAutofit fontScale="85000" lnSpcReduction="20000"/>
          </a:bodyPr>
          <a:lstStyle/>
          <a:p>
            <a:pPr marL="0" indent="0">
              <a:buNone/>
            </a:pPr>
            <a:r>
              <a:rPr lang="et-EE" sz="2400"/>
              <a:t>Jana Toome</a:t>
            </a:r>
          </a:p>
          <a:p>
            <a:pPr marL="0" indent="0">
              <a:buNone/>
            </a:pPr>
            <a:r>
              <a:rPr lang="et-EE" sz="2400"/>
              <a:t>5306 4914</a:t>
            </a:r>
          </a:p>
          <a:p>
            <a:pPr marL="0" indent="0">
              <a:buNone/>
            </a:pPr>
            <a:r>
              <a:rPr lang="et-EE" sz="2400">
                <a:hlinkClick r:id="rId2">
                  <a:extLst>
                    <a:ext uri="{A12FA001-AC4F-418D-AE19-62706E023703}">
                      <ahyp:hlinkClr xmlns:ahyp="http://schemas.microsoft.com/office/drawing/2018/hyperlinkcolor" val="tx"/>
                    </a:ext>
                  </a:extLst>
                </a:hlinkClick>
              </a:rPr>
              <a:t>jana.toome@kredex.ee</a:t>
            </a:r>
            <a:endParaRPr lang="et-EE" sz="2400"/>
          </a:p>
          <a:p>
            <a:pPr marL="0" indent="0" algn="l">
              <a:buNone/>
            </a:pPr>
            <a:endParaRPr lang="et-EE" sz="2400" b="0" i="0">
              <a:effectLst/>
            </a:endParaRPr>
          </a:p>
          <a:p>
            <a:pPr marL="0" indent="0" algn="l">
              <a:buNone/>
            </a:pPr>
            <a:r>
              <a:rPr lang="et-EE" sz="2400" b="0" i="0">
                <a:effectLst/>
              </a:rPr>
              <a:t>Kristo Hütt</a:t>
            </a:r>
          </a:p>
          <a:p>
            <a:pPr marL="0" indent="0">
              <a:buNone/>
            </a:pPr>
            <a:r>
              <a:rPr lang="et-EE" sz="2400" b="0" i="0" strike="noStrike">
                <a:effectLst/>
              </a:rPr>
              <a:t>667 4113</a:t>
            </a:r>
            <a:endParaRPr lang="et-EE" sz="2400" b="0" i="0">
              <a:effectLst/>
            </a:endParaRPr>
          </a:p>
          <a:p>
            <a:pPr marL="0" indent="0" algn="l">
              <a:buNone/>
            </a:pPr>
            <a:r>
              <a:rPr lang="et-EE" sz="2400" u="sng"/>
              <a:t>kristo.hutt@​kredex.ee</a:t>
            </a:r>
          </a:p>
          <a:p>
            <a:pPr marL="0" indent="0" algn="l">
              <a:buNone/>
            </a:pPr>
            <a:endParaRPr lang="et-EE" sz="2400"/>
          </a:p>
          <a:p>
            <a:pPr marL="0" indent="0">
              <a:buNone/>
            </a:pPr>
            <a:r>
              <a:rPr lang="et-EE" sz="2400"/>
              <a:t>Kaimo Kalda</a:t>
            </a:r>
          </a:p>
          <a:p>
            <a:pPr marL="0" indent="0">
              <a:buNone/>
            </a:pPr>
            <a:r>
              <a:rPr lang="et-EE" sz="2400" b="0" i="0" u="none" strike="noStrike">
                <a:effectLst/>
              </a:rPr>
              <a:t>667 4143</a:t>
            </a:r>
            <a:endParaRPr lang="et-EE" sz="2400"/>
          </a:p>
          <a:p>
            <a:pPr marL="0" indent="0" algn="l">
              <a:buNone/>
            </a:pPr>
            <a:r>
              <a:rPr lang="et-EE" sz="2400" b="0" i="0" u="sng">
                <a:effectLst/>
                <a:hlinkClick r:id="rId3">
                  <a:extLst>
                    <a:ext uri="{A12FA001-AC4F-418D-AE19-62706E023703}">
                      <ahyp:hlinkClr xmlns:ahyp="http://schemas.microsoft.com/office/drawing/2018/hyperlinkcolor" val="tx"/>
                    </a:ext>
                  </a:extLst>
                </a:hlinkClick>
              </a:rPr>
              <a:t>kaimo.kalda@​kredex.ee</a:t>
            </a:r>
            <a:endParaRPr lang="et-EE" sz="2400" b="0" i="0" u="sng">
              <a:effectLst/>
            </a:endParaRPr>
          </a:p>
          <a:p>
            <a:pPr marL="0" indent="0" algn="l">
              <a:buNone/>
            </a:pPr>
            <a:endParaRPr lang="et-EE" u="sng">
              <a:latin typeface="Roboto" panose="020B0604020202020204" charset="0"/>
            </a:endParaRPr>
          </a:p>
          <a:p>
            <a:endParaRPr lang="et-EE" dirty="0"/>
          </a:p>
        </p:txBody>
      </p:sp>
      <p:sp>
        <p:nvSpPr>
          <p:cNvPr id="9" name="Rectangle 8">
            <a:extLst>
              <a:ext uri="{FF2B5EF4-FFF2-40B4-BE49-F238E27FC236}">
                <a16:creationId xmlns:a16="http://schemas.microsoft.com/office/drawing/2014/main" id="{7DC056BF-2A36-4F3A-A9A8-4025B80CA22A}"/>
              </a:ext>
            </a:extLst>
          </p:cNvPr>
          <p:cNvSpPr/>
          <p:nvPr/>
        </p:nvSpPr>
        <p:spPr>
          <a:xfrm>
            <a:off x="8015954" y="0"/>
            <a:ext cx="1128046" cy="5143500"/>
          </a:xfrm>
          <a:prstGeom prst="rect">
            <a:avLst/>
          </a:prstGeom>
          <a:solidFill>
            <a:srgbClr val="00AFD7"/>
          </a:solidFill>
          <a:ln>
            <a:solidFill>
              <a:srgbClr val="00AF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t-EE"/>
          </a:p>
        </p:txBody>
      </p:sp>
      <p:pic>
        <p:nvPicPr>
          <p:cNvPr id="6" name="Picture 5" descr="A black and white image of a person's face&#10;&#10;Description automatically generated with low confidence">
            <a:extLst>
              <a:ext uri="{FF2B5EF4-FFF2-40B4-BE49-F238E27FC236}">
                <a16:creationId xmlns:a16="http://schemas.microsoft.com/office/drawing/2014/main" id="{26223220-BE4C-464F-8CB8-7F8BB1B0A0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6593" y="3013467"/>
            <a:ext cx="2028463" cy="404778"/>
          </a:xfrm>
          <a:prstGeom prst="rect">
            <a:avLst/>
          </a:prstGeom>
        </p:spPr>
      </p:pic>
      <p:pic>
        <p:nvPicPr>
          <p:cNvPr id="8" name="Picture 7" descr="Logo&#10;&#10;Description automatically generated with low confidence">
            <a:extLst>
              <a:ext uri="{FF2B5EF4-FFF2-40B4-BE49-F238E27FC236}">
                <a16:creationId xmlns:a16="http://schemas.microsoft.com/office/drawing/2014/main" id="{9EF431E8-0B96-45FB-AF39-002E8C5DB8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6593" y="3658706"/>
            <a:ext cx="2028463" cy="1071468"/>
          </a:xfrm>
          <a:prstGeom prst="rect">
            <a:avLst/>
          </a:prstGeom>
        </p:spPr>
      </p:pic>
    </p:spTree>
    <p:extLst>
      <p:ext uri="{BB962C8B-B14F-4D97-AF65-F5344CB8AC3E}">
        <p14:creationId xmlns:p14="http://schemas.microsoft.com/office/powerpoint/2010/main" val="4167571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4EC82F89-2A8E-4B6E-93EF-E38CEAFB1CBD}"/>
              </a:ext>
            </a:extLst>
          </p:cNvPr>
          <p:cNvSpPr>
            <a:spLocks noGrp="1"/>
          </p:cNvSpPr>
          <p:nvPr>
            <p:ph type="title"/>
          </p:nvPr>
        </p:nvSpPr>
        <p:spPr>
          <a:xfrm>
            <a:off x="277001" y="90967"/>
            <a:ext cx="7663295" cy="994172"/>
          </a:xfrm>
        </p:spPr>
        <p:txBody>
          <a:bodyPr/>
          <a:lstStyle/>
          <a:p>
            <a:r>
              <a:rPr lang="et-EE" dirty="0"/>
              <a:t>Renoveerimine</a:t>
            </a:r>
          </a:p>
        </p:txBody>
      </p:sp>
      <p:sp>
        <p:nvSpPr>
          <p:cNvPr id="3" name="Sisu kohatäide 2">
            <a:extLst>
              <a:ext uri="{FF2B5EF4-FFF2-40B4-BE49-F238E27FC236}">
                <a16:creationId xmlns:a16="http://schemas.microsoft.com/office/drawing/2014/main" id="{6CB4115C-B5CB-4286-9402-255C5F433747}"/>
              </a:ext>
            </a:extLst>
          </p:cNvPr>
          <p:cNvSpPr>
            <a:spLocks noGrp="1"/>
          </p:cNvSpPr>
          <p:nvPr>
            <p:ph idx="1"/>
          </p:nvPr>
        </p:nvSpPr>
        <p:spPr>
          <a:xfrm>
            <a:off x="277001" y="1211275"/>
            <a:ext cx="7663295" cy="3510353"/>
          </a:xfrm>
        </p:spPr>
        <p:txBody>
          <a:bodyPr>
            <a:normAutofit/>
          </a:bodyPr>
          <a:lstStyle/>
          <a:p>
            <a:pPr marL="0" indent="0">
              <a:buNone/>
            </a:pPr>
            <a:r>
              <a:rPr lang="et-EE" dirty="0"/>
              <a:t>Renoveeritud elamufondi sisekliima ja energiatõhususe </a:t>
            </a:r>
            <a:br>
              <a:rPr lang="et-EE" dirty="0"/>
            </a:br>
            <a:r>
              <a:rPr lang="et-EE" dirty="0"/>
              <a:t>uuringu raames küsitleti elanikke. Vastajad tõid välja </a:t>
            </a:r>
            <a:br>
              <a:rPr lang="et-EE" dirty="0"/>
            </a:br>
            <a:r>
              <a:rPr lang="et-EE" dirty="0"/>
              <a:t>järgmised renoveerimise positiivsed aspektid:</a:t>
            </a:r>
          </a:p>
          <a:p>
            <a:r>
              <a:rPr lang="et-EE" dirty="0"/>
              <a:t>elukeskkonna parandamine</a:t>
            </a:r>
          </a:p>
          <a:p>
            <a:r>
              <a:rPr lang="et-EE" dirty="0"/>
              <a:t>rahulolu ruumide sisetemperatuuriga</a:t>
            </a:r>
          </a:p>
          <a:p>
            <a:r>
              <a:rPr lang="et-EE" dirty="0"/>
              <a:t>hoone välimuse parandamine</a:t>
            </a:r>
          </a:p>
          <a:p>
            <a:r>
              <a:rPr lang="et-EE" dirty="0"/>
              <a:t>parem õhukvaliteet tänu ventilatsioonile</a:t>
            </a:r>
          </a:p>
          <a:p>
            <a:r>
              <a:rPr lang="et-EE" dirty="0"/>
              <a:t>hoone sisekujunduse parandamine - sissepääsud</a:t>
            </a:r>
          </a:p>
          <a:p>
            <a:r>
              <a:rPr lang="et-EE" dirty="0"/>
              <a:t>ventilatsioonimüra kadus</a:t>
            </a:r>
          </a:p>
        </p:txBody>
      </p:sp>
      <p:pic>
        <p:nvPicPr>
          <p:cNvPr id="5" name="Pilt 4">
            <a:extLst>
              <a:ext uri="{FF2B5EF4-FFF2-40B4-BE49-F238E27FC236}">
                <a16:creationId xmlns:a16="http://schemas.microsoft.com/office/drawing/2014/main" id="{6815DDFC-8F5A-4C9D-91CA-20DB57357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8648" y="-383519"/>
            <a:ext cx="1583352" cy="1583352"/>
          </a:xfrm>
          <a:prstGeom prst="rect">
            <a:avLst/>
          </a:prstGeom>
        </p:spPr>
      </p:pic>
    </p:spTree>
    <p:extLst>
      <p:ext uri="{BB962C8B-B14F-4D97-AF65-F5344CB8AC3E}">
        <p14:creationId xmlns:p14="http://schemas.microsoft.com/office/powerpoint/2010/main" val="1090925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21F4DB1D-C416-412B-A443-CB251506B7C1}"/>
              </a:ext>
            </a:extLst>
          </p:cNvPr>
          <p:cNvSpPr>
            <a:spLocks noGrp="1"/>
          </p:cNvSpPr>
          <p:nvPr>
            <p:ph type="title"/>
          </p:nvPr>
        </p:nvSpPr>
        <p:spPr>
          <a:xfrm>
            <a:off x="269567" y="90967"/>
            <a:ext cx="7663295" cy="994172"/>
          </a:xfrm>
        </p:spPr>
        <p:txBody>
          <a:bodyPr/>
          <a:lstStyle/>
          <a:p>
            <a:r>
              <a:rPr lang="en-EE" dirty="0"/>
              <a:t>Viljandi kogemus</a:t>
            </a:r>
            <a:endParaRPr lang="et-EE" dirty="0"/>
          </a:p>
        </p:txBody>
      </p:sp>
      <p:sp>
        <p:nvSpPr>
          <p:cNvPr id="3" name="Sisu kohatäide 2">
            <a:extLst>
              <a:ext uri="{FF2B5EF4-FFF2-40B4-BE49-F238E27FC236}">
                <a16:creationId xmlns:a16="http://schemas.microsoft.com/office/drawing/2014/main" id="{22AB058B-9ED8-49E6-8E0C-A27E64F14224}"/>
              </a:ext>
            </a:extLst>
          </p:cNvPr>
          <p:cNvSpPr>
            <a:spLocks noGrp="1"/>
          </p:cNvSpPr>
          <p:nvPr>
            <p:ph idx="1"/>
          </p:nvPr>
        </p:nvSpPr>
        <p:spPr>
          <a:xfrm>
            <a:off x="261938" y="1211262"/>
            <a:ext cx="7662862" cy="3750351"/>
          </a:xfrm>
        </p:spPr>
        <p:txBody>
          <a:bodyPr>
            <a:normAutofit fontScale="70000" lnSpcReduction="20000"/>
          </a:bodyPr>
          <a:lstStyle/>
          <a:p>
            <a:r>
              <a:rPr lang="et-EE" dirty="0">
                <a:solidFill>
                  <a:srgbClr val="00AFD7"/>
                </a:solidFill>
              </a:rPr>
              <a:t>Viljandis Paalalinna rajoonis viiekorruselises korterelamus ühistut juhtiv Kristjan </a:t>
            </a:r>
            <a:r>
              <a:rPr lang="et-EE" dirty="0" err="1">
                <a:solidFill>
                  <a:srgbClr val="00AFD7"/>
                </a:solidFill>
              </a:rPr>
              <a:t>Endrekson</a:t>
            </a:r>
            <a:r>
              <a:rPr lang="et-EE" dirty="0">
                <a:solidFill>
                  <a:srgbClr val="00AFD7"/>
                </a:solidFill>
              </a:rPr>
              <a:t> kirjeldab üsna traditsioonilist juhtumit, kuis algne umbusk asendus eduka rekonstrueerimisprojektiga.</a:t>
            </a:r>
            <a:endParaRPr lang="en-EE" dirty="0">
              <a:solidFill>
                <a:srgbClr val="00AFD7"/>
              </a:solidFill>
            </a:endParaRPr>
          </a:p>
          <a:p>
            <a:r>
              <a:rPr lang="et-EE" dirty="0"/>
              <a:t>"Alustasime maja rekonstrueerimisprojektiga tegelikult 2013-14, kui tegime energiaauditi ja vaatasime detailselt üle, mis seisukorras meie maja on. Aasta hiljem tegime ka esmase kalkulatsiooni rekonstrueerimise teostamiseks, kuid toona jäi ühistu renoveerimise osas veel kõhklevale seisukohale ja panime projekti ajutiselt ootele," kirjeldab juht. </a:t>
            </a:r>
            <a:endParaRPr lang="en-EE" dirty="0"/>
          </a:p>
          <a:p>
            <a:r>
              <a:rPr lang="et-EE" dirty="0"/>
              <a:t>Ajutiselt sai projekt küll tallele pandud, kuid kui naabruskonnas hakkasid teised majad uut ilmet võtma ning omavahelistes suhtlustes tulid välja uuendamise eelised, muutusid ka meeleolud. "Kui naabermajad said juba uue ilme, siis tuli küsimusi - meil oli ju ka projekt ning miks meie ei võiks seda ette võtta. </a:t>
            </a:r>
            <a:endParaRPr lang="en-EE" dirty="0"/>
          </a:p>
          <a:p>
            <a:r>
              <a:rPr lang="et-EE" dirty="0"/>
              <a:t>Peamine, milles ühistujuhi sõnul seisnes nii potentsiaal kui ka kõhklused, oli tulevikuvaade - energiaauditi põhjal oli oodata küttekulude alanemist poole võrra (rääkimata kenamast majast ja paremast sisekliimast), kuid kas see tõesti katab ka võetava lisakohustuse. "Aga kui juba kuulsime ka teiste kogemusest ning võtsime arvutused aluseks, nägid elanikud - tõesti, fassaad, kütte- ja veesüsteemid saavad korda ning maja soojaks ja selle arvelt maksamegi vähem. Ja täna ongi meie reaalsed küttekulud sellised, et kokku koos laenumaksega kulud ei kasvanud, aga maja on korras," märgib ta. </a:t>
            </a:r>
            <a:endParaRPr lang="en-EE" dirty="0"/>
          </a:p>
        </p:txBody>
      </p:sp>
    </p:spTree>
    <p:extLst>
      <p:ext uri="{BB962C8B-B14F-4D97-AF65-F5344CB8AC3E}">
        <p14:creationId xmlns:p14="http://schemas.microsoft.com/office/powerpoint/2010/main" val="416044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A03FB7A3-1F34-4062-B004-A79D6687DCB5}"/>
              </a:ext>
            </a:extLst>
          </p:cNvPr>
          <p:cNvSpPr>
            <a:spLocks noGrp="1"/>
          </p:cNvSpPr>
          <p:nvPr>
            <p:ph type="title"/>
          </p:nvPr>
        </p:nvSpPr>
        <p:spPr/>
        <p:txBody>
          <a:bodyPr/>
          <a:lstStyle/>
          <a:p>
            <a:r>
              <a:rPr lang="en-EE" dirty="0"/>
              <a:t>Jõhvi kogemus</a:t>
            </a:r>
            <a:endParaRPr lang="et-EE" dirty="0"/>
          </a:p>
        </p:txBody>
      </p:sp>
      <p:sp>
        <p:nvSpPr>
          <p:cNvPr id="3" name="Sisu kohatäide 2">
            <a:extLst>
              <a:ext uri="{FF2B5EF4-FFF2-40B4-BE49-F238E27FC236}">
                <a16:creationId xmlns:a16="http://schemas.microsoft.com/office/drawing/2014/main" id="{F1FCDDF8-D673-41EA-BE22-DFD2AAC6B0C7}"/>
              </a:ext>
            </a:extLst>
          </p:cNvPr>
          <p:cNvSpPr>
            <a:spLocks noGrp="1"/>
          </p:cNvSpPr>
          <p:nvPr>
            <p:ph idx="1"/>
          </p:nvPr>
        </p:nvSpPr>
        <p:spPr>
          <a:xfrm>
            <a:off x="262134" y="1211275"/>
            <a:ext cx="8061470" cy="3841258"/>
          </a:xfrm>
        </p:spPr>
        <p:txBody>
          <a:bodyPr>
            <a:normAutofit fontScale="62500" lnSpcReduction="20000"/>
          </a:bodyPr>
          <a:lstStyle/>
          <a:p>
            <a:r>
              <a:rPr lang="en-EE" sz="2400" dirty="0">
                <a:solidFill>
                  <a:srgbClr val="00AFD7"/>
                </a:solidFill>
              </a:rPr>
              <a:t>Jõhvi</a:t>
            </a:r>
            <a:r>
              <a:rPr lang="et-EE" sz="2400" dirty="0">
                <a:solidFill>
                  <a:srgbClr val="00AFD7"/>
                </a:solidFill>
              </a:rPr>
              <a:t>s asuva</a:t>
            </a:r>
            <a:r>
              <a:rPr lang="en-EE" sz="2400" dirty="0">
                <a:solidFill>
                  <a:srgbClr val="00AFD7"/>
                </a:solidFill>
              </a:rPr>
              <a:t> Pargi 55a ühistut juhtiv Kätlin Pihlak ütleb, et KredExi toetust taotlema sundis kortermaja halb seisukord ning majaelanike ühine otsus, et hoone tuleb korda teha. </a:t>
            </a:r>
          </a:p>
          <a:p>
            <a:r>
              <a:rPr lang="en-EE" sz="2400" dirty="0"/>
              <a:t>“Elamu oli kehvas seisus, kuna juba aastaid ei olnud ühistu peale katuseremondi tõsisemaid ehitus- ega parandustöid teinud. Alguses kaalusime ka KredExi asemel teisi võimalusi ning ka seda, et teha renoveerimine oma jõududega ja jupiti - vahetades välja aknad, uuendades välisilmet jne. Siis aga kutsusime ühistu koosolekule KredExi esindaja ning kohapealse arutelu tulemusel jõudsime selge tõdemuseni, et läheme ikkagi toetust küsima,” ütleb Pihlak ning lisab, et kindlasti lihtsustas otsust, et ühistul oli kogutud juba varasemalt ka vajaminev omaosalus.</a:t>
            </a:r>
          </a:p>
          <a:p>
            <a:r>
              <a:rPr lang="en-EE" sz="2400" dirty="0"/>
              <a:t>Kokku kest</a:t>
            </a:r>
            <a:r>
              <a:rPr lang="et-EE" sz="2400" dirty="0" err="1"/>
              <a:t>sid</a:t>
            </a:r>
            <a:r>
              <a:rPr lang="en-EE" sz="2400" dirty="0"/>
              <a:t> Pargi tänava korerelamu ehitustööd pea kolmveerand aastat ning uuendatud sai hoone fassaad, aknad, kütte- ja ventilatsioonisüsteem. “Rekonstrueerimise tulemusel on meie majal täiesti uus ja tänapäevane ilme. Tänu ventilatsioonisüsteemi uuendamisele on oluliselt parem ka õhukvaliteet ning mis peamine - küttekulud on kahanenud isegi 50-60 protsenti võrreldes varasemaga,” loetleb ühistu esindaja projekti tulemusi.</a:t>
            </a:r>
            <a:endParaRPr lang="en-EE" sz="2400" dirty="0">
              <a:effectLst/>
            </a:endParaRPr>
          </a:p>
          <a:p>
            <a:r>
              <a:rPr lang="en-EE" sz="2400" dirty="0"/>
              <a:t>“Soovitan väga teistele koretriühistute juhtidele võtta taotlemisel abiks konsultant. Neil on olemas teadmised ning ka juba kogemus, milliseid dokumente on vaja ning kuidas kogu protsessi hallata ja korraldada. Ei pea ju jalgratast leiutama, kui see on juba leiutatud,” lausub </a:t>
            </a:r>
            <a:r>
              <a:rPr lang="et-EE" sz="2400" dirty="0"/>
              <a:t>ta</a:t>
            </a:r>
            <a:r>
              <a:rPr lang="en-EE" sz="2400" dirty="0">
                <a:effectLst/>
              </a:rPr>
              <a:t> </a:t>
            </a:r>
            <a:endParaRPr lang="en-EE" sz="2400" dirty="0"/>
          </a:p>
          <a:p>
            <a:endParaRPr lang="et-EE" dirty="0"/>
          </a:p>
        </p:txBody>
      </p:sp>
    </p:spTree>
    <p:extLst>
      <p:ext uri="{BB962C8B-B14F-4D97-AF65-F5344CB8AC3E}">
        <p14:creationId xmlns:p14="http://schemas.microsoft.com/office/powerpoint/2010/main" val="4023768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A1EA1DBE-1B1C-4915-B869-822C7CF629F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418889" y="378460"/>
            <a:ext cx="4430887" cy="4386579"/>
          </a:xfrm>
          <a:prstGeom prst="rect">
            <a:avLst/>
          </a:prstGeom>
        </p:spPr>
      </p:pic>
      <p:pic>
        <p:nvPicPr>
          <p:cNvPr id="8" name="Picture 2">
            <a:extLst>
              <a:ext uri="{FF2B5EF4-FFF2-40B4-BE49-F238E27FC236}">
                <a16:creationId xmlns:a16="http://schemas.microsoft.com/office/drawing/2014/main" id="{88E50FB2-043B-4F89-8E1D-7992567FA1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0683" y="1367624"/>
            <a:ext cx="3029795" cy="3400790"/>
          </a:xfrm>
          <a:prstGeom prst="rect">
            <a:avLst/>
          </a:prstGeom>
        </p:spPr>
      </p:pic>
      <p:sp>
        <p:nvSpPr>
          <p:cNvPr id="10" name="TextBox 9">
            <a:extLst>
              <a:ext uri="{FF2B5EF4-FFF2-40B4-BE49-F238E27FC236}">
                <a16:creationId xmlns:a16="http://schemas.microsoft.com/office/drawing/2014/main" id="{9B2FBB05-A86F-41D0-8401-C0BE20698CA6}"/>
              </a:ext>
            </a:extLst>
          </p:cNvPr>
          <p:cNvSpPr txBox="1"/>
          <p:nvPr/>
        </p:nvSpPr>
        <p:spPr>
          <a:xfrm>
            <a:off x="732584" y="787352"/>
            <a:ext cx="4646935" cy="369332"/>
          </a:xfrm>
          <a:prstGeom prst="rect">
            <a:avLst/>
          </a:prstGeom>
          <a:noFill/>
        </p:spPr>
        <p:txBody>
          <a:bodyPr wrap="square">
            <a:spAutoFit/>
          </a:bodyPr>
          <a:lstStyle/>
          <a:p>
            <a:r>
              <a:rPr lang="en-EE" dirty="0"/>
              <a:t>Pargi 55a, Jõhvi</a:t>
            </a:r>
            <a:endParaRPr lang="et-EE" dirty="0"/>
          </a:p>
        </p:txBody>
      </p:sp>
    </p:spTree>
    <p:extLst>
      <p:ext uri="{BB962C8B-B14F-4D97-AF65-F5344CB8AC3E}">
        <p14:creationId xmlns:p14="http://schemas.microsoft.com/office/powerpoint/2010/main" val="3181983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09C3DA9-DD0B-4C47-9817-4B8475C9D1D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849853" y="389611"/>
            <a:ext cx="4228672" cy="3155819"/>
          </a:xfrm>
          <a:prstGeom prst="rect">
            <a:avLst/>
          </a:prstGeom>
        </p:spPr>
      </p:pic>
      <p:pic>
        <p:nvPicPr>
          <p:cNvPr id="5" name="Picture 1">
            <a:extLst>
              <a:ext uri="{FF2B5EF4-FFF2-40B4-BE49-F238E27FC236}">
                <a16:creationId xmlns:a16="http://schemas.microsoft.com/office/drawing/2014/main" id="{7852242D-91FE-4D49-8A94-0CD5ABA8AD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8265" y="1936699"/>
            <a:ext cx="3942179" cy="2856944"/>
          </a:xfrm>
          <a:prstGeom prst="rect">
            <a:avLst/>
          </a:prstGeom>
        </p:spPr>
      </p:pic>
      <p:sp>
        <p:nvSpPr>
          <p:cNvPr id="6" name="TextBox 5">
            <a:extLst>
              <a:ext uri="{FF2B5EF4-FFF2-40B4-BE49-F238E27FC236}">
                <a16:creationId xmlns:a16="http://schemas.microsoft.com/office/drawing/2014/main" id="{85F6FDE7-6A72-4AC3-B7B4-5D176F0844F9}"/>
              </a:ext>
            </a:extLst>
          </p:cNvPr>
          <p:cNvSpPr txBox="1"/>
          <p:nvPr/>
        </p:nvSpPr>
        <p:spPr>
          <a:xfrm>
            <a:off x="4320444" y="4299467"/>
            <a:ext cx="2726267" cy="369332"/>
          </a:xfrm>
          <a:prstGeom prst="rect">
            <a:avLst/>
          </a:prstGeom>
          <a:noFill/>
        </p:spPr>
        <p:txBody>
          <a:bodyPr wrap="square" rtlCol="0">
            <a:spAutoFit/>
          </a:bodyPr>
          <a:lstStyle/>
          <a:p>
            <a:r>
              <a:rPr lang="en-EE" dirty="0"/>
              <a:t>Soo 22, Paide</a:t>
            </a:r>
          </a:p>
        </p:txBody>
      </p:sp>
      <p:sp>
        <p:nvSpPr>
          <p:cNvPr id="7" name="TextBox 6">
            <a:extLst>
              <a:ext uri="{FF2B5EF4-FFF2-40B4-BE49-F238E27FC236}">
                <a16:creationId xmlns:a16="http://schemas.microsoft.com/office/drawing/2014/main" id="{6C5BBABB-62D1-483A-9B12-19D3CB833150}"/>
              </a:ext>
            </a:extLst>
          </p:cNvPr>
          <p:cNvSpPr txBox="1"/>
          <p:nvPr/>
        </p:nvSpPr>
        <p:spPr>
          <a:xfrm>
            <a:off x="1594177" y="464066"/>
            <a:ext cx="2726267" cy="369332"/>
          </a:xfrm>
          <a:prstGeom prst="rect">
            <a:avLst/>
          </a:prstGeom>
          <a:noFill/>
        </p:spPr>
        <p:txBody>
          <a:bodyPr wrap="square" rtlCol="0">
            <a:spAutoFit/>
          </a:bodyPr>
          <a:lstStyle/>
          <a:p>
            <a:r>
              <a:rPr lang="en-EE" dirty="0"/>
              <a:t>Tuleviku 6, Rakvere</a:t>
            </a:r>
          </a:p>
        </p:txBody>
      </p:sp>
    </p:spTree>
    <p:extLst>
      <p:ext uri="{BB962C8B-B14F-4D97-AF65-F5344CB8AC3E}">
        <p14:creationId xmlns:p14="http://schemas.microsoft.com/office/powerpoint/2010/main" val="34446136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REDEX">
      <a:majorFont>
        <a:latin typeface="Archivo"/>
        <a:ea typeface=""/>
        <a:cs typeface=""/>
      </a:majorFont>
      <a:minorFont>
        <a:latin typeface="Archiv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16609</TotalTime>
  <Words>2732</Words>
  <Application>Microsoft Office PowerPoint</Application>
  <PresentationFormat>On-screen Show (16:9)</PresentationFormat>
  <Paragraphs>267</Paragraphs>
  <Slides>40</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Archivo</vt:lpstr>
      <vt:lpstr>Calibri</vt:lpstr>
      <vt:lpstr>Cambria Math</vt:lpstr>
      <vt:lpstr>Wingdings</vt:lpstr>
      <vt:lpstr>Roboto</vt:lpstr>
      <vt:lpstr>Arial</vt:lpstr>
      <vt:lpstr>Office Theme</vt:lpstr>
      <vt:lpstr>Korterelamute renoveerimine KredEx abiga</vt:lpstr>
      <vt:lpstr>PowerPoint Presentation</vt:lpstr>
      <vt:lpstr>PowerPoint Presentation</vt:lpstr>
      <vt:lpstr>Edasine tegevus</vt:lpstr>
      <vt:lpstr>Renoveerimine</vt:lpstr>
      <vt:lpstr>Viljandi kogemus</vt:lpstr>
      <vt:lpstr>Jõhvi kogemus</vt:lpstr>
      <vt:lpstr>PowerPoint Presentation</vt:lpstr>
      <vt:lpstr>PowerPoint Presentation</vt:lpstr>
      <vt:lpstr>PowerPoint Presentation</vt:lpstr>
      <vt:lpstr>Energiatõhususe põhimõisted</vt:lpstr>
      <vt:lpstr>Energiatõhususe põhimõisted</vt:lpstr>
      <vt:lpstr>Renoveerimise ja toetuse taotlemise protsess</vt:lpstr>
      <vt:lpstr>Millest alustada?</vt:lpstr>
      <vt:lpstr>Nõuded rekonstrueerimisprojektile</vt:lpstr>
      <vt:lpstr>Taotlemine</vt:lpstr>
      <vt:lpstr>Toetatavad tegevused 1</vt:lpstr>
      <vt:lpstr>Toetatavad tegevused 2</vt:lpstr>
      <vt:lpstr>Toetatavad tegevused 3</vt:lpstr>
      <vt:lpstr>Toetatavad tegevused 4</vt:lpstr>
      <vt:lpstr>Erisused</vt:lpstr>
      <vt:lpstr>Pakkumised ja hanked</vt:lpstr>
      <vt:lpstr>Menetlus</vt:lpstr>
      <vt:lpstr>Menetlus (väljamakse)</vt:lpstr>
      <vt:lpstr>Osalise rekonstrueerimise toetus</vt:lpstr>
      <vt:lpstr>Renoveerimislaen (KE laen)</vt:lpstr>
      <vt:lpstr>KE laenu protsess</vt:lpstr>
      <vt:lpstr>KE laenu tingimused</vt:lpstr>
      <vt:lpstr>KE laenu tingimused</vt:lpstr>
      <vt:lpstr>KE laenu tingimused</vt:lpstr>
      <vt:lpstr>KE laenu dokumendid</vt:lpstr>
      <vt:lpstr>KE laenu taotlusvorm</vt:lpstr>
      <vt:lpstr>KE laenu taotlusvorm</vt:lpstr>
      <vt:lpstr>KE laenu taotlusvorm</vt:lpstr>
      <vt:lpstr>KE laenu taotlusvorm</vt:lpstr>
      <vt:lpstr>KE laenu taotlusvorm</vt:lpstr>
      <vt:lpstr>Korterelamu laenukäendus (KE käendus)</vt:lpstr>
      <vt:lpstr>KE käendus</vt:lpstr>
      <vt:lpstr>KE käenduse tingimused</vt:lpstr>
      <vt:lpstr>Tänud!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Merilyn</dc:creator>
  <cp:lastModifiedBy>Carmen Kressa</cp:lastModifiedBy>
  <cp:revision>52</cp:revision>
  <dcterms:created xsi:type="dcterms:W3CDTF">2018-04-12T12:41:29Z</dcterms:created>
  <dcterms:modified xsi:type="dcterms:W3CDTF">2022-04-29T09:54:27Z</dcterms:modified>
</cp:coreProperties>
</file>