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theme/themeOverride3.xml" ContentType="application/vnd.openxmlformats-officedocument.themeOverride+xml"/>
  <Override PartName="/ppt/charts/chart6.xml" ContentType="application/vnd.openxmlformats-officedocument.drawingml.chart+xml"/>
  <Override PartName="/ppt/theme/themeOverride4.xml" ContentType="application/vnd.openxmlformats-officedocument.themeOverr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theme/themeOverride7.xml" ContentType="application/vnd.openxmlformats-officedocument.themeOverr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theme/themeOverride8.xml" ContentType="application/vnd.openxmlformats-officedocument.themeOverride+xml"/>
  <Override PartName="/ppt/charts/chart17.xml" ContentType="application/vnd.openxmlformats-officedocument.drawingml.chart+xml"/>
  <Override PartName="/ppt/theme/themeOverride9.xml" ContentType="application/vnd.openxmlformats-officedocument.themeOverride+xml"/>
  <Override PartName="/ppt/charts/chart18.xml" ContentType="application/vnd.openxmlformats-officedocument.drawingml.chart+xml"/>
  <Override PartName="/ppt/theme/themeOverride10.xml" ContentType="application/vnd.openxmlformats-officedocument.themeOverride+xml"/>
  <Override PartName="/ppt/charts/chart19.xml" ContentType="application/vnd.openxmlformats-officedocument.drawingml.chart+xml"/>
  <Override PartName="/ppt/theme/themeOverride11.xml" ContentType="application/vnd.openxmlformats-officedocument.themeOverride+xml"/>
  <Override PartName="/ppt/charts/chart20.xml" ContentType="application/vnd.openxmlformats-officedocument.drawingml.chart+xml"/>
  <Override PartName="/ppt/theme/themeOverride12.xml" ContentType="application/vnd.openxmlformats-officedocument.themeOverride+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theme/themeOverride13.xml" ContentType="application/vnd.openxmlformats-officedocument.themeOverride+xml"/>
  <Override PartName="/ppt/charts/chart32.xml" ContentType="application/vnd.openxmlformats-officedocument.drawingml.chart+xml"/>
  <Override PartName="/ppt/theme/themeOverride14.xml" ContentType="application/vnd.openxmlformats-officedocument.themeOverride+xml"/>
  <Override PartName="/ppt/charts/chart33.xml" ContentType="application/vnd.openxmlformats-officedocument.drawingml.chart+xml"/>
  <Override PartName="/ppt/theme/themeOverride15.xml" ContentType="application/vnd.openxmlformats-officedocument.themeOverride+xml"/>
  <Override PartName="/ppt/charts/chart34.xml" ContentType="application/vnd.openxmlformats-officedocument.drawingml.chart+xml"/>
  <Override PartName="/ppt/theme/themeOverride16.xml" ContentType="application/vnd.openxmlformats-officedocument.themeOverride+xml"/>
  <Override PartName="/ppt/charts/chart35.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7.xml" ContentType="application/vnd.openxmlformats-officedocument.themeOverride+xml"/>
  <Override PartName="/ppt/charts/chart36.xml" ContentType="application/vnd.openxmlformats-officedocument.drawingml.chart+xml"/>
  <Override PartName="/ppt/theme/themeOverride18.xml" ContentType="application/vnd.openxmlformats-officedocument.themeOverride+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theme/themeOverride19.xml" ContentType="application/vnd.openxmlformats-officedocument.themeOverride+xml"/>
  <Override PartName="/ppt/charts/chart42.xml" ContentType="application/vnd.openxmlformats-officedocument.drawingml.chart+xml"/>
  <Override PartName="/ppt/theme/themeOverride20.xml" ContentType="application/vnd.openxmlformats-officedocument.themeOverride+xml"/>
  <Override PartName="/ppt/charts/chart43.xml" ContentType="application/vnd.openxmlformats-officedocument.drawingml.chart+xml"/>
  <Override PartName="/ppt/theme/themeOverride21.xml" ContentType="application/vnd.openxmlformats-officedocument.themeOverride+xml"/>
  <Override PartName="/ppt/charts/chart44.xml" ContentType="application/vnd.openxmlformats-officedocument.drawingml.chart+xml"/>
  <Override PartName="/ppt/theme/themeOverride22.xml" ContentType="application/vnd.openxmlformats-officedocument.themeOverride+xml"/>
  <Override PartName="/ppt/charts/chart45.xml" ContentType="application/vnd.openxmlformats-officedocument.drawingml.chart+xml"/>
  <Override PartName="/ppt/theme/themeOverride23.xml" ContentType="application/vnd.openxmlformats-officedocument.themeOverride+xml"/>
  <Override PartName="/ppt/charts/chart46.xml" ContentType="application/vnd.openxmlformats-officedocument.drawingml.chart+xml"/>
  <Override PartName="/ppt/theme/themeOverride24.xml" ContentType="application/vnd.openxmlformats-officedocument.themeOverride+xml"/>
  <Override PartName="/ppt/charts/chart47.xml" ContentType="application/vnd.openxmlformats-officedocument.drawingml.chart+xml"/>
  <Override PartName="/ppt/theme/themeOverride25.xml" ContentType="application/vnd.openxmlformats-officedocument.themeOverride+xml"/>
  <Override PartName="/ppt/charts/chart48.xml" ContentType="application/vnd.openxmlformats-officedocument.drawingml.chart+xml"/>
  <Override PartName="/ppt/theme/themeOverride26.xml" ContentType="application/vnd.openxmlformats-officedocument.themeOverr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handoutMasterIdLst>
    <p:handoutMasterId r:id="rId56"/>
  </p:handoutMasterIdLst>
  <p:sldIdLst>
    <p:sldId id="280" r:id="rId2"/>
    <p:sldId id="475" r:id="rId3"/>
    <p:sldId id="469" r:id="rId4"/>
    <p:sldId id="733" r:id="rId5"/>
    <p:sldId id="732" r:id="rId6"/>
    <p:sldId id="731" r:id="rId7"/>
    <p:sldId id="730" r:id="rId8"/>
    <p:sldId id="729" r:id="rId9"/>
    <p:sldId id="728" r:id="rId10"/>
    <p:sldId id="673" r:id="rId11"/>
    <p:sldId id="674" r:id="rId12"/>
    <p:sldId id="676" r:id="rId13"/>
    <p:sldId id="677" r:id="rId14"/>
    <p:sldId id="678" r:id="rId15"/>
    <p:sldId id="680" r:id="rId16"/>
    <p:sldId id="681" r:id="rId17"/>
    <p:sldId id="682" r:id="rId18"/>
    <p:sldId id="684" r:id="rId19"/>
    <p:sldId id="686" r:id="rId20"/>
    <p:sldId id="727" r:id="rId21"/>
    <p:sldId id="692" r:id="rId22"/>
    <p:sldId id="693" r:id="rId23"/>
    <p:sldId id="694" r:id="rId24"/>
    <p:sldId id="689" r:id="rId25"/>
    <p:sldId id="690" r:id="rId26"/>
    <p:sldId id="691" r:id="rId27"/>
    <p:sldId id="695" r:id="rId28"/>
    <p:sldId id="696" r:id="rId29"/>
    <p:sldId id="697" r:id="rId30"/>
    <p:sldId id="698" r:id="rId31"/>
    <p:sldId id="699" r:id="rId32"/>
    <p:sldId id="700" r:id="rId33"/>
    <p:sldId id="702" r:id="rId34"/>
    <p:sldId id="703" r:id="rId35"/>
    <p:sldId id="704" r:id="rId36"/>
    <p:sldId id="705" r:id="rId37"/>
    <p:sldId id="716" r:id="rId38"/>
    <p:sldId id="707" r:id="rId39"/>
    <p:sldId id="708" r:id="rId40"/>
    <p:sldId id="734" r:id="rId41"/>
    <p:sldId id="709" r:id="rId42"/>
    <p:sldId id="710" r:id="rId43"/>
    <p:sldId id="711" r:id="rId44"/>
    <p:sldId id="712" r:id="rId45"/>
    <p:sldId id="713" r:id="rId46"/>
    <p:sldId id="714" r:id="rId47"/>
    <p:sldId id="715" r:id="rId48"/>
    <p:sldId id="706" r:id="rId49"/>
    <p:sldId id="720" r:id="rId50"/>
    <p:sldId id="724" r:id="rId51"/>
    <p:sldId id="725" r:id="rId52"/>
    <p:sldId id="726" r:id="rId53"/>
    <p:sldId id="589" r:id="rId54"/>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kasv" initials="l" lastIdx="1" clrIdx="0"/>
  <p:cmAuthor id="2" name="Greta Rutkeviciute" initials="GR" lastIdx="110" clrIdx="1"/>
  <p:cmAuthor id="3" name="juste / RAIT" initials="JRY" lastIdx="8" clrIdx="2"/>
  <p:cmAuthor id="4" name="Namai" initials="N" lastIdx="1" clrIdx="3"/>
  <p:cmAuthor id="5" name="Alise Udam" initials="AU" lastIdx="8" clrIdx="4">
    <p:extLst>
      <p:ext uri="{19B8F6BF-5375-455C-9EA6-DF929625EA0E}">
        <p15:presenceInfo xmlns:p15="http://schemas.microsoft.com/office/powerpoint/2012/main" userId="Alise Uda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724C"/>
    <a:srgbClr val="ED8D6F"/>
    <a:srgbClr val="D05F12"/>
    <a:srgbClr val="FFA3A3"/>
    <a:srgbClr val="FFCDCD"/>
    <a:srgbClr val="B45210"/>
    <a:srgbClr val="FF4343"/>
    <a:srgbClr val="FF00FF"/>
    <a:srgbClr val="0000FF"/>
    <a:srgbClr val="FFFF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53" autoAdjust="0"/>
    <p:restoredTop sz="96064" autoAdjust="0"/>
  </p:normalViewPr>
  <p:slideViewPr>
    <p:cSldViewPr snapToGrid="0">
      <p:cViewPr varScale="1">
        <p:scale>
          <a:sx n="112" d="100"/>
          <a:sy n="112" d="100"/>
        </p:scale>
        <p:origin x="372" y="114"/>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54" d="100"/>
          <a:sy n="54" d="100"/>
        </p:scale>
        <p:origin x="2820"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192.168.1.150\Uuringud\2022\L&#228;&#228;ne-Harju%20Rahulolu\t&#246;&#246;tlus\&#220;ldjaotus.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192.168.1.150\Uuringud\2022\L&#228;&#228;ne-Harju%20Rahulolu\t&#246;&#246;tlus\t&#246;&#246;tlus_.xls"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192.168.1.150\Uuringud\2022\L&#228;&#228;ne-Harju%20Rahulolu\t&#246;&#246;tlus\t&#246;&#246;tlus_.xls" TargetMode="External"/></Relationships>
</file>

<file path=ppt/charts/_rels/chart12.xml.rels><?xml version="1.0" encoding="UTF-8" standalone="yes"?>
<Relationships xmlns="http://schemas.openxmlformats.org/package/2006/relationships"><Relationship Id="rId2" Type="http://schemas.openxmlformats.org/officeDocument/2006/relationships/oleObject" Target="file:///\\192.168.1.150\Uuringud\2022\L&#228;&#228;ne-Harju%20Rahulolu\t&#246;&#246;tlus\t&#246;&#246;tlus_.xls" TargetMode="External"/><Relationship Id="rId1" Type="http://schemas.openxmlformats.org/officeDocument/2006/relationships/themeOverride" Target="../theme/themeOverride7.xml"/></Relationships>
</file>

<file path=ppt/charts/_rels/chart13.xml.rels><?xml version="1.0" encoding="UTF-8" standalone="yes"?>
<Relationships xmlns="http://schemas.openxmlformats.org/package/2006/relationships"><Relationship Id="rId1" Type="http://schemas.openxmlformats.org/officeDocument/2006/relationships/oleObject" Target="file:///\\192.168.1.150\Uuringud\2022\L&#228;&#228;ne-Harju%20Rahulolu\t&#246;&#246;tlus\t&#246;&#246;tlus_.xls"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192.168.1.150\Uuringud\2022\L&#228;&#228;ne-Harju%20Rahulolu\t&#246;&#246;tlus\t&#246;&#246;tlus_.xls"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192.168.1.150\Uuringud\2022\L&#228;&#228;ne-Harju%20Rahulolu\t&#246;&#246;tlus\t&#246;&#246;tlus_.xls" TargetMode="External"/></Relationships>
</file>

<file path=ppt/charts/_rels/chart16.xml.rels><?xml version="1.0" encoding="UTF-8" standalone="yes"?>
<Relationships xmlns="http://schemas.openxmlformats.org/package/2006/relationships"><Relationship Id="rId2" Type="http://schemas.openxmlformats.org/officeDocument/2006/relationships/oleObject" Target="file:///\\192.168.1.150\Uuringud\2022\L&#228;&#228;ne-Harju%20Rahulolu\t&#246;&#246;tlus\t&#246;&#246;tlus_.xls" TargetMode="External"/><Relationship Id="rId1" Type="http://schemas.openxmlformats.org/officeDocument/2006/relationships/themeOverride" Target="../theme/themeOverride8.xml"/></Relationships>
</file>

<file path=ppt/charts/_rels/chart17.xml.rels><?xml version="1.0" encoding="UTF-8" standalone="yes"?>
<Relationships xmlns="http://schemas.openxmlformats.org/package/2006/relationships"><Relationship Id="rId2" Type="http://schemas.openxmlformats.org/officeDocument/2006/relationships/oleObject" Target="file:///\\192.168.1.150\Uuringud\2022\L&#228;&#228;ne-Harju%20Rahulolu\t&#246;&#246;tlus\t&#246;&#246;tlus_.xls" TargetMode="External"/><Relationship Id="rId1" Type="http://schemas.openxmlformats.org/officeDocument/2006/relationships/themeOverride" Target="../theme/themeOverride9.xml"/></Relationships>
</file>

<file path=ppt/charts/_rels/chart18.xml.rels><?xml version="1.0" encoding="UTF-8" standalone="yes"?>
<Relationships xmlns="http://schemas.openxmlformats.org/package/2006/relationships"><Relationship Id="rId2" Type="http://schemas.openxmlformats.org/officeDocument/2006/relationships/oleObject" Target="file:///\\192.168.1.150\Uuringud\2022\L&#228;&#228;ne-Harju%20Rahulolu\t&#246;&#246;tlus\t&#246;&#246;tlus_.xls" TargetMode="External"/><Relationship Id="rId1" Type="http://schemas.openxmlformats.org/officeDocument/2006/relationships/themeOverride" Target="../theme/themeOverride10.xml"/></Relationships>
</file>

<file path=ppt/charts/_rels/chart19.xml.rels><?xml version="1.0" encoding="UTF-8" standalone="yes"?>
<Relationships xmlns="http://schemas.openxmlformats.org/package/2006/relationships"><Relationship Id="rId2" Type="http://schemas.openxmlformats.org/officeDocument/2006/relationships/oleObject" Target="file:///\\192.168.1.150\Uuringud\2022\L&#228;&#228;ne-Harju%20Rahulolu\t&#246;&#246;tlus\t&#246;&#246;tlus_.xls" TargetMode="External"/><Relationship Id="rId1" Type="http://schemas.openxmlformats.org/officeDocument/2006/relationships/themeOverride" Target="../theme/themeOverride1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2" Type="http://schemas.openxmlformats.org/officeDocument/2006/relationships/oleObject" Target="file:///\\192.168.1.150\Uuringud\2022\L&#228;&#228;ne-Harju%20Rahulolu\t&#246;&#246;tlus\t&#246;&#246;tlus_.xls" TargetMode="External"/><Relationship Id="rId1" Type="http://schemas.openxmlformats.org/officeDocument/2006/relationships/themeOverride" Target="../theme/themeOverride12.xml"/></Relationships>
</file>

<file path=ppt/charts/_rels/chart21.xml.rels><?xml version="1.0" encoding="UTF-8" standalone="yes"?>
<Relationships xmlns="http://schemas.openxmlformats.org/package/2006/relationships"><Relationship Id="rId1" Type="http://schemas.openxmlformats.org/officeDocument/2006/relationships/oleObject" Target="file:///\\192.168.1.150\Uuringud\2022\L&#228;&#228;ne-Harju%20Rahulolu\t&#246;&#246;tlus\t&#246;&#246;tlus_.xls"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192.168.1.150\Uuringud\2022\L&#228;&#228;ne-Harju%20Rahulolu\t&#246;&#246;tlus\t&#246;&#246;tlus_.xls"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192.168.1.150\Uuringud\2022\L&#228;&#228;ne-Harju%20Rahulolu\t&#246;&#246;tlus\t&#246;&#246;tlus_.xls"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192.168.1.150\Uuringud\2022\L&#228;&#228;ne-Harju%20Rahulolu\t&#246;&#246;tlus\t&#246;&#246;tlus_.xls"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192.168.1.150\Uuringud\2022\L&#228;&#228;ne-Harju%20Rahulolu\t&#246;&#246;tlus\t&#246;&#246;tlus_.xls"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192.168.1.150\Uuringud\2022\L&#228;&#228;ne-Harju%20Rahulolu\t&#246;&#246;tlus\t&#246;&#246;tlus_.xls"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192.168.1.150\Uuringud\2022\L&#228;&#228;ne-Harju%20Rahulolu\t&#246;&#246;tlus\t&#246;&#246;tlus_.xls"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192.168.1.150\Uuringud\2022\L&#228;&#228;ne-Harju%20Rahulolu\t&#246;&#246;tlus\t&#246;&#246;tlus_.xls"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file:///\\192.168.1.150\Uuringud\2022\L&#228;&#228;ne-Harju%20Rahulolu\t&#246;&#246;tlus\t&#246;&#246;tlus_.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192.168.1.150\Uuringud\2022\L&#228;&#228;ne-Harju%20Rahulolu\t&#246;&#246;tlus\t&#246;&#246;tlus_.xls" TargetMode="External"/></Relationships>
</file>

<file path=ppt/charts/_rels/chart30.xml.rels><?xml version="1.0" encoding="UTF-8" standalone="yes"?>
<Relationships xmlns="http://schemas.openxmlformats.org/package/2006/relationships"><Relationship Id="rId1" Type="http://schemas.openxmlformats.org/officeDocument/2006/relationships/oleObject" Target="file:///\\192.168.1.150\Uuringud\2022\L&#228;&#228;ne-Harju%20Rahulolu\t&#246;&#246;tlus\t&#246;&#246;tlus_.xls" TargetMode="External"/></Relationships>
</file>

<file path=ppt/charts/_rels/chart31.xml.rels><?xml version="1.0" encoding="UTF-8" standalone="yes"?>
<Relationships xmlns="http://schemas.openxmlformats.org/package/2006/relationships"><Relationship Id="rId2" Type="http://schemas.openxmlformats.org/officeDocument/2006/relationships/oleObject" Target="file:///\\192.168.1.150\Uuringud\2022\L&#228;&#228;ne-Harju%20Rahulolu\t&#246;&#246;tlus\t&#246;&#246;tlus_.xls" TargetMode="External"/><Relationship Id="rId1" Type="http://schemas.openxmlformats.org/officeDocument/2006/relationships/themeOverride" Target="../theme/themeOverride13.xml"/></Relationships>
</file>

<file path=ppt/charts/_rels/chart32.xml.rels><?xml version="1.0" encoding="UTF-8" standalone="yes"?>
<Relationships xmlns="http://schemas.openxmlformats.org/package/2006/relationships"><Relationship Id="rId2" Type="http://schemas.openxmlformats.org/officeDocument/2006/relationships/oleObject" Target="file:///\\192.168.1.150\Uuringud\2022\L&#228;&#228;ne-Harju%20Rahulolu\t&#246;&#246;tlus\t&#246;&#246;tlus_.xls" TargetMode="External"/><Relationship Id="rId1" Type="http://schemas.openxmlformats.org/officeDocument/2006/relationships/themeOverride" Target="../theme/themeOverride14.xml"/></Relationships>
</file>

<file path=ppt/charts/_rels/chart33.xml.rels><?xml version="1.0" encoding="UTF-8" standalone="yes"?>
<Relationships xmlns="http://schemas.openxmlformats.org/package/2006/relationships"><Relationship Id="rId2" Type="http://schemas.openxmlformats.org/officeDocument/2006/relationships/oleObject" Target="file:///\\192.168.1.150\Uuringud\2022\L&#228;&#228;ne-Harju%20Rahulolu\t&#246;&#246;tlus\t&#246;&#246;tlus_.xls" TargetMode="External"/><Relationship Id="rId1" Type="http://schemas.openxmlformats.org/officeDocument/2006/relationships/themeOverride" Target="../theme/themeOverride15.xml"/></Relationships>
</file>

<file path=ppt/charts/_rels/chart34.xml.rels><?xml version="1.0" encoding="UTF-8" standalone="yes"?>
<Relationships xmlns="http://schemas.openxmlformats.org/package/2006/relationships"><Relationship Id="rId2" Type="http://schemas.openxmlformats.org/officeDocument/2006/relationships/oleObject" Target="file:///\\192.168.1.150\Uuringud\2022\L&#228;&#228;ne-Harju%20Rahulolu\t&#246;&#246;tlus\t&#246;&#246;tlus_.xls" TargetMode="External"/><Relationship Id="rId1" Type="http://schemas.openxmlformats.org/officeDocument/2006/relationships/themeOverride" Target="../theme/themeOverride16.xml"/></Relationships>
</file>

<file path=ppt/charts/_rels/chart35.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192.168.1.150\Uuringud\2022\L&#228;&#228;ne-Harju%20Rahulolu\t&#246;&#246;tlus\t&#246;&#246;tlus_.xls" TargetMode="External"/></Relationships>
</file>

<file path=ppt/charts/_rels/chart36.xml.rels><?xml version="1.0" encoding="UTF-8" standalone="yes"?>
<Relationships xmlns="http://schemas.openxmlformats.org/package/2006/relationships"><Relationship Id="rId2" Type="http://schemas.openxmlformats.org/officeDocument/2006/relationships/oleObject" Target="file:///\\192.168.1.150\Uuringud\2022\L&#228;&#228;ne-Harju%20Rahulolu\t&#246;&#246;tlus\t&#246;&#246;tlus_.xls" TargetMode="External"/><Relationship Id="rId1" Type="http://schemas.openxmlformats.org/officeDocument/2006/relationships/themeOverride" Target="../theme/themeOverride18.xml"/></Relationships>
</file>

<file path=ppt/charts/_rels/chart37.xml.rels><?xml version="1.0" encoding="UTF-8" standalone="yes"?>
<Relationships xmlns="http://schemas.openxmlformats.org/package/2006/relationships"><Relationship Id="rId1" Type="http://schemas.openxmlformats.org/officeDocument/2006/relationships/oleObject" Target="file:///\\192.168.1.150\Uuringud\2022\L&#228;&#228;ne-Harju%20Rahulolu\t&#246;&#246;tlus\t&#246;&#246;tlus_.xls" TargetMode="External"/></Relationships>
</file>

<file path=ppt/charts/_rels/chart38.xml.rels><?xml version="1.0" encoding="UTF-8" standalone="yes"?>
<Relationships xmlns="http://schemas.openxmlformats.org/package/2006/relationships"><Relationship Id="rId1" Type="http://schemas.openxmlformats.org/officeDocument/2006/relationships/oleObject" Target="file:///\\192.168.1.150\Uuringud\2022\L&#228;&#228;ne-Harju%20Rahulolu\t&#246;&#246;tlus\t&#246;&#246;tlus_.xls" TargetMode="External"/></Relationships>
</file>

<file path=ppt/charts/_rels/chart39.xml.rels><?xml version="1.0" encoding="UTF-8" standalone="yes"?>
<Relationships xmlns="http://schemas.openxmlformats.org/package/2006/relationships"><Relationship Id="rId1" Type="http://schemas.openxmlformats.org/officeDocument/2006/relationships/oleObject" Target="file:///\\192.168.1.150\Uuringud\2022\L&#228;&#228;ne-Harju%20Rahulolu\t&#246;&#246;tlus\t&#246;&#246;tlus_.xls" TargetMode="External"/></Relationships>
</file>

<file path=ppt/charts/_rels/chart4.xml.rels><?xml version="1.0" encoding="UTF-8" standalone="yes"?>
<Relationships xmlns="http://schemas.openxmlformats.org/package/2006/relationships"><Relationship Id="rId2" Type="http://schemas.openxmlformats.org/officeDocument/2006/relationships/oleObject" Target="file:///\\192.168.1.150\Uuringud\2022\L&#228;&#228;ne-Harju%20Rahulolu\t&#246;&#246;tlus\t&#246;&#246;tlus_.xls" TargetMode="External"/><Relationship Id="rId1" Type="http://schemas.openxmlformats.org/officeDocument/2006/relationships/themeOverride" Target="../theme/themeOverride2.xml"/></Relationships>
</file>

<file path=ppt/charts/_rels/chart40.xml.rels><?xml version="1.0" encoding="UTF-8" standalone="yes"?>
<Relationships xmlns="http://schemas.openxmlformats.org/package/2006/relationships"><Relationship Id="rId1" Type="http://schemas.openxmlformats.org/officeDocument/2006/relationships/oleObject" Target="file:///\\192.168.1.150\Uuringud\2022\L&#228;&#228;ne-Harju%20Rahulolu\t&#246;&#246;tlus\t&#246;&#246;tlus_.xls" TargetMode="External"/></Relationships>
</file>

<file path=ppt/charts/_rels/chart41.xml.rels><?xml version="1.0" encoding="UTF-8" standalone="yes"?>
<Relationships xmlns="http://schemas.openxmlformats.org/package/2006/relationships"><Relationship Id="rId2" Type="http://schemas.openxmlformats.org/officeDocument/2006/relationships/oleObject" Target="file:///\\192.168.1.150\Uuringud\2022\L&#228;&#228;ne-Harju%20Rahulolu\t&#246;&#246;tlus\t&#246;&#246;tlus_.xls" TargetMode="External"/><Relationship Id="rId1" Type="http://schemas.openxmlformats.org/officeDocument/2006/relationships/themeOverride" Target="../theme/themeOverride19.xml"/></Relationships>
</file>

<file path=ppt/charts/_rels/chart42.xml.rels><?xml version="1.0" encoding="UTF-8" standalone="yes"?>
<Relationships xmlns="http://schemas.openxmlformats.org/package/2006/relationships"><Relationship Id="rId2" Type="http://schemas.openxmlformats.org/officeDocument/2006/relationships/oleObject" Target="file:///\\192.168.1.150\Uuringud\2022\L&#228;&#228;ne-Harju%20Rahulolu\t&#246;&#246;tlus\t&#246;&#246;tlus_.xls" TargetMode="External"/><Relationship Id="rId1" Type="http://schemas.openxmlformats.org/officeDocument/2006/relationships/themeOverride" Target="../theme/themeOverride20.xml"/></Relationships>
</file>

<file path=ppt/charts/_rels/chart43.xml.rels><?xml version="1.0" encoding="UTF-8" standalone="yes"?>
<Relationships xmlns="http://schemas.openxmlformats.org/package/2006/relationships"><Relationship Id="rId2" Type="http://schemas.openxmlformats.org/officeDocument/2006/relationships/oleObject" Target="file:///\\192.168.1.150\Uuringud\2022\L&#228;&#228;ne-Harju%20Rahulolu\t&#246;&#246;tlus\t&#246;&#246;tlus_.xls" TargetMode="External"/><Relationship Id="rId1" Type="http://schemas.openxmlformats.org/officeDocument/2006/relationships/themeOverride" Target="../theme/themeOverride21.xml"/></Relationships>
</file>

<file path=ppt/charts/_rels/chart44.xml.rels><?xml version="1.0" encoding="UTF-8" standalone="yes"?>
<Relationships xmlns="http://schemas.openxmlformats.org/package/2006/relationships"><Relationship Id="rId2" Type="http://schemas.openxmlformats.org/officeDocument/2006/relationships/oleObject" Target="file:///\\192.168.1.150\Uuringud\2022\L&#228;&#228;ne-Harju%20Rahulolu\t&#246;&#246;tlus\t&#246;&#246;tlus_.xls" TargetMode="External"/><Relationship Id="rId1" Type="http://schemas.openxmlformats.org/officeDocument/2006/relationships/themeOverride" Target="../theme/themeOverride22.xml"/></Relationships>
</file>

<file path=ppt/charts/_rels/chart45.xml.rels><?xml version="1.0" encoding="UTF-8" standalone="yes"?>
<Relationships xmlns="http://schemas.openxmlformats.org/package/2006/relationships"><Relationship Id="rId2" Type="http://schemas.openxmlformats.org/officeDocument/2006/relationships/oleObject" Target="file:///\\192.168.1.150\Uuringud\2022\L&#228;&#228;ne-Harju%20Rahulolu\t&#246;&#246;tlus\t&#246;&#246;tlus_.xls" TargetMode="External"/><Relationship Id="rId1" Type="http://schemas.openxmlformats.org/officeDocument/2006/relationships/themeOverride" Target="../theme/themeOverride23.xml"/></Relationships>
</file>

<file path=ppt/charts/_rels/chart46.xml.rels><?xml version="1.0" encoding="UTF-8" standalone="yes"?>
<Relationships xmlns="http://schemas.openxmlformats.org/package/2006/relationships"><Relationship Id="rId2" Type="http://schemas.openxmlformats.org/officeDocument/2006/relationships/oleObject" Target="file:///\\192.168.1.150\Uuringud\2022\L&#228;&#228;ne-Harju%20Rahulolu\t&#246;&#246;tlus\t&#246;&#246;tlus_.xls" TargetMode="External"/><Relationship Id="rId1" Type="http://schemas.openxmlformats.org/officeDocument/2006/relationships/themeOverride" Target="../theme/themeOverride24.xml"/></Relationships>
</file>

<file path=ppt/charts/_rels/chart47.xml.rels><?xml version="1.0" encoding="UTF-8" standalone="yes"?>
<Relationships xmlns="http://schemas.openxmlformats.org/package/2006/relationships"><Relationship Id="rId2" Type="http://schemas.openxmlformats.org/officeDocument/2006/relationships/oleObject" Target="file:///\\192.168.1.150\Uuringud\2022\L&#228;&#228;ne-Harju%20Rahulolu\t&#246;&#246;tlus\t&#246;&#246;tlus_.xls" TargetMode="External"/><Relationship Id="rId1" Type="http://schemas.openxmlformats.org/officeDocument/2006/relationships/themeOverride" Target="../theme/themeOverride25.xml"/></Relationships>
</file>

<file path=ppt/charts/_rels/chart48.xml.rels><?xml version="1.0" encoding="UTF-8" standalone="yes"?>
<Relationships xmlns="http://schemas.openxmlformats.org/package/2006/relationships"><Relationship Id="rId2" Type="http://schemas.openxmlformats.org/officeDocument/2006/relationships/oleObject" Target="file:///\\192.168.1.150\Uuringud\2022\L&#228;&#228;ne-Harju%20Rahulolu\t&#246;&#246;tlus\t&#246;&#246;tlus_.xls" TargetMode="External"/><Relationship Id="rId1" Type="http://schemas.openxmlformats.org/officeDocument/2006/relationships/themeOverride" Target="../theme/themeOverride26.xml"/></Relationships>
</file>

<file path=ppt/charts/_rels/chart5.xml.rels><?xml version="1.0" encoding="UTF-8" standalone="yes"?>
<Relationships xmlns="http://schemas.openxmlformats.org/package/2006/relationships"><Relationship Id="rId2" Type="http://schemas.openxmlformats.org/officeDocument/2006/relationships/oleObject" Target="file:///\\192.168.1.150\Uuringud\2022\L&#228;&#228;ne-Harju%20Rahulolu\t&#246;&#246;tlus\t&#246;&#246;tlus_.xls" TargetMode="External"/><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2" Type="http://schemas.openxmlformats.org/officeDocument/2006/relationships/oleObject" Target="file:///\\192.168.1.150\Uuringud\2022\L&#228;&#228;ne-Harju%20Rahulolu\t&#246;&#246;tlus\t&#246;&#246;tlus_.xls" TargetMode="External"/><Relationship Id="rId1" Type="http://schemas.openxmlformats.org/officeDocument/2006/relationships/themeOverride" Target="../theme/themeOverride4.xml"/></Relationships>
</file>

<file path=ppt/charts/_rels/chart7.xml.rels><?xml version="1.0" encoding="UTF-8" standalone="yes"?>
<Relationships xmlns="http://schemas.openxmlformats.org/package/2006/relationships"><Relationship Id="rId2" Type="http://schemas.openxmlformats.org/officeDocument/2006/relationships/oleObject" Target="file:///\\192.168.1.150\Uuringud\2022\L&#228;&#228;ne-Harju%20Rahulolu\t&#246;&#246;tlus\t&#246;&#246;tlus_.xls" TargetMode="External"/><Relationship Id="rId1" Type="http://schemas.openxmlformats.org/officeDocument/2006/relationships/themeOverride" Target="../theme/themeOverride5.xml"/></Relationships>
</file>

<file path=ppt/charts/_rels/chart8.xml.rels><?xml version="1.0" encoding="UTF-8" standalone="yes"?>
<Relationships xmlns="http://schemas.openxmlformats.org/package/2006/relationships"><Relationship Id="rId2" Type="http://schemas.openxmlformats.org/officeDocument/2006/relationships/oleObject" Target="file:///\\192.168.1.150\Uuringud\2022\L&#228;&#228;ne-Harju%20Rahulolu\t&#246;&#246;tlus\t&#246;&#246;tlus_.xls" TargetMode="External"/><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1" Type="http://schemas.openxmlformats.org/officeDocument/2006/relationships/oleObject" Target="file:///\\192.168.1.150\Uuringud\2022\L&#228;&#228;ne-Harju%20Rahulolu\t&#246;&#246;tlus\t&#246;&#246;tlus_.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4921953723782496E-2"/>
          <c:y val="0"/>
          <c:w val="0.3115263791274967"/>
          <c:h val="1"/>
        </c:manualLayout>
      </c:layout>
      <c:barChart>
        <c:barDir val="bar"/>
        <c:grouping val="clustered"/>
        <c:varyColors val="0"/>
        <c:ser>
          <c:idx val="0"/>
          <c:order val="0"/>
          <c:spPr>
            <a:solidFill>
              <a:srgbClr val="14A2BA"/>
            </a:solidFill>
          </c:spPr>
          <c:invertIfNegative val="0"/>
          <c:dLbls>
            <c:spPr>
              <a:noFill/>
              <a:ln>
                <a:noFill/>
              </a:ln>
              <a:effectLst/>
            </c:spPr>
            <c:txPr>
              <a:bodyPr wrap="square" lIns="38100" tIns="19050" rIns="38100" bIns="19050" anchor="ctr">
                <a:spAutoFit/>
              </a:bodyPr>
              <a:lstStyle/>
              <a:p>
                <a:pPr>
                  <a:defRPr sz="1400" b="1">
                    <a:latin typeface="Arial"/>
                    <a:ea typeface="Arial"/>
                    <a:cs typeface="Arial"/>
                  </a:defRPr>
                </a:pPr>
                <a:endParaRPr lang="et-E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val>
            <c:numRef>
              <c:f>Sheet1!$C$3:$C$26</c:f>
              <c:numCache>
                <c:formatCode>0</c:formatCode>
                <c:ptCount val="24"/>
                <c:pt idx="0">
                  <c:v>43.329912769749754</c:v>
                </c:pt>
                <c:pt idx="1">
                  <c:v>56.553496633073898</c:v>
                </c:pt>
                <c:pt idx="2">
                  <c:v>0.1165905971762045</c:v>
                </c:pt>
                <c:pt idx="4">
                  <c:v>10.092772656190871</c:v>
                </c:pt>
                <c:pt idx="5">
                  <c:v>28.686526423229243</c:v>
                </c:pt>
                <c:pt idx="6">
                  <c:v>38.102351702476071</c:v>
                </c:pt>
                <c:pt idx="7">
                  <c:v>23.118349218103365</c:v>
                </c:pt>
                <c:pt idx="9">
                  <c:v>64.267189974219079</c:v>
                </c:pt>
                <c:pt idx="10">
                  <c:v>28.219792056156034</c:v>
                </c:pt>
                <c:pt idx="11">
                  <c:v>7.5130179696249559</c:v>
                </c:pt>
                <c:pt idx="13">
                  <c:v>2.6262801774299769</c:v>
                </c:pt>
                <c:pt idx="14">
                  <c:v>8.5350955237861488</c:v>
                </c:pt>
                <c:pt idx="15">
                  <c:v>7.1566497553922854</c:v>
                </c:pt>
                <c:pt idx="16">
                  <c:v>3.1585308052086392</c:v>
                </c:pt>
                <c:pt idx="17">
                  <c:v>3.348583753835376</c:v>
                </c:pt>
                <c:pt idx="18">
                  <c:v>30.175503816013538</c:v>
                </c:pt>
                <c:pt idx="19">
                  <c:v>6.2962067031317499</c:v>
                </c:pt>
                <c:pt idx="20">
                  <c:v>6.1523508446595665</c:v>
                </c:pt>
                <c:pt idx="21">
                  <c:v>2.682875094846497</c:v>
                </c:pt>
                <c:pt idx="22">
                  <c:v>2.1984664174764288</c:v>
                </c:pt>
                <c:pt idx="23">
                  <c:v>27.66945710821933</c:v>
                </c:pt>
              </c:numCache>
            </c:numRef>
          </c:val>
          <c:extLst xmlns:c16r2="http://schemas.microsoft.com/office/drawing/2015/06/chart">
            <c:ext xmlns:c16="http://schemas.microsoft.com/office/drawing/2014/chart" uri="{C3380CC4-5D6E-409C-BE32-E72D297353CC}">
              <c16:uniqueId val="{00000000-1422-4A01-B9AD-6887AAA0D4E3}"/>
            </c:ext>
          </c:extLst>
        </c:ser>
        <c:dLbls>
          <c:showLegendKey val="0"/>
          <c:showVal val="0"/>
          <c:showCatName val="0"/>
          <c:showSerName val="0"/>
          <c:showPercent val="0"/>
          <c:showBubbleSize val="0"/>
        </c:dLbls>
        <c:gapWidth val="23"/>
        <c:axId val="397181384"/>
        <c:axId val="397181776"/>
      </c:barChart>
      <c:catAx>
        <c:axId val="397181384"/>
        <c:scaling>
          <c:orientation val="maxMin"/>
        </c:scaling>
        <c:delete val="1"/>
        <c:axPos val="l"/>
        <c:numFmt formatCode="General" sourceLinked="1"/>
        <c:majorTickMark val="out"/>
        <c:minorTickMark val="none"/>
        <c:tickLblPos val="nextTo"/>
        <c:crossAx val="397181776"/>
        <c:crosses val="autoZero"/>
        <c:auto val="1"/>
        <c:lblAlgn val="ctr"/>
        <c:lblOffset val="100"/>
        <c:noMultiLvlLbl val="0"/>
      </c:catAx>
      <c:valAx>
        <c:axId val="397181776"/>
        <c:scaling>
          <c:orientation val="minMax"/>
        </c:scaling>
        <c:delete val="1"/>
        <c:axPos val="t"/>
        <c:numFmt formatCode="0" sourceLinked="1"/>
        <c:majorTickMark val="out"/>
        <c:minorTickMark val="none"/>
        <c:tickLblPos val="nextTo"/>
        <c:crossAx val="397181384"/>
        <c:crosses val="autoZero"/>
        <c:crossBetween val="between"/>
      </c:valAx>
      <c:spPr>
        <a:solidFill>
          <a:sysClr val="window" lastClr="FFFFFF">
            <a:alpha val="0"/>
          </a:sysClr>
        </a:solidFill>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ysClr val="window" lastClr="FFFFFF">
        <a:alpha val="0"/>
      </a:sysClr>
    </a:solidFill>
    <a:ln w="6350">
      <a:noFill/>
    </a:ln>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t-EE" sz="1400" b="1" i="0" baseline="0" dirty="0">
                <a:effectLst/>
              </a:rPr>
              <a:t>Palun hinnake, mil määral olete oma elukohas rahul järgmiste tingimustega</a:t>
            </a:r>
            <a:endParaRPr lang="en-US" sz="1400" b="1" i="0" baseline="0" dirty="0">
              <a:effectLst/>
            </a:endParaRPr>
          </a:p>
          <a:p>
            <a:pPr>
              <a:defRPr sz="1400" b="0" i="0" u="none" strike="noStrike" kern="1200" spc="0" baseline="0">
                <a:solidFill>
                  <a:schemeClr val="tx1">
                    <a:lumMod val="65000"/>
                    <a:lumOff val="35000"/>
                  </a:schemeClr>
                </a:solidFill>
                <a:latin typeface="+mn-lt"/>
                <a:ea typeface="+mn-ea"/>
                <a:cs typeface="+mn-cs"/>
              </a:defRPr>
            </a:pPr>
            <a:r>
              <a:rPr lang="en-US" sz="1400" b="0" i="0" baseline="0" dirty="0">
                <a:effectLst/>
              </a:rPr>
              <a:t>% </a:t>
            </a:r>
            <a:r>
              <a:rPr lang="en-US" sz="1400" b="0" i="0" baseline="0" dirty="0" err="1">
                <a:effectLst/>
              </a:rPr>
              <a:t>kõikidest</a:t>
            </a:r>
            <a:r>
              <a:rPr lang="en-US" sz="1400" b="0" i="0" baseline="0" dirty="0">
                <a:effectLst/>
              </a:rPr>
              <a:t> </a:t>
            </a:r>
            <a:r>
              <a:rPr lang="en-US" sz="1400" b="0" i="0" baseline="0" dirty="0" err="1">
                <a:effectLst/>
              </a:rPr>
              <a:t>vastajatest</a:t>
            </a:r>
            <a:r>
              <a:rPr lang="en-US" sz="1400" b="0" i="0" baseline="0" dirty="0">
                <a:effectLst/>
              </a:rPr>
              <a:t>, N=716</a:t>
            </a:r>
            <a:endParaRPr lang="et-EE" sz="1400" b="0" dirty="0">
              <a:effectLst/>
            </a:endParaRPr>
          </a:p>
        </c:rich>
      </c:tx>
      <c:overlay val="0"/>
      <c:spPr>
        <a:noFill/>
        <a:ln w="25400">
          <a:noFill/>
        </a:ln>
      </c:spPr>
    </c:title>
    <c:autoTitleDeleted val="0"/>
    <c:plotArea>
      <c:layout/>
      <c:barChart>
        <c:barDir val="bar"/>
        <c:grouping val="percentStacked"/>
        <c:varyColors val="0"/>
        <c:ser>
          <c:idx val="0"/>
          <c:order val="0"/>
          <c:tx>
            <c:strRef>
              <c:f>K8_!$I$3</c:f>
              <c:strCache>
                <c:ptCount val="1"/>
                <c:pt idx="0">
                  <c:v>Hinnang antud</c:v>
                </c:pt>
              </c:strCache>
            </c:strRef>
          </c:tx>
          <c:spPr>
            <a:solidFill>
              <a:schemeClr val="accent5">
                <a:lumMod val="20000"/>
                <a:lumOff val="80000"/>
              </a:schemeClr>
            </a:solidFill>
            <a:ln>
              <a:noFill/>
            </a:ln>
            <a:effectLst/>
          </c:spPr>
          <c:invertIfNegative val="0"/>
          <c:cat>
            <c:strRef>
              <c:f>K8_!$H$4:$H$27</c:f>
              <c:strCache>
                <c:ptCount val="24"/>
                <c:pt idx="0">
                  <c:v>looduskeskkond (sh metsad, rannikuala)</c:v>
                </c:pt>
                <c:pt idx="1">
                  <c:v>pakiautomaatide olemasolu ja kättesaadavus</c:v>
                </c:pt>
                <c:pt idx="2">
                  <c:v>joogivee kvaliteet</c:v>
                </c:pt>
                <c:pt idx="3">
                  <c:v>rohealad (sh haljasalad, pargid, looduslikud puhkealad)</c:v>
                </c:pt>
                <c:pt idx="4">
                  <c:v>turvalisus</c:v>
                </c:pt>
                <c:pt idx="5">
                  <c:v>välisõhu kvaliteet (lõhnahäiringud, õhusaaste)</c:v>
                </c:pt>
                <c:pt idx="6">
                  <c:v>alushariduse kvaliteet</c:v>
                </c:pt>
                <c:pt idx="7">
                  <c:v>raamatukoguteenused</c:v>
                </c:pt>
                <c:pt idx="8">
                  <c:v>laste mänguväljakud</c:v>
                </c:pt>
                <c:pt idx="9">
                  <c:v>liikumis- ja sportimisvõimalused välitingimustes (sh matka-,õppe-ja terviserajad)</c:v>
                </c:pt>
                <c:pt idx="10">
                  <c:v>üldhariduse kvaliteet</c:v>
                </c:pt>
                <c:pt idx="11">
                  <c:v>tänavate ja teede hooldamine suvisel hooajal</c:v>
                </c:pt>
                <c:pt idx="12">
                  <c:v>kergliiklusteed</c:v>
                </c:pt>
                <c:pt idx="13">
                  <c:v>müratase</c:v>
                </c:pt>
                <c:pt idx="14">
                  <c:v>ligipääs avalikele/ühiskondlikele hoonetele (nt kaldtee, lift)</c:v>
                </c:pt>
                <c:pt idx="15">
                  <c:v>jäätmekäitlus (jäätmevedu, sorteerimisvõimalused)</c:v>
                </c:pt>
                <c:pt idx="16">
                  <c:v>avalikud alad (sh eluasemete lähialad, tänavaruum, väljakud, ootealad, kogunemiskohad)</c:v>
                </c:pt>
                <c:pt idx="17">
                  <c:v>tänavavalgustus</c:v>
                </c:pt>
                <c:pt idx="18">
                  <c:v>supluskohad</c:v>
                </c:pt>
                <c:pt idx="19">
                  <c:v>huvihariduse ja huvitegevuse kättesaadavus</c:v>
                </c:pt>
                <c:pt idx="20">
                  <c:v>vaba aja veetmise võimalused</c:v>
                </c:pt>
                <c:pt idx="21">
                  <c:v>tänavate ja teede hooldamine talvisel hooajal</c:v>
                </c:pt>
                <c:pt idx="22">
                  <c:v>kordus-ja taaskasutusvõimalused</c:v>
                </c:pt>
                <c:pt idx="23">
                  <c:v>kohalike tootjate poolt kasvatatud toidu kättesaadavus</c:v>
                </c:pt>
              </c:strCache>
            </c:strRef>
          </c:cat>
          <c:val>
            <c:numRef>
              <c:f>K8_!$I$4:$I$27</c:f>
              <c:numCache>
                <c:formatCode>###0%</c:formatCode>
                <c:ptCount val="24"/>
                <c:pt idx="0">
                  <c:v>0.97868302030133814</c:v>
                </c:pt>
                <c:pt idx="1">
                  <c:v>0.94086404716458072</c:v>
                </c:pt>
                <c:pt idx="2">
                  <c:v>0.9329740214275255</c:v>
                </c:pt>
                <c:pt idx="3">
                  <c:v>0.92883235171294865</c:v>
                </c:pt>
                <c:pt idx="4">
                  <c:v>0.89642904604822682</c:v>
                </c:pt>
                <c:pt idx="5">
                  <c:v>0.96277744867561665</c:v>
                </c:pt>
                <c:pt idx="6">
                  <c:v>0.51324039375874175</c:v>
                </c:pt>
                <c:pt idx="7">
                  <c:v>0.67243598253170989</c:v>
                </c:pt>
                <c:pt idx="8">
                  <c:v>0.74509257856776601</c:v>
                </c:pt>
                <c:pt idx="9">
                  <c:v>0.87814553439551035</c:v>
                </c:pt>
                <c:pt idx="10">
                  <c:v>0.48190409296547787</c:v>
                </c:pt>
                <c:pt idx="11">
                  <c:v>0.92943493140246014</c:v>
                </c:pt>
                <c:pt idx="12">
                  <c:v>0.94361678335194943</c:v>
                </c:pt>
                <c:pt idx="13">
                  <c:v>0.97907266151221406</c:v>
                </c:pt>
                <c:pt idx="14">
                  <c:v>0.57490957416316002</c:v>
                </c:pt>
                <c:pt idx="15">
                  <c:v>0.95928953229170633</c:v>
                </c:pt>
                <c:pt idx="16">
                  <c:v>0.9031854046883645</c:v>
                </c:pt>
                <c:pt idx="17">
                  <c:v>0.90332290288715411</c:v>
                </c:pt>
                <c:pt idx="18">
                  <c:v>0.9148784042886704</c:v>
                </c:pt>
                <c:pt idx="19">
                  <c:v>0.54433312413245427</c:v>
                </c:pt>
                <c:pt idx="20">
                  <c:v>0.83157156354296302</c:v>
                </c:pt>
                <c:pt idx="21">
                  <c:v>0.98009644164701171</c:v>
                </c:pt>
                <c:pt idx="22">
                  <c:v>0.66911207821016694</c:v>
                </c:pt>
                <c:pt idx="23">
                  <c:v>0.79235256977909463</c:v>
                </c:pt>
              </c:numCache>
            </c:numRef>
          </c:val>
          <c:extLst xmlns:c16r2="http://schemas.microsoft.com/office/drawing/2015/06/chart">
            <c:ext xmlns:c16="http://schemas.microsoft.com/office/drawing/2014/chart" uri="{C3380CC4-5D6E-409C-BE32-E72D297353CC}">
              <c16:uniqueId val="{00000000-7AE7-4361-B44C-202BC044D5AB}"/>
            </c:ext>
          </c:extLst>
        </c:ser>
        <c:ser>
          <c:idx val="1"/>
          <c:order val="1"/>
          <c:tx>
            <c:strRef>
              <c:f>K8_!$J$3</c:f>
              <c:strCache>
                <c:ptCount val="1"/>
                <c:pt idx="0">
                  <c:v>Ei oska öelda</c:v>
                </c:pt>
              </c:strCache>
            </c:strRef>
          </c:tx>
          <c:spPr>
            <a:solidFill>
              <a:schemeClr val="bg1">
                <a:lumMod val="75000"/>
              </a:schemeClr>
            </a:solidFill>
            <a:ln>
              <a:noFill/>
            </a:ln>
            <a:effectLst/>
          </c:spPr>
          <c:invertIfNegative val="0"/>
          <c:dLbls>
            <c:spPr>
              <a:noFill/>
              <a:ln w="25400">
                <a:noFill/>
              </a:ln>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65000"/>
                        <a:lumOff val="35000"/>
                      </a:schemeClr>
                    </a:solidFill>
                    <a:latin typeface="+mn-lt"/>
                    <a:ea typeface="+mn-ea"/>
                    <a:cs typeface="+mn-cs"/>
                  </a:defRPr>
                </a:pPr>
                <a:endParaRPr lang="et-E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K8_!$H$4:$H$27</c:f>
              <c:strCache>
                <c:ptCount val="24"/>
                <c:pt idx="0">
                  <c:v>looduskeskkond (sh metsad, rannikuala)</c:v>
                </c:pt>
                <c:pt idx="1">
                  <c:v>pakiautomaatide olemasolu ja kättesaadavus</c:v>
                </c:pt>
                <c:pt idx="2">
                  <c:v>joogivee kvaliteet</c:v>
                </c:pt>
                <c:pt idx="3">
                  <c:v>rohealad (sh haljasalad, pargid, looduslikud puhkealad)</c:v>
                </c:pt>
                <c:pt idx="4">
                  <c:v>turvalisus</c:v>
                </c:pt>
                <c:pt idx="5">
                  <c:v>välisõhu kvaliteet (lõhnahäiringud, õhusaaste)</c:v>
                </c:pt>
                <c:pt idx="6">
                  <c:v>alushariduse kvaliteet</c:v>
                </c:pt>
                <c:pt idx="7">
                  <c:v>raamatukoguteenused</c:v>
                </c:pt>
                <c:pt idx="8">
                  <c:v>laste mänguväljakud</c:v>
                </c:pt>
                <c:pt idx="9">
                  <c:v>liikumis- ja sportimisvõimalused välitingimustes (sh matka-,õppe-ja terviserajad)</c:v>
                </c:pt>
                <c:pt idx="10">
                  <c:v>üldhariduse kvaliteet</c:v>
                </c:pt>
                <c:pt idx="11">
                  <c:v>tänavate ja teede hooldamine suvisel hooajal</c:v>
                </c:pt>
                <c:pt idx="12">
                  <c:v>kergliiklusteed</c:v>
                </c:pt>
                <c:pt idx="13">
                  <c:v>müratase</c:v>
                </c:pt>
                <c:pt idx="14">
                  <c:v>ligipääs avalikele/ühiskondlikele hoonetele (nt kaldtee, lift)</c:v>
                </c:pt>
                <c:pt idx="15">
                  <c:v>jäätmekäitlus (jäätmevedu, sorteerimisvõimalused)</c:v>
                </c:pt>
                <c:pt idx="16">
                  <c:v>avalikud alad (sh eluasemete lähialad, tänavaruum, väljakud, ootealad, kogunemiskohad)</c:v>
                </c:pt>
                <c:pt idx="17">
                  <c:v>tänavavalgustus</c:v>
                </c:pt>
                <c:pt idx="18">
                  <c:v>supluskohad</c:v>
                </c:pt>
                <c:pt idx="19">
                  <c:v>huvihariduse ja huvitegevuse kättesaadavus</c:v>
                </c:pt>
                <c:pt idx="20">
                  <c:v>vaba aja veetmise võimalused</c:v>
                </c:pt>
                <c:pt idx="21">
                  <c:v>tänavate ja teede hooldamine talvisel hooajal</c:v>
                </c:pt>
                <c:pt idx="22">
                  <c:v>kordus-ja taaskasutusvõimalused</c:v>
                </c:pt>
                <c:pt idx="23">
                  <c:v>kohalike tootjate poolt kasvatatud toidu kättesaadavus</c:v>
                </c:pt>
              </c:strCache>
            </c:strRef>
          </c:cat>
          <c:val>
            <c:numRef>
              <c:f>K8_!$J$4:$J$27</c:f>
              <c:numCache>
                <c:formatCode>###0%</c:formatCode>
                <c:ptCount val="24"/>
                <c:pt idx="0">
                  <c:v>2.1316979698656056E-2</c:v>
                </c:pt>
                <c:pt idx="1">
                  <c:v>5.9135952835412994E-2</c:v>
                </c:pt>
                <c:pt idx="2">
                  <c:v>6.7025978572467906E-2</c:v>
                </c:pt>
                <c:pt idx="3">
                  <c:v>7.1167648287044707E-2</c:v>
                </c:pt>
                <c:pt idx="4">
                  <c:v>0.10357095395176694</c:v>
                </c:pt>
                <c:pt idx="5">
                  <c:v>3.722255132437665E-2</c:v>
                </c:pt>
                <c:pt idx="6">
                  <c:v>0.48675960624125258</c:v>
                </c:pt>
                <c:pt idx="7">
                  <c:v>0.32756401746828345</c:v>
                </c:pt>
                <c:pt idx="8">
                  <c:v>0.25490742143222744</c:v>
                </c:pt>
                <c:pt idx="9">
                  <c:v>0.12185446560448304</c:v>
                </c:pt>
                <c:pt idx="10">
                  <c:v>0.51809590703451702</c:v>
                </c:pt>
                <c:pt idx="11">
                  <c:v>7.0565068597533531E-2</c:v>
                </c:pt>
                <c:pt idx="12">
                  <c:v>5.6383216648043924E-2</c:v>
                </c:pt>
                <c:pt idx="13">
                  <c:v>2.0927338487779258E-2</c:v>
                </c:pt>
                <c:pt idx="14">
                  <c:v>0.42509042583683432</c:v>
                </c:pt>
                <c:pt idx="15">
                  <c:v>4.0710467708287214E-2</c:v>
                </c:pt>
                <c:pt idx="16">
                  <c:v>9.6814595311629295E-2</c:v>
                </c:pt>
                <c:pt idx="17">
                  <c:v>9.6677097112839228E-2</c:v>
                </c:pt>
                <c:pt idx="18">
                  <c:v>8.5121595711322981E-2</c:v>
                </c:pt>
                <c:pt idx="19">
                  <c:v>0.45566687586753984</c:v>
                </c:pt>
                <c:pt idx="20">
                  <c:v>0.1684284364570301</c:v>
                </c:pt>
                <c:pt idx="21">
                  <c:v>1.9903558352981441E-2</c:v>
                </c:pt>
                <c:pt idx="22">
                  <c:v>0.33088792178982662</c:v>
                </c:pt>
                <c:pt idx="23">
                  <c:v>0.20764743022089893</c:v>
                </c:pt>
              </c:numCache>
            </c:numRef>
          </c:val>
          <c:extLst xmlns:c16r2="http://schemas.microsoft.com/office/drawing/2015/06/chart">
            <c:ext xmlns:c16="http://schemas.microsoft.com/office/drawing/2014/chart" uri="{C3380CC4-5D6E-409C-BE32-E72D297353CC}">
              <c16:uniqueId val="{00000001-7AE7-4361-B44C-202BC044D5AB}"/>
            </c:ext>
          </c:extLst>
        </c:ser>
        <c:dLbls>
          <c:showLegendKey val="0"/>
          <c:showVal val="0"/>
          <c:showCatName val="0"/>
          <c:showSerName val="0"/>
          <c:showPercent val="0"/>
          <c:showBubbleSize val="0"/>
        </c:dLbls>
        <c:gapWidth val="60"/>
        <c:overlap val="100"/>
        <c:axId val="397617080"/>
        <c:axId val="397619432"/>
      </c:barChart>
      <c:catAx>
        <c:axId val="3976170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t-EE"/>
          </a:p>
        </c:txPr>
        <c:crossAx val="397619432"/>
        <c:crosses val="autoZero"/>
        <c:auto val="1"/>
        <c:lblAlgn val="ctr"/>
        <c:lblOffset val="100"/>
        <c:noMultiLvlLbl val="0"/>
      </c:catAx>
      <c:valAx>
        <c:axId val="397619432"/>
        <c:scaling>
          <c:orientation val="minMax"/>
        </c:scaling>
        <c:delete val="1"/>
        <c:axPos val="t"/>
        <c:numFmt formatCode="0%" sourceLinked="1"/>
        <c:majorTickMark val="out"/>
        <c:minorTickMark val="none"/>
        <c:tickLblPos val="nextTo"/>
        <c:crossAx val="397617080"/>
        <c:crosses val="autoZero"/>
        <c:crossBetween val="between"/>
      </c:valAx>
      <c:spPr>
        <a:noFill/>
        <a:ln w="25400">
          <a:noFill/>
        </a:ln>
      </c:spPr>
    </c:plotArea>
    <c:legend>
      <c:legendPos val="b"/>
      <c:overlay val="0"/>
      <c:spPr>
        <a:noFill/>
        <a:ln w="25400">
          <a:noFill/>
        </a:ln>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t-EE"/>
        </a:p>
      </c:txPr>
    </c:legend>
    <c:plotVisOnly val="1"/>
    <c:dispBlanksAs val="gap"/>
    <c:showDLblsOverMax val="0"/>
  </c:chart>
  <c:spPr>
    <a:solidFill>
      <a:schemeClr val="bg1"/>
    </a:solidFill>
    <a:ln w="9525" cap="flat" cmpd="sng" algn="ctr">
      <a:noFill/>
      <a:round/>
    </a:ln>
    <a:effectLst/>
  </c:spPr>
  <c:txPr>
    <a:bodyPr/>
    <a:lstStyle/>
    <a:p>
      <a:pPr>
        <a:defRPr/>
      </a:pPr>
      <a:endParaRPr lang="et-EE"/>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t-EE" sz="1400" b="1" i="0" baseline="0" dirty="0">
                <a:effectLst/>
              </a:rPr>
              <a:t>Palun hinnake, mil määral olete rahul kohaliku omavalitsuse tööga järgmistes aspektides?</a:t>
            </a:r>
            <a:endParaRPr lang="et-EE" sz="1400" dirty="0">
              <a:effectLst/>
            </a:endParaRPr>
          </a:p>
          <a:p>
            <a:pPr>
              <a:defRPr sz="1400" b="0" i="0" u="none" strike="noStrike" kern="1200" spc="0" baseline="0">
                <a:solidFill>
                  <a:schemeClr val="tx1">
                    <a:lumMod val="65000"/>
                    <a:lumOff val="35000"/>
                  </a:schemeClr>
                </a:solidFill>
                <a:latin typeface="+mn-lt"/>
                <a:ea typeface="+mn-ea"/>
                <a:cs typeface="+mn-cs"/>
              </a:defRPr>
            </a:pPr>
            <a:r>
              <a:rPr lang="en-US" sz="1400" b="0" i="0" baseline="0" dirty="0">
                <a:effectLst/>
              </a:rPr>
              <a:t>% </a:t>
            </a:r>
            <a:r>
              <a:rPr lang="en-US" sz="1400" b="0" i="0" baseline="0" dirty="0" err="1">
                <a:effectLst/>
              </a:rPr>
              <a:t>kõikidest</a:t>
            </a:r>
            <a:r>
              <a:rPr lang="en-US" sz="1400" b="0" i="0" baseline="0" dirty="0">
                <a:effectLst/>
              </a:rPr>
              <a:t> </a:t>
            </a:r>
            <a:r>
              <a:rPr lang="en-US" sz="1400" b="0" i="0" baseline="0" dirty="0" err="1">
                <a:effectLst/>
              </a:rPr>
              <a:t>vastajatest</a:t>
            </a:r>
            <a:r>
              <a:rPr lang="en-US" sz="1400" b="0" i="0" baseline="0" dirty="0">
                <a:effectLst/>
              </a:rPr>
              <a:t>, N=716</a:t>
            </a:r>
            <a:endParaRPr lang="et-EE" sz="1400" b="0" dirty="0">
              <a:effectLst/>
            </a:endParaRPr>
          </a:p>
        </c:rich>
      </c:tx>
      <c:overlay val="0"/>
      <c:spPr>
        <a:noFill/>
        <a:ln w="25400">
          <a:noFill/>
        </a:ln>
      </c:spPr>
    </c:title>
    <c:autoTitleDeleted val="0"/>
    <c:plotArea>
      <c:layout/>
      <c:barChart>
        <c:barDir val="bar"/>
        <c:grouping val="percentStacked"/>
        <c:varyColors val="0"/>
        <c:ser>
          <c:idx val="0"/>
          <c:order val="0"/>
          <c:tx>
            <c:strRef>
              <c:f>K9_!$C$4</c:f>
              <c:strCache>
                <c:ptCount val="1"/>
                <c:pt idx="0">
                  <c:v>Hinnang antud</c:v>
                </c:pt>
              </c:strCache>
            </c:strRef>
          </c:tx>
          <c:spPr>
            <a:solidFill>
              <a:schemeClr val="accent5">
                <a:lumMod val="20000"/>
                <a:lumOff val="80000"/>
              </a:schemeClr>
            </a:solidFill>
            <a:ln>
              <a:noFill/>
            </a:ln>
            <a:effectLst/>
          </c:spPr>
          <c:invertIfNegative val="0"/>
          <c:cat>
            <c:strRef>
              <c:f>K9_!$B$5:$B$7</c:f>
              <c:strCache>
                <c:ptCount val="3"/>
                <c:pt idx="0">
                  <c:v>üldine arengusuund</c:v>
                </c:pt>
                <c:pt idx="1">
                  <c:v>elanike kaasamine KOVi arengu kavandamisse (informeerimine, osalemine, avalike teenuste kujundamine, tagasiside küsimine)</c:v>
                </c:pt>
                <c:pt idx="2">
                  <c:v>elanike kaasamine ruumilise arengu kavandamisse (planeeringud)</c:v>
                </c:pt>
              </c:strCache>
            </c:strRef>
          </c:cat>
          <c:val>
            <c:numRef>
              <c:f>K9_!$C$5:$C$7</c:f>
              <c:numCache>
                <c:formatCode>###0%</c:formatCode>
                <c:ptCount val="3"/>
                <c:pt idx="0">
                  <c:v>0.75721716555195262</c:v>
                </c:pt>
                <c:pt idx="1">
                  <c:v>0.75178325187608352</c:v>
                </c:pt>
                <c:pt idx="2">
                  <c:v>0.67808061198683134</c:v>
                </c:pt>
              </c:numCache>
            </c:numRef>
          </c:val>
          <c:extLst xmlns:c16r2="http://schemas.microsoft.com/office/drawing/2015/06/chart">
            <c:ext xmlns:c16="http://schemas.microsoft.com/office/drawing/2014/chart" uri="{C3380CC4-5D6E-409C-BE32-E72D297353CC}">
              <c16:uniqueId val="{00000000-95DD-4B3D-8B43-5C3E4D708CC9}"/>
            </c:ext>
          </c:extLst>
        </c:ser>
        <c:ser>
          <c:idx val="1"/>
          <c:order val="1"/>
          <c:tx>
            <c:strRef>
              <c:f>K9_!$D$4</c:f>
              <c:strCache>
                <c:ptCount val="1"/>
                <c:pt idx="0">
                  <c:v>Ei oska öelda</c:v>
                </c:pt>
              </c:strCache>
            </c:strRef>
          </c:tx>
          <c:spPr>
            <a:solidFill>
              <a:schemeClr val="bg1">
                <a:lumMod val="75000"/>
              </a:schemeClr>
            </a:solidFill>
            <a:ln>
              <a:noFill/>
            </a:ln>
            <a:effectLst/>
          </c:spPr>
          <c:invertIfNegative val="0"/>
          <c:dLbls>
            <c:spPr>
              <a:noFill/>
              <a:ln w="25400">
                <a:noFill/>
              </a:ln>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65000"/>
                        <a:lumOff val="35000"/>
                      </a:schemeClr>
                    </a:solidFill>
                    <a:latin typeface="+mn-lt"/>
                    <a:ea typeface="+mn-ea"/>
                    <a:cs typeface="+mn-cs"/>
                  </a:defRPr>
                </a:pPr>
                <a:endParaRPr lang="et-E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K9_!$B$5:$B$7</c:f>
              <c:strCache>
                <c:ptCount val="3"/>
                <c:pt idx="0">
                  <c:v>üldine arengusuund</c:v>
                </c:pt>
                <c:pt idx="1">
                  <c:v>elanike kaasamine KOVi arengu kavandamisse (informeerimine, osalemine, avalike teenuste kujundamine, tagasiside küsimine)</c:v>
                </c:pt>
                <c:pt idx="2">
                  <c:v>elanike kaasamine ruumilise arengu kavandamisse (planeeringud)</c:v>
                </c:pt>
              </c:strCache>
            </c:strRef>
          </c:cat>
          <c:val>
            <c:numRef>
              <c:f>K9_!$D$5:$D$7</c:f>
              <c:numCache>
                <c:formatCode>###0%</c:formatCode>
                <c:ptCount val="3"/>
                <c:pt idx="0">
                  <c:v>0.24278283444804072</c:v>
                </c:pt>
                <c:pt idx="1">
                  <c:v>0.24821674812390987</c:v>
                </c:pt>
                <c:pt idx="2">
                  <c:v>0.32191938801316206</c:v>
                </c:pt>
              </c:numCache>
            </c:numRef>
          </c:val>
          <c:extLst xmlns:c16r2="http://schemas.microsoft.com/office/drawing/2015/06/chart">
            <c:ext xmlns:c16="http://schemas.microsoft.com/office/drawing/2014/chart" uri="{C3380CC4-5D6E-409C-BE32-E72D297353CC}">
              <c16:uniqueId val="{00000001-95DD-4B3D-8B43-5C3E4D708CC9}"/>
            </c:ext>
          </c:extLst>
        </c:ser>
        <c:dLbls>
          <c:showLegendKey val="0"/>
          <c:showVal val="0"/>
          <c:showCatName val="0"/>
          <c:showSerName val="0"/>
          <c:showPercent val="0"/>
          <c:showBubbleSize val="0"/>
        </c:dLbls>
        <c:gapWidth val="60"/>
        <c:overlap val="100"/>
        <c:axId val="397614728"/>
        <c:axId val="397856000"/>
      </c:barChart>
      <c:catAx>
        <c:axId val="3976147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t-EE"/>
          </a:p>
        </c:txPr>
        <c:crossAx val="397856000"/>
        <c:crosses val="autoZero"/>
        <c:auto val="1"/>
        <c:lblAlgn val="ctr"/>
        <c:lblOffset val="100"/>
        <c:noMultiLvlLbl val="0"/>
      </c:catAx>
      <c:valAx>
        <c:axId val="397856000"/>
        <c:scaling>
          <c:orientation val="minMax"/>
        </c:scaling>
        <c:delete val="1"/>
        <c:axPos val="b"/>
        <c:numFmt formatCode="0%" sourceLinked="1"/>
        <c:majorTickMark val="out"/>
        <c:minorTickMark val="none"/>
        <c:tickLblPos val="nextTo"/>
        <c:crossAx val="397614728"/>
        <c:crosses val="autoZero"/>
        <c:crossBetween val="between"/>
      </c:valAx>
      <c:spPr>
        <a:noFill/>
        <a:ln w="25400">
          <a:noFill/>
        </a:ln>
      </c:spPr>
    </c:plotArea>
    <c:legend>
      <c:legendPos val="b"/>
      <c:overlay val="0"/>
      <c:spPr>
        <a:noFill/>
        <a:ln w="25400">
          <a:noFill/>
        </a:ln>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t-EE"/>
        </a:p>
      </c:txPr>
    </c:legend>
    <c:plotVisOnly val="1"/>
    <c:dispBlanksAs val="gap"/>
    <c:showDLblsOverMax val="0"/>
  </c:chart>
  <c:spPr>
    <a:solidFill>
      <a:schemeClr val="bg1"/>
    </a:solidFill>
    <a:ln w="9525" cap="flat" cmpd="sng" algn="ctr">
      <a:noFill/>
      <a:round/>
    </a:ln>
    <a:effectLst/>
  </c:spPr>
  <c:txPr>
    <a:bodyPr/>
    <a:lstStyle/>
    <a:p>
      <a:pPr>
        <a:defRPr/>
      </a:pPr>
      <a:endParaRPr lang="et-EE"/>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t-EE" b="1"/>
              <a:t>Palun hinnake, mil määral olete rahul kohaliku omavalitsuse tööga järgmistes aspektides?</a:t>
            </a:r>
            <a:endParaRPr lang="en-US" b="1"/>
          </a:p>
          <a:p>
            <a:pPr>
              <a:defRPr sz="1400" b="0" i="0" u="none" strike="noStrike" kern="1200" spc="0" baseline="0">
                <a:solidFill>
                  <a:schemeClr val="tx1">
                    <a:lumMod val="65000"/>
                    <a:lumOff val="35000"/>
                  </a:schemeClr>
                </a:solidFill>
                <a:latin typeface="+mn-lt"/>
                <a:ea typeface="+mn-ea"/>
                <a:cs typeface="+mn-cs"/>
              </a:defRPr>
            </a:pPr>
            <a:r>
              <a:rPr lang="en-US" sz="1200" b="0" i="0" baseline="0">
                <a:effectLst/>
              </a:rPr>
              <a:t>Keskmine hinnang</a:t>
            </a:r>
            <a:endParaRPr lang="et-EE" sz="1200">
              <a:effectLst/>
            </a:endParaRPr>
          </a:p>
          <a:p>
            <a:pPr>
              <a:defRPr sz="1400" b="0" i="0" u="none" strike="noStrike" kern="1200" spc="0" baseline="0">
                <a:solidFill>
                  <a:schemeClr val="tx1">
                    <a:lumMod val="65000"/>
                    <a:lumOff val="35000"/>
                  </a:schemeClr>
                </a:solidFill>
                <a:latin typeface="+mn-lt"/>
                <a:ea typeface="+mn-ea"/>
                <a:cs typeface="+mn-cs"/>
              </a:defRPr>
            </a:pPr>
            <a:r>
              <a:rPr lang="en-US" sz="1200" b="0" i="0" baseline="0">
                <a:effectLst/>
              </a:rPr>
              <a:t>Kõikidest vastajatest, kes oskasid hinnata</a:t>
            </a:r>
            <a:endParaRPr lang="et-EE" sz="1200">
              <a:effectLst/>
            </a:endParaRPr>
          </a:p>
          <a:p>
            <a:pPr>
              <a:defRPr sz="1400" b="0" i="0" u="none" strike="noStrike" kern="1200" spc="0" baseline="0">
                <a:solidFill>
                  <a:schemeClr val="tx1">
                    <a:lumMod val="65000"/>
                    <a:lumOff val="35000"/>
                  </a:schemeClr>
                </a:solidFill>
                <a:latin typeface="+mn-lt"/>
                <a:ea typeface="+mn-ea"/>
                <a:cs typeface="+mn-cs"/>
              </a:defRPr>
            </a:pPr>
            <a:r>
              <a:rPr lang="en-US" sz="1200" b="0" i="0" baseline="0">
                <a:effectLst/>
              </a:rPr>
              <a:t>Skaalal 1-5, kus 1 - Ei ole üldse rahul   5 - Väga rahul</a:t>
            </a:r>
            <a:endParaRPr lang="et-EE" sz="1200">
              <a:effectLst/>
            </a:endParaRPr>
          </a:p>
        </c:rich>
      </c:tx>
      <c:overlay val="0"/>
      <c:spPr>
        <a:noFill/>
        <a:ln w="25400">
          <a:noFill/>
        </a:ln>
      </c:spPr>
    </c:title>
    <c:autoTitleDeleted val="0"/>
    <c:view3D>
      <c:rotX val="15"/>
      <c:rotY val="20"/>
      <c:depthPercent val="100"/>
      <c:rAngAx val="1"/>
    </c:view3D>
    <c:floor>
      <c:thickness val="0"/>
      <c:spPr>
        <a:noFill/>
        <a:ln w="6350">
          <a:noFill/>
        </a:ln>
      </c:spPr>
    </c:floor>
    <c:sideWall>
      <c:thickness val="0"/>
      <c:spPr>
        <a:noFill/>
        <a:ln w="25400">
          <a:noFill/>
        </a:ln>
      </c:spPr>
    </c:sideWall>
    <c:backWall>
      <c:thickness val="0"/>
      <c:spPr>
        <a:noFill/>
        <a:ln w="25400">
          <a:noFill/>
        </a:ln>
      </c:spPr>
    </c:backWall>
    <c:plotArea>
      <c:layout>
        <c:manualLayout>
          <c:layoutTarget val="inner"/>
          <c:xMode val="edge"/>
          <c:yMode val="edge"/>
          <c:x val="0.22894252257187983"/>
          <c:y val="0.1922361614940212"/>
          <c:w val="0.63719449346220047"/>
          <c:h val="0.7424749408166732"/>
        </c:manualLayout>
      </c:layout>
      <c:bar3DChart>
        <c:barDir val="bar"/>
        <c:grouping val="clustered"/>
        <c:varyColors val="0"/>
        <c:ser>
          <c:idx val="0"/>
          <c:order val="0"/>
          <c:tx>
            <c:strRef>
              <c:f>'K9'!$D$2</c:f>
              <c:strCache>
                <c:ptCount val="1"/>
                <c:pt idx="0">
                  <c:v>üldine arengusuund</c:v>
                </c:pt>
              </c:strCache>
            </c:strRef>
          </c:tx>
          <c:spPr>
            <a:solidFill>
              <a:srgbClr val="4472C4"/>
            </a:solidFill>
            <a:ln w="25400">
              <a:noFill/>
            </a:ln>
          </c:spPr>
          <c:invertIfNegative val="0"/>
          <c:dLbls>
            <c:spPr>
              <a:noFill/>
              <a:ln w="25400">
                <a:noFill/>
              </a:ln>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multiLvlStrRef>
              <c:f>'K9'!$B$3:$C$23</c:f>
              <c:multiLvlStrCache>
                <c:ptCount val="21"/>
                <c:lvl>
                  <c:pt idx="0">
                    <c:v>Keskmine hinnang</c:v>
                  </c:pt>
                  <c:pt idx="1">
                    <c:v>Mees</c:v>
                  </c:pt>
                  <c:pt idx="2">
                    <c:v>Naine</c:v>
                  </c:pt>
                  <c:pt idx="3">
                    <c:v>18-29</c:v>
                  </c:pt>
                  <c:pt idx="4">
                    <c:v>30-44</c:v>
                  </c:pt>
                  <c:pt idx="5">
                    <c:v>45-64</c:v>
                  </c:pt>
                  <c:pt idx="6">
                    <c:v>65+</c:v>
                  </c:pt>
                  <c:pt idx="7">
                    <c:v>Eestlane</c:v>
                  </c:pt>
                  <c:pt idx="8">
                    <c:v>Venelane</c:v>
                  </c:pt>
                  <c:pt idx="9">
                    <c:v>Muu</c:v>
                  </c:pt>
                  <c:pt idx="10">
                    <c:v>Harju-Risti</c:v>
                  </c:pt>
                  <c:pt idx="11">
                    <c:v>Klooga</c:v>
                  </c:pt>
                  <c:pt idx="12">
                    <c:v>Laulasmaa</c:v>
                  </c:pt>
                  <c:pt idx="13">
                    <c:v>Lehola</c:v>
                  </c:pt>
                  <c:pt idx="14">
                    <c:v>Padise</c:v>
                  </c:pt>
                  <c:pt idx="15">
                    <c:v>Paldiski</c:v>
                  </c:pt>
                  <c:pt idx="16">
                    <c:v>Rummu</c:v>
                  </c:pt>
                  <c:pt idx="17">
                    <c:v>Vasalemma</c:v>
                  </c:pt>
                  <c:pt idx="18">
                    <c:v>Ämari</c:v>
                  </c:pt>
                  <c:pt idx="19">
                    <c:v>Karjaküla</c:v>
                  </c:pt>
                  <c:pt idx="20">
                    <c:v>Muu</c:v>
                  </c:pt>
                </c:lvl>
                <c:lvl>
                  <c:pt idx="1">
                    <c:v>Sugu</c:v>
                  </c:pt>
                  <c:pt idx="3">
                    <c:v>Vanus</c:v>
                  </c:pt>
                  <c:pt idx="7">
                    <c:v>Rahvus</c:v>
                  </c:pt>
                  <c:pt idx="10">
                    <c:v>Asula</c:v>
                  </c:pt>
                </c:lvl>
              </c:multiLvlStrCache>
            </c:multiLvlStrRef>
          </c:cat>
          <c:val>
            <c:numRef>
              <c:f>'K9'!$D$3:$D$23</c:f>
              <c:numCache>
                <c:formatCode>###0.0</c:formatCode>
                <c:ptCount val="21"/>
                <c:pt idx="0">
                  <c:v>3.5084549625821411</c:v>
                </c:pt>
                <c:pt idx="1">
                  <c:v>3.4188301077936099</c:v>
                </c:pt>
                <c:pt idx="2">
                  <c:v>3.5771172432217657</c:v>
                </c:pt>
                <c:pt idx="3">
                  <c:v>3.3383730148703865</c:v>
                </c:pt>
                <c:pt idx="4">
                  <c:v>3.3909375449878905</c:v>
                </c:pt>
                <c:pt idx="5">
                  <c:v>3.5142491003904501</c:v>
                </c:pt>
                <c:pt idx="6">
                  <c:v>3.7464022541523927</c:v>
                </c:pt>
                <c:pt idx="7">
                  <c:v>3.4519846564988566</c:v>
                </c:pt>
                <c:pt idx="8">
                  <c:v>3.6486177738084931</c:v>
                </c:pt>
                <c:pt idx="9">
                  <c:v>3.472685464736748</c:v>
                </c:pt>
                <c:pt idx="10">
                  <c:v>3.4734034541088303</c:v>
                </c:pt>
                <c:pt idx="11">
                  <c:v>3.5177002847855325</c:v>
                </c:pt>
                <c:pt idx="12">
                  <c:v>3.442615367241709</c:v>
                </c:pt>
                <c:pt idx="13">
                  <c:v>3.1978886126160351</c:v>
                </c:pt>
                <c:pt idx="14">
                  <c:v>3.5101060356629379</c:v>
                </c:pt>
                <c:pt idx="15">
                  <c:v>3.6734047321677128</c:v>
                </c:pt>
                <c:pt idx="16">
                  <c:v>3.6458755462138575</c:v>
                </c:pt>
                <c:pt idx="17">
                  <c:v>3.4217411464418466</c:v>
                </c:pt>
                <c:pt idx="18">
                  <c:v>3.4459442300903547</c:v>
                </c:pt>
                <c:pt idx="19">
                  <c:v>3.2368722533641261</c:v>
                </c:pt>
                <c:pt idx="20">
                  <c:v>3.3725763990055118</c:v>
                </c:pt>
              </c:numCache>
            </c:numRef>
          </c:val>
          <c:extLst xmlns:c16r2="http://schemas.microsoft.com/office/drawing/2015/06/chart">
            <c:ext xmlns:c16="http://schemas.microsoft.com/office/drawing/2014/chart" uri="{C3380CC4-5D6E-409C-BE32-E72D297353CC}">
              <c16:uniqueId val="{00000000-36C0-450E-857C-DC5BF966E156}"/>
            </c:ext>
          </c:extLst>
        </c:ser>
        <c:ser>
          <c:idx val="1"/>
          <c:order val="1"/>
          <c:tx>
            <c:strRef>
              <c:f>'K9'!$E$2</c:f>
              <c:strCache>
                <c:ptCount val="1"/>
                <c:pt idx="0">
                  <c:v>elanike kaasamine KOVi arengu kavandamisse (informeerimine, osalemine, avalike teenuste kujundamine, tagasiside küsimine)</c:v>
                </c:pt>
              </c:strCache>
            </c:strRef>
          </c:tx>
          <c:spPr>
            <a:solidFill>
              <a:schemeClr val="accent5">
                <a:lumMod val="40000"/>
                <a:lumOff val="60000"/>
              </a:schemeClr>
            </a:solidFill>
            <a:ln>
              <a:noFill/>
            </a:ln>
            <a:effectLst/>
            <a:sp3d/>
          </c:spPr>
          <c:invertIfNegative val="0"/>
          <c:dLbls>
            <c:spPr>
              <a:noFill/>
              <a:ln w="25400">
                <a:noFill/>
              </a:ln>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multiLvlStrRef>
              <c:f>'K9'!$B$3:$C$23</c:f>
              <c:multiLvlStrCache>
                <c:ptCount val="21"/>
                <c:lvl>
                  <c:pt idx="0">
                    <c:v>Keskmine hinnang</c:v>
                  </c:pt>
                  <c:pt idx="1">
                    <c:v>Mees</c:v>
                  </c:pt>
                  <c:pt idx="2">
                    <c:v>Naine</c:v>
                  </c:pt>
                  <c:pt idx="3">
                    <c:v>18-29</c:v>
                  </c:pt>
                  <c:pt idx="4">
                    <c:v>30-44</c:v>
                  </c:pt>
                  <c:pt idx="5">
                    <c:v>45-64</c:v>
                  </c:pt>
                  <c:pt idx="6">
                    <c:v>65+</c:v>
                  </c:pt>
                  <c:pt idx="7">
                    <c:v>Eestlane</c:v>
                  </c:pt>
                  <c:pt idx="8">
                    <c:v>Venelane</c:v>
                  </c:pt>
                  <c:pt idx="9">
                    <c:v>Muu</c:v>
                  </c:pt>
                  <c:pt idx="10">
                    <c:v>Harju-Risti</c:v>
                  </c:pt>
                  <c:pt idx="11">
                    <c:v>Klooga</c:v>
                  </c:pt>
                  <c:pt idx="12">
                    <c:v>Laulasmaa</c:v>
                  </c:pt>
                  <c:pt idx="13">
                    <c:v>Lehola</c:v>
                  </c:pt>
                  <c:pt idx="14">
                    <c:v>Padise</c:v>
                  </c:pt>
                  <c:pt idx="15">
                    <c:v>Paldiski</c:v>
                  </c:pt>
                  <c:pt idx="16">
                    <c:v>Rummu</c:v>
                  </c:pt>
                  <c:pt idx="17">
                    <c:v>Vasalemma</c:v>
                  </c:pt>
                  <c:pt idx="18">
                    <c:v>Ämari</c:v>
                  </c:pt>
                  <c:pt idx="19">
                    <c:v>Karjaküla</c:v>
                  </c:pt>
                  <c:pt idx="20">
                    <c:v>Muu</c:v>
                  </c:pt>
                </c:lvl>
                <c:lvl>
                  <c:pt idx="1">
                    <c:v>Sugu</c:v>
                  </c:pt>
                  <c:pt idx="3">
                    <c:v>Vanus</c:v>
                  </c:pt>
                  <c:pt idx="7">
                    <c:v>Rahvus</c:v>
                  </c:pt>
                  <c:pt idx="10">
                    <c:v>Asula</c:v>
                  </c:pt>
                </c:lvl>
              </c:multiLvlStrCache>
            </c:multiLvlStrRef>
          </c:cat>
          <c:val>
            <c:numRef>
              <c:f>'K9'!$E$3:$E$23</c:f>
              <c:numCache>
                <c:formatCode>###0.0</c:formatCode>
                <c:ptCount val="21"/>
                <c:pt idx="0">
                  <c:v>3.1264874266791685</c:v>
                </c:pt>
                <c:pt idx="1">
                  <c:v>3.0466143945671491</c:v>
                </c:pt>
                <c:pt idx="2">
                  <c:v>3.188937504470597</c:v>
                </c:pt>
                <c:pt idx="3">
                  <c:v>3.1081014534871989</c:v>
                </c:pt>
                <c:pt idx="4">
                  <c:v>3.0157812565695123</c:v>
                </c:pt>
                <c:pt idx="5">
                  <c:v>3.1142615272325771</c:v>
                </c:pt>
                <c:pt idx="6">
                  <c:v>3.3092914838823058</c:v>
                </c:pt>
                <c:pt idx="7">
                  <c:v>3.0947659959566685</c:v>
                </c:pt>
                <c:pt idx="8">
                  <c:v>3.2028504676768099</c:v>
                </c:pt>
                <c:pt idx="9">
                  <c:v>3.1143774302690574</c:v>
                </c:pt>
                <c:pt idx="10">
                  <c:v>2.922838497344646</c:v>
                </c:pt>
                <c:pt idx="11">
                  <c:v>3.2660760718367099</c:v>
                </c:pt>
                <c:pt idx="12">
                  <c:v>2.9924941309744288</c:v>
                </c:pt>
                <c:pt idx="13">
                  <c:v>3.1185268409097904</c:v>
                </c:pt>
                <c:pt idx="14">
                  <c:v>3.4057076081730906</c:v>
                </c:pt>
                <c:pt idx="15">
                  <c:v>3.3024810732000165</c:v>
                </c:pt>
                <c:pt idx="16">
                  <c:v>3.0176843687181352</c:v>
                </c:pt>
                <c:pt idx="17">
                  <c:v>2.9176500331335329</c:v>
                </c:pt>
                <c:pt idx="18">
                  <c:v>2.828201248472503</c:v>
                </c:pt>
                <c:pt idx="19">
                  <c:v>2.7381542195464332</c:v>
                </c:pt>
                <c:pt idx="20">
                  <c:v>3.0329763001288876</c:v>
                </c:pt>
              </c:numCache>
            </c:numRef>
          </c:val>
          <c:extLst xmlns:c16r2="http://schemas.microsoft.com/office/drawing/2015/06/chart">
            <c:ext xmlns:c16="http://schemas.microsoft.com/office/drawing/2014/chart" uri="{C3380CC4-5D6E-409C-BE32-E72D297353CC}">
              <c16:uniqueId val="{00000001-36C0-450E-857C-DC5BF966E156}"/>
            </c:ext>
          </c:extLst>
        </c:ser>
        <c:ser>
          <c:idx val="2"/>
          <c:order val="2"/>
          <c:tx>
            <c:strRef>
              <c:f>'K9'!$F$2</c:f>
              <c:strCache>
                <c:ptCount val="1"/>
                <c:pt idx="0">
                  <c:v>elanike kaasamine ruumilise arengu kavandamisse (planeeringud)</c:v>
                </c:pt>
              </c:strCache>
            </c:strRef>
          </c:tx>
          <c:spPr>
            <a:solidFill>
              <a:srgbClr val="A5A5A5"/>
            </a:solidFill>
            <a:ln w="25400">
              <a:noFill/>
            </a:ln>
          </c:spPr>
          <c:invertIfNegative val="0"/>
          <c:dLbls>
            <c:dLbl>
              <c:idx val="0"/>
              <c:layout>
                <c:manualLayout>
                  <c:x val="-7.4295639313976293E-3"/>
                  <c:y val="-8.5326563346127086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36C0-450E-857C-DC5BF966E156}"/>
                </c:ext>
                <c:ext xmlns:c15="http://schemas.microsoft.com/office/drawing/2012/chart" uri="{CE6537A1-D6FC-4f65-9D91-7224C49458BB}"/>
              </c:extLst>
            </c:dLbl>
            <c:dLbl>
              <c:idx val="1"/>
              <c:layout>
                <c:manualLayout>
                  <c:x val="-2.4765213104658767E-3"/>
                  <c:y val="-2.8442187782042102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36C0-450E-857C-DC5BF966E156}"/>
                </c:ext>
                <c:ext xmlns:c15="http://schemas.microsoft.com/office/drawing/2012/chart" uri="{CE6537A1-D6FC-4f65-9D91-7224C49458BB}"/>
              </c:extLst>
            </c:dLbl>
            <c:dLbl>
              <c:idx val="2"/>
              <c:layout>
                <c:manualLayout>
                  <c:x val="-7.4295639313976293E-3"/>
                  <c:y val="-8.5326563346127086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36C0-450E-857C-DC5BF966E156}"/>
                </c:ext>
                <c:ext xmlns:c15="http://schemas.microsoft.com/office/drawing/2012/chart" uri="{CE6537A1-D6FC-4f65-9D91-7224C49458BB}"/>
              </c:extLst>
            </c:dLbl>
            <c:dLbl>
              <c:idx val="3"/>
              <c:layout>
                <c:manualLayout>
                  <c:x val="-9.0804732399731455E-17"/>
                  <c:y val="-2.8442187782041842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36C0-450E-857C-DC5BF966E156}"/>
                </c:ext>
                <c:ext xmlns:c15="http://schemas.microsoft.com/office/drawing/2012/chart" uri="{CE6537A1-D6FC-4f65-9D91-7224C49458BB}"/>
              </c:extLst>
            </c:dLbl>
            <c:dLbl>
              <c:idx val="20"/>
              <c:layout>
                <c:manualLayout>
                  <c:x val="7.1797655829475144E-17"/>
                  <c:y val="-2.559451833937912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36C0-450E-857C-DC5BF966E156}"/>
                </c:ext>
                <c:ext xmlns:c15="http://schemas.microsoft.com/office/drawing/2012/chart" uri="{CE6537A1-D6FC-4f65-9D91-7224C49458BB}"/>
              </c:extLst>
            </c:dLbl>
            <c:spPr>
              <a:noFill/>
              <a:ln w="25400">
                <a:noFill/>
              </a:ln>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multiLvlStrRef>
              <c:f>'K9'!$B$3:$C$23</c:f>
              <c:multiLvlStrCache>
                <c:ptCount val="21"/>
                <c:lvl>
                  <c:pt idx="0">
                    <c:v>Keskmine hinnang</c:v>
                  </c:pt>
                  <c:pt idx="1">
                    <c:v>Mees</c:v>
                  </c:pt>
                  <c:pt idx="2">
                    <c:v>Naine</c:v>
                  </c:pt>
                  <c:pt idx="3">
                    <c:v>18-29</c:v>
                  </c:pt>
                  <c:pt idx="4">
                    <c:v>30-44</c:v>
                  </c:pt>
                  <c:pt idx="5">
                    <c:v>45-64</c:v>
                  </c:pt>
                  <c:pt idx="6">
                    <c:v>65+</c:v>
                  </c:pt>
                  <c:pt idx="7">
                    <c:v>Eestlane</c:v>
                  </c:pt>
                  <c:pt idx="8">
                    <c:v>Venelane</c:v>
                  </c:pt>
                  <c:pt idx="9">
                    <c:v>Muu</c:v>
                  </c:pt>
                  <c:pt idx="10">
                    <c:v>Harju-Risti</c:v>
                  </c:pt>
                  <c:pt idx="11">
                    <c:v>Klooga</c:v>
                  </c:pt>
                  <c:pt idx="12">
                    <c:v>Laulasmaa</c:v>
                  </c:pt>
                  <c:pt idx="13">
                    <c:v>Lehola</c:v>
                  </c:pt>
                  <c:pt idx="14">
                    <c:v>Padise</c:v>
                  </c:pt>
                  <c:pt idx="15">
                    <c:v>Paldiski</c:v>
                  </c:pt>
                  <c:pt idx="16">
                    <c:v>Rummu</c:v>
                  </c:pt>
                  <c:pt idx="17">
                    <c:v>Vasalemma</c:v>
                  </c:pt>
                  <c:pt idx="18">
                    <c:v>Ämari</c:v>
                  </c:pt>
                  <c:pt idx="19">
                    <c:v>Karjaküla</c:v>
                  </c:pt>
                  <c:pt idx="20">
                    <c:v>Muu</c:v>
                  </c:pt>
                </c:lvl>
                <c:lvl>
                  <c:pt idx="1">
                    <c:v>Sugu</c:v>
                  </c:pt>
                  <c:pt idx="3">
                    <c:v>Vanus</c:v>
                  </c:pt>
                  <c:pt idx="7">
                    <c:v>Rahvus</c:v>
                  </c:pt>
                  <c:pt idx="10">
                    <c:v>Asula</c:v>
                  </c:pt>
                </c:lvl>
              </c:multiLvlStrCache>
            </c:multiLvlStrRef>
          </c:cat>
          <c:val>
            <c:numRef>
              <c:f>'K9'!$F$3:$F$23</c:f>
              <c:numCache>
                <c:formatCode>###0.0</c:formatCode>
                <c:ptCount val="21"/>
                <c:pt idx="0">
                  <c:v>2.9856448721807123</c:v>
                </c:pt>
                <c:pt idx="1">
                  <c:v>2.8784874104623701</c:v>
                </c:pt>
                <c:pt idx="2">
                  <c:v>3.0702763475964838</c:v>
                </c:pt>
                <c:pt idx="3">
                  <c:v>3.017265451901467</c:v>
                </c:pt>
                <c:pt idx="4">
                  <c:v>2.8474024048785274</c:v>
                </c:pt>
                <c:pt idx="5">
                  <c:v>3.0118345788118468</c:v>
                </c:pt>
                <c:pt idx="6">
                  <c:v>3.1143980621620417</c:v>
                </c:pt>
                <c:pt idx="7">
                  <c:v>2.9573046924212862</c:v>
                </c:pt>
                <c:pt idx="8">
                  <c:v>3.0636407511166253</c:v>
                </c:pt>
                <c:pt idx="9">
                  <c:v>2.919219272904543</c:v>
                </c:pt>
                <c:pt idx="10">
                  <c:v>2.8149340491965478</c:v>
                </c:pt>
                <c:pt idx="11">
                  <c:v>3.1277047992948965</c:v>
                </c:pt>
                <c:pt idx="12">
                  <c:v>2.8256246210275635</c:v>
                </c:pt>
                <c:pt idx="13">
                  <c:v>2.5820527672543112</c:v>
                </c:pt>
                <c:pt idx="14">
                  <c:v>3.2725908851399881</c:v>
                </c:pt>
                <c:pt idx="15">
                  <c:v>3.1202361683098387</c:v>
                </c:pt>
                <c:pt idx="16">
                  <c:v>2.989515603656788</c:v>
                </c:pt>
                <c:pt idx="17">
                  <c:v>2.9617410246793106</c:v>
                </c:pt>
                <c:pt idx="18">
                  <c:v>2.2727338087351514</c:v>
                </c:pt>
                <c:pt idx="19">
                  <c:v>2.4955535076524926</c:v>
                </c:pt>
                <c:pt idx="20">
                  <c:v>2.9954393657573593</c:v>
                </c:pt>
              </c:numCache>
            </c:numRef>
          </c:val>
          <c:extLst xmlns:c16r2="http://schemas.microsoft.com/office/drawing/2015/06/chart">
            <c:ext xmlns:c16="http://schemas.microsoft.com/office/drawing/2014/chart" uri="{C3380CC4-5D6E-409C-BE32-E72D297353CC}">
              <c16:uniqueId val="{00000006-36C0-450E-857C-DC5BF966E156}"/>
            </c:ext>
          </c:extLst>
        </c:ser>
        <c:dLbls>
          <c:showLegendKey val="0"/>
          <c:showVal val="0"/>
          <c:showCatName val="0"/>
          <c:showSerName val="0"/>
          <c:showPercent val="0"/>
          <c:showBubbleSize val="0"/>
        </c:dLbls>
        <c:gapWidth val="150"/>
        <c:shape val="box"/>
        <c:axId val="398953944"/>
        <c:axId val="398948848"/>
        <c:axId val="0"/>
      </c:bar3DChart>
      <c:catAx>
        <c:axId val="398953944"/>
        <c:scaling>
          <c:orientation val="maxMin"/>
        </c:scaling>
        <c:delete val="0"/>
        <c:axPos val="l"/>
        <c:numFmt formatCode="General" sourceLinked="1"/>
        <c:majorTickMark val="none"/>
        <c:minorTickMark val="none"/>
        <c:tickLblPos val="nextTo"/>
        <c:spPr>
          <a:noFill/>
          <a:ln>
            <a:solidFill>
              <a:schemeClr val="bg1">
                <a:lumMod val="65000"/>
              </a:schemeClr>
            </a:solid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t-EE"/>
          </a:p>
        </c:txPr>
        <c:crossAx val="398948848"/>
        <c:crosses val="autoZero"/>
        <c:auto val="1"/>
        <c:lblAlgn val="ctr"/>
        <c:lblOffset val="100"/>
        <c:noMultiLvlLbl val="0"/>
      </c:catAx>
      <c:valAx>
        <c:axId val="398948848"/>
        <c:scaling>
          <c:orientation val="minMax"/>
          <c:max val="5"/>
          <c:min val="1"/>
        </c:scaling>
        <c:delete val="1"/>
        <c:axPos val="b"/>
        <c:numFmt formatCode="###0.0" sourceLinked="1"/>
        <c:majorTickMark val="out"/>
        <c:minorTickMark val="none"/>
        <c:tickLblPos val="nextTo"/>
        <c:crossAx val="398953944"/>
        <c:crosses val="max"/>
        <c:crossBetween val="between"/>
      </c:valAx>
      <c:spPr>
        <a:noFill/>
        <a:ln w="25400">
          <a:noFill/>
        </a:ln>
      </c:spPr>
    </c:plotArea>
    <c:legend>
      <c:legendPos val="r"/>
      <c:layout>
        <c:manualLayout>
          <c:xMode val="edge"/>
          <c:yMode val="edge"/>
          <c:x val="0.7269268218223196"/>
          <c:y val="0.3568812978637646"/>
          <c:w val="0.27111503767107709"/>
          <c:h val="0.41249003250673266"/>
        </c:manualLayout>
      </c:layout>
      <c:overlay val="0"/>
    </c:legend>
    <c:plotVisOnly val="1"/>
    <c:dispBlanksAs val="gap"/>
    <c:showDLblsOverMax val="0"/>
  </c:chart>
  <c:spPr>
    <a:solidFill>
      <a:schemeClr val="bg1"/>
    </a:solidFill>
    <a:ln w="9525" cap="flat" cmpd="sng" algn="ctr">
      <a:noFill/>
      <a:round/>
    </a:ln>
    <a:effectLst/>
  </c:spPr>
  <c:txPr>
    <a:bodyPr/>
    <a:lstStyle/>
    <a:p>
      <a:pPr>
        <a:defRPr/>
      </a:pPr>
      <a:endParaRPr lang="et-EE"/>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t-EE" b="1"/>
              <a:t>Kuidas on Teie hinnangul viimase kolme aasta jooksul muutunud elukoha omavalitsuse</a:t>
            </a:r>
            <a:endParaRPr lang="en-US" b="1"/>
          </a:p>
          <a:p>
            <a:pPr>
              <a:defRPr sz="1400" b="0" i="0" u="none" strike="noStrike" kern="1200" spc="0" baseline="0">
                <a:solidFill>
                  <a:schemeClr val="tx1">
                    <a:lumMod val="65000"/>
                    <a:lumOff val="35000"/>
                  </a:schemeClr>
                </a:solidFill>
                <a:latin typeface="+mn-lt"/>
                <a:ea typeface="+mn-ea"/>
                <a:cs typeface="+mn-cs"/>
              </a:defRPr>
            </a:pPr>
            <a:r>
              <a:rPr lang="en-US" b="1"/>
              <a:t>JUHTIMINE</a:t>
            </a:r>
          </a:p>
          <a:p>
            <a:pPr>
              <a:defRPr sz="1400" b="0" i="0" u="none" strike="noStrike" kern="1200" spc="0" baseline="0">
                <a:solidFill>
                  <a:schemeClr val="tx1">
                    <a:lumMod val="65000"/>
                    <a:lumOff val="35000"/>
                  </a:schemeClr>
                </a:solidFill>
                <a:latin typeface="+mn-lt"/>
                <a:ea typeface="+mn-ea"/>
                <a:cs typeface="+mn-cs"/>
              </a:defRPr>
            </a:pPr>
            <a:r>
              <a:rPr lang="en-US"/>
              <a:t>% kõikidest</a:t>
            </a:r>
            <a:r>
              <a:rPr lang="en-US" baseline="0"/>
              <a:t> vastajatest</a:t>
            </a:r>
            <a:r>
              <a:rPr lang="en-US"/>
              <a:t>, N=716</a:t>
            </a:r>
          </a:p>
        </c:rich>
      </c:tx>
      <c:layout>
        <c:manualLayout>
          <c:xMode val="edge"/>
          <c:yMode val="edge"/>
          <c:x val="0.13821240946169028"/>
          <c:y val="4.7348484848484848E-2"/>
        </c:manualLayout>
      </c:layout>
      <c:overlay val="0"/>
      <c:spPr>
        <a:noFill/>
        <a:ln w="25400">
          <a:noFill/>
        </a:ln>
      </c:spPr>
    </c:title>
    <c:autoTitleDeleted val="0"/>
    <c:view3D>
      <c:rotX val="15"/>
      <c:rotY val="20"/>
      <c:depthPercent val="100"/>
      <c:rAngAx val="1"/>
    </c:view3D>
    <c:floor>
      <c:thickness val="0"/>
      <c:spPr>
        <a:noFill/>
        <a:ln w="6350">
          <a:noFill/>
        </a:ln>
      </c:spPr>
    </c:floor>
    <c:sideWall>
      <c:thickness val="0"/>
      <c:spPr>
        <a:noFill/>
        <a:ln w="25400">
          <a:noFill/>
        </a:ln>
      </c:spPr>
    </c:sideWall>
    <c:backWall>
      <c:thickness val="0"/>
      <c:spPr>
        <a:noFill/>
        <a:ln w="25400">
          <a:noFill/>
        </a:ln>
      </c:spPr>
    </c:backWall>
    <c:plotArea>
      <c:layout>
        <c:manualLayout>
          <c:layoutTarget val="inner"/>
          <c:xMode val="edge"/>
          <c:yMode val="edge"/>
          <c:x val="0.25503578162352242"/>
          <c:y val="0.18572000764684513"/>
          <c:w val="0.73045910572379602"/>
          <c:h val="0.67632848944771173"/>
        </c:manualLayout>
      </c:layout>
      <c:bar3DChart>
        <c:barDir val="bar"/>
        <c:grouping val="percentStacked"/>
        <c:varyColors val="0"/>
        <c:ser>
          <c:idx val="0"/>
          <c:order val="0"/>
          <c:tx>
            <c:strRef>
              <c:f>K10_1!$C$2</c:f>
              <c:strCache>
                <c:ptCount val="1"/>
                <c:pt idx="0">
                  <c:v>on paranenud</c:v>
                </c:pt>
              </c:strCache>
            </c:strRef>
          </c:tx>
          <c:spPr>
            <a:solidFill>
              <a:schemeClr val="accent1">
                <a:lumMod val="75000"/>
              </a:schemeClr>
            </a:solidFill>
            <a:ln>
              <a:noFill/>
            </a:ln>
            <a:effectLst/>
            <a:sp3d/>
          </c:spPr>
          <c:invertIfNegative val="0"/>
          <c:dLbls>
            <c:spPr>
              <a:noFill/>
              <a:ln w="25400">
                <a:noFill/>
              </a:ln>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t-E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multiLvlStrRef>
              <c:f>K10_1!$A$3:$B$23</c:f>
              <c:multiLvlStrCache>
                <c:ptCount val="21"/>
                <c:lvl>
                  <c:pt idx="0">
                    <c:v>Üldjaotus</c:v>
                  </c:pt>
                  <c:pt idx="1">
                    <c:v>Mees</c:v>
                  </c:pt>
                  <c:pt idx="2">
                    <c:v>Naine</c:v>
                  </c:pt>
                  <c:pt idx="3">
                    <c:v>18-29</c:v>
                  </c:pt>
                  <c:pt idx="4">
                    <c:v>30-44</c:v>
                  </c:pt>
                  <c:pt idx="5">
                    <c:v>45-64</c:v>
                  </c:pt>
                  <c:pt idx="6">
                    <c:v>65+</c:v>
                  </c:pt>
                  <c:pt idx="7">
                    <c:v>Eestlane</c:v>
                  </c:pt>
                  <c:pt idx="8">
                    <c:v>Venelane</c:v>
                  </c:pt>
                  <c:pt idx="9">
                    <c:v>Muu  </c:v>
                  </c:pt>
                  <c:pt idx="10">
                    <c:v>Harju-Risti </c:v>
                  </c:pt>
                  <c:pt idx="11">
                    <c:v>Klooga</c:v>
                  </c:pt>
                  <c:pt idx="12">
                    <c:v>Laulasmaa</c:v>
                  </c:pt>
                  <c:pt idx="13">
                    <c:v>Lehola </c:v>
                  </c:pt>
                  <c:pt idx="14">
                    <c:v>Padise </c:v>
                  </c:pt>
                  <c:pt idx="15">
                    <c:v>Paldiski</c:v>
                  </c:pt>
                  <c:pt idx="16">
                    <c:v>Rummu  </c:v>
                  </c:pt>
                  <c:pt idx="17">
                    <c:v>Vasalemma</c:v>
                  </c:pt>
                  <c:pt idx="18">
                    <c:v>Ämari </c:v>
                  </c:pt>
                  <c:pt idx="19">
                    <c:v>Karjaküla </c:v>
                  </c:pt>
                  <c:pt idx="20">
                    <c:v>Muu</c:v>
                  </c:pt>
                </c:lvl>
                <c:lvl>
                  <c:pt idx="1">
                    <c:v>Sugu</c:v>
                  </c:pt>
                  <c:pt idx="3">
                    <c:v>Vanus</c:v>
                  </c:pt>
                  <c:pt idx="7">
                    <c:v>Rahvus</c:v>
                  </c:pt>
                  <c:pt idx="10">
                    <c:v>Asula</c:v>
                  </c:pt>
                </c:lvl>
              </c:multiLvlStrCache>
            </c:multiLvlStrRef>
          </c:cat>
          <c:val>
            <c:numRef>
              <c:f>K10_1!$C$3:$C$23</c:f>
              <c:numCache>
                <c:formatCode>0</c:formatCode>
                <c:ptCount val="21"/>
                <c:pt idx="0">
                  <c:v>18.682363166413918</c:v>
                </c:pt>
                <c:pt idx="1">
                  <c:v>17.268242063568408</c:v>
                </c:pt>
                <c:pt idx="2">
                  <c:v>19.804343869430145</c:v>
                </c:pt>
                <c:pt idx="3">
                  <c:v>22.095488135326246</c:v>
                </c:pt>
                <c:pt idx="4">
                  <c:v>15.363094929158155</c:v>
                </c:pt>
                <c:pt idx="5">
                  <c:v>18.922169005654677</c:v>
                </c:pt>
                <c:pt idx="6">
                  <c:v>20.915793188655591</c:v>
                </c:pt>
                <c:pt idx="7">
                  <c:v>16.272222940780203</c:v>
                </c:pt>
                <c:pt idx="8">
                  <c:v>25.586903129436646</c:v>
                </c:pt>
                <c:pt idx="9">
                  <c:v>13.364694232820115</c:v>
                </c:pt>
                <c:pt idx="10">
                  <c:v>28.28570309931996</c:v>
                </c:pt>
                <c:pt idx="11">
                  <c:v>14.487038918460463</c:v>
                </c:pt>
                <c:pt idx="12">
                  <c:v>9.4910472944990847</c:v>
                </c:pt>
                <c:pt idx="14">
                  <c:v>3.0122490970358564</c:v>
                </c:pt>
                <c:pt idx="15">
                  <c:v>31.790959688019182</c:v>
                </c:pt>
                <c:pt idx="16">
                  <c:v>31.679951570894293</c:v>
                </c:pt>
                <c:pt idx="17">
                  <c:v>12.335891380560467</c:v>
                </c:pt>
                <c:pt idx="18">
                  <c:v>20.293440364395174</c:v>
                </c:pt>
                <c:pt idx="19">
                  <c:v>17.389820157739543</c:v>
                </c:pt>
                <c:pt idx="20">
                  <c:v>9.5754976905172189</c:v>
                </c:pt>
              </c:numCache>
            </c:numRef>
          </c:val>
          <c:extLst xmlns:c16r2="http://schemas.microsoft.com/office/drawing/2015/06/chart">
            <c:ext xmlns:c16="http://schemas.microsoft.com/office/drawing/2014/chart" uri="{C3380CC4-5D6E-409C-BE32-E72D297353CC}">
              <c16:uniqueId val="{00000000-48DE-404F-9B91-8C6A84A55562}"/>
            </c:ext>
          </c:extLst>
        </c:ser>
        <c:ser>
          <c:idx val="1"/>
          <c:order val="1"/>
          <c:tx>
            <c:strRef>
              <c:f>K10_1!$D$2</c:f>
              <c:strCache>
                <c:ptCount val="1"/>
                <c:pt idx="0">
                  <c:v>pigem on paranenud</c:v>
                </c:pt>
              </c:strCache>
            </c:strRef>
          </c:tx>
          <c:spPr>
            <a:solidFill>
              <a:schemeClr val="accent5">
                <a:lumMod val="60000"/>
                <a:lumOff val="40000"/>
              </a:schemeClr>
            </a:solidFill>
            <a:ln>
              <a:noFill/>
            </a:ln>
            <a:effectLst/>
            <a:sp3d/>
          </c:spPr>
          <c:invertIfNegative val="0"/>
          <c:dLbls>
            <c:spPr>
              <a:noFill/>
              <a:ln w="25400">
                <a:noFill/>
              </a:ln>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65000"/>
                        <a:lumOff val="35000"/>
                      </a:schemeClr>
                    </a:solidFill>
                    <a:latin typeface="+mn-lt"/>
                    <a:ea typeface="+mn-ea"/>
                    <a:cs typeface="+mn-cs"/>
                  </a:defRPr>
                </a:pPr>
                <a:endParaRPr lang="et-E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multiLvlStrRef>
              <c:f>K10_1!$A$3:$B$23</c:f>
              <c:multiLvlStrCache>
                <c:ptCount val="21"/>
                <c:lvl>
                  <c:pt idx="0">
                    <c:v>Üldjaotus</c:v>
                  </c:pt>
                  <c:pt idx="1">
                    <c:v>Mees</c:v>
                  </c:pt>
                  <c:pt idx="2">
                    <c:v>Naine</c:v>
                  </c:pt>
                  <c:pt idx="3">
                    <c:v>18-29</c:v>
                  </c:pt>
                  <c:pt idx="4">
                    <c:v>30-44</c:v>
                  </c:pt>
                  <c:pt idx="5">
                    <c:v>45-64</c:v>
                  </c:pt>
                  <c:pt idx="6">
                    <c:v>65+</c:v>
                  </c:pt>
                  <c:pt idx="7">
                    <c:v>Eestlane</c:v>
                  </c:pt>
                  <c:pt idx="8">
                    <c:v>Venelane</c:v>
                  </c:pt>
                  <c:pt idx="9">
                    <c:v>Muu  </c:v>
                  </c:pt>
                  <c:pt idx="10">
                    <c:v>Harju-Risti </c:v>
                  </c:pt>
                  <c:pt idx="11">
                    <c:v>Klooga</c:v>
                  </c:pt>
                  <c:pt idx="12">
                    <c:v>Laulasmaa</c:v>
                  </c:pt>
                  <c:pt idx="13">
                    <c:v>Lehola </c:v>
                  </c:pt>
                  <c:pt idx="14">
                    <c:v>Padise </c:v>
                  </c:pt>
                  <c:pt idx="15">
                    <c:v>Paldiski</c:v>
                  </c:pt>
                  <c:pt idx="16">
                    <c:v>Rummu  </c:v>
                  </c:pt>
                  <c:pt idx="17">
                    <c:v>Vasalemma</c:v>
                  </c:pt>
                  <c:pt idx="18">
                    <c:v>Ämari </c:v>
                  </c:pt>
                  <c:pt idx="19">
                    <c:v>Karjaküla </c:v>
                  </c:pt>
                  <c:pt idx="20">
                    <c:v>Muu</c:v>
                  </c:pt>
                </c:lvl>
                <c:lvl>
                  <c:pt idx="1">
                    <c:v>Sugu</c:v>
                  </c:pt>
                  <c:pt idx="3">
                    <c:v>Vanus</c:v>
                  </c:pt>
                  <c:pt idx="7">
                    <c:v>Rahvus</c:v>
                  </c:pt>
                  <c:pt idx="10">
                    <c:v>Asula</c:v>
                  </c:pt>
                </c:lvl>
              </c:multiLvlStrCache>
            </c:multiLvlStrRef>
          </c:cat>
          <c:val>
            <c:numRef>
              <c:f>K10_1!$D$3:$D$23</c:f>
              <c:numCache>
                <c:formatCode>0</c:formatCode>
                <c:ptCount val="21"/>
                <c:pt idx="0">
                  <c:v>26.453747856817355</c:v>
                </c:pt>
                <c:pt idx="1">
                  <c:v>24.919220014278189</c:v>
                </c:pt>
                <c:pt idx="2">
                  <c:v>27.477842909300264</c:v>
                </c:pt>
                <c:pt idx="3">
                  <c:v>32.76898751484692</c:v>
                </c:pt>
                <c:pt idx="4">
                  <c:v>27.86213628549412</c:v>
                </c:pt>
                <c:pt idx="5">
                  <c:v>25.508936030899214</c:v>
                </c:pt>
                <c:pt idx="6">
                  <c:v>23.506284052866842</c:v>
                </c:pt>
                <c:pt idx="7">
                  <c:v>21.024049550284754</c:v>
                </c:pt>
                <c:pt idx="8">
                  <c:v>37.760664451622787</c:v>
                </c:pt>
                <c:pt idx="9">
                  <c:v>30.429862061215218</c:v>
                </c:pt>
                <c:pt idx="10">
                  <c:v>26.318615355296771</c:v>
                </c:pt>
                <c:pt idx="11">
                  <c:v>24.318970114701177</c:v>
                </c:pt>
                <c:pt idx="12">
                  <c:v>20.826728144090456</c:v>
                </c:pt>
                <c:pt idx="13">
                  <c:v>19.299126339550835</c:v>
                </c:pt>
                <c:pt idx="14">
                  <c:v>21.426430542115433</c:v>
                </c:pt>
                <c:pt idx="15">
                  <c:v>35.327406563065047</c:v>
                </c:pt>
                <c:pt idx="16">
                  <c:v>28.244307364967341</c:v>
                </c:pt>
                <c:pt idx="17">
                  <c:v>27.414704253605532</c:v>
                </c:pt>
                <c:pt idx="18">
                  <c:v>32.168162092287034</c:v>
                </c:pt>
                <c:pt idx="19">
                  <c:v>33.96815793267919</c:v>
                </c:pt>
                <c:pt idx="20">
                  <c:v>18.556024737474171</c:v>
                </c:pt>
              </c:numCache>
            </c:numRef>
          </c:val>
          <c:extLst xmlns:c16r2="http://schemas.microsoft.com/office/drawing/2015/06/chart">
            <c:ext xmlns:c16="http://schemas.microsoft.com/office/drawing/2014/chart" uri="{C3380CC4-5D6E-409C-BE32-E72D297353CC}">
              <c16:uniqueId val="{00000001-48DE-404F-9B91-8C6A84A55562}"/>
            </c:ext>
          </c:extLst>
        </c:ser>
        <c:ser>
          <c:idx val="2"/>
          <c:order val="2"/>
          <c:tx>
            <c:strRef>
              <c:f>K10_1!$E$2</c:f>
              <c:strCache>
                <c:ptCount val="1"/>
                <c:pt idx="0">
                  <c:v>jäänud samaks</c:v>
                </c:pt>
              </c:strCache>
            </c:strRef>
          </c:tx>
          <c:spPr>
            <a:solidFill>
              <a:schemeClr val="accent5">
                <a:lumMod val="20000"/>
                <a:lumOff val="80000"/>
              </a:schemeClr>
            </a:solidFill>
            <a:ln>
              <a:noFill/>
            </a:ln>
            <a:effectLst/>
            <a:sp3d/>
          </c:spPr>
          <c:invertIfNegative val="0"/>
          <c:dLbls>
            <c:spPr>
              <a:noFill/>
              <a:ln w="25400">
                <a:noFill/>
              </a:ln>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multiLvlStrRef>
              <c:f>K10_1!$A$3:$B$23</c:f>
              <c:multiLvlStrCache>
                <c:ptCount val="21"/>
                <c:lvl>
                  <c:pt idx="0">
                    <c:v>Üldjaotus</c:v>
                  </c:pt>
                  <c:pt idx="1">
                    <c:v>Mees</c:v>
                  </c:pt>
                  <c:pt idx="2">
                    <c:v>Naine</c:v>
                  </c:pt>
                  <c:pt idx="3">
                    <c:v>18-29</c:v>
                  </c:pt>
                  <c:pt idx="4">
                    <c:v>30-44</c:v>
                  </c:pt>
                  <c:pt idx="5">
                    <c:v>45-64</c:v>
                  </c:pt>
                  <c:pt idx="6">
                    <c:v>65+</c:v>
                  </c:pt>
                  <c:pt idx="7">
                    <c:v>Eestlane</c:v>
                  </c:pt>
                  <c:pt idx="8">
                    <c:v>Venelane</c:v>
                  </c:pt>
                  <c:pt idx="9">
                    <c:v>Muu  </c:v>
                  </c:pt>
                  <c:pt idx="10">
                    <c:v>Harju-Risti </c:v>
                  </c:pt>
                  <c:pt idx="11">
                    <c:v>Klooga</c:v>
                  </c:pt>
                  <c:pt idx="12">
                    <c:v>Laulasmaa</c:v>
                  </c:pt>
                  <c:pt idx="13">
                    <c:v>Lehola </c:v>
                  </c:pt>
                  <c:pt idx="14">
                    <c:v>Padise </c:v>
                  </c:pt>
                  <c:pt idx="15">
                    <c:v>Paldiski</c:v>
                  </c:pt>
                  <c:pt idx="16">
                    <c:v>Rummu  </c:v>
                  </c:pt>
                  <c:pt idx="17">
                    <c:v>Vasalemma</c:v>
                  </c:pt>
                  <c:pt idx="18">
                    <c:v>Ämari </c:v>
                  </c:pt>
                  <c:pt idx="19">
                    <c:v>Karjaküla </c:v>
                  </c:pt>
                  <c:pt idx="20">
                    <c:v>Muu</c:v>
                  </c:pt>
                </c:lvl>
                <c:lvl>
                  <c:pt idx="1">
                    <c:v>Sugu</c:v>
                  </c:pt>
                  <c:pt idx="3">
                    <c:v>Vanus</c:v>
                  </c:pt>
                  <c:pt idx="7">
                    <c:v>Rahvus</c:v>
                  </c:pt>
                  <c:pt idx="10">
                    <c:v>Asula</c:v>
                  </c:pt>
                </c:lvl>
              </c:multiLvlStrCache>
            </c:multiLvlStrRef>
          </c:cat>
          <c:val>
            <c:numRef>
              <c:f>K10_1!$E$3:$E$23</c:f>
              <c:numCache>
                <c:formatCode>0</c:formatCode>
                <c:ptCount val="21"/>
                <c:pt idx="0">
                  <c:v>20.001798314485221</c:v>
                </c:pt>
                <c:pt idx="1">
                  <c:v>21.152597598026208</c:v>
                </c:pt>
                <c:pt idx="2">
                  <c:v>19.161319585652205</c:v>
                </c:pt>
                <c:pt idx="3">
                  <c:v>15.145906456017372</c:v>
                </c:pt>
                <c:pt idx="4">
                  <c:v>18.06435025433095</c:v>
                </c:pt>
                <c:pt idx="5">
                  <c:v>22.811600360614417</c:v>
                </c:pt>
                <c:pt idx="6">
                  <c:v>19.894870340917567</c:v>
                </c:pt>
                <c:pt idx="7">
                  <c:v>23.846182114670629</c:v>
                </c:pt>
                <c:pt idx="8">
                  <c:v>12.175878859627574</c:v>
                </c:pt>
                <c:pt idx="9">
                  <c:v>16.511599773495444</c:v>
                </c:pt>
                <c:pt idx="10">
                  <c:v>22.697840772691649</c:v>
                </c:pt>
                <c:pt idx="11">
                  <c:v>16.413893005645992</c:v>
                </c:pt>
                <c:pt idx="12">
                  <c:v>36.478085865081873</c:v>
                </c:pt>
                <c:pt idx="13">
                  <c:v>29.618199998735779</c:v>
                </c:pt>
                <c:pt idx="14">
                  <c:v>31.450574377901958</c:v>
                </c:pt>
                <c:pt idx="15">
                  <c:v>12.235532865040325</c:v>
                </c:pt>
                <c:pt idx="16">
                  <c:v>14.037579784570495</c:v>
                </c:pt>
                <c:pt idx="17">
                  <c:v>18.632431375281062</c:v>
                </c:pt>
                <c:pt idx="18">
                  <c:v>5.0203139151524496</c:v>
                </c:pt>
                <c:pt idx="19">
                  <c:v>19.476967651699983</c:v>
                </c:pt>
                <c:pt idx="20">
                  <c:v>25.733449300923443</c:v>
                </c:pt>
              </c:numCache>
            </c:numRef>
          </c:val>
          <c:extLst xmlns:c16r2="http://schemas.microsoft.com/office/drawing/2015/06/chart">
            <c:ext xmlns:c16="http://schemas.microsoft.com/office/drawing/2014/chart" uri="{C3380CC4-5D6E-409C-BE32-E72D297353CC}">
              <c16:uniqueId val="{00000002-48DE-404F-9B91-8C6A84A55562}"/>
            </c:ext>
          </c:extLst>
        </c:ser>
        <c:ser>
          <c:idx val="3"/>
          <c:order val="3"/>
          <c:tx>
            <c:strRef>
              <c:f>K10_1!$F$2</c:f>
              <c:strCache>
                <c:ptCount val="1"/>
                <c:pt idx="0">
                  <c:v>pigem on halvenenud</c:v>
                </c:pt>
              </c:strCache>
            </c:strRef>
          </c:tx>
          <c:spPr>
            <a:solidFill>
              <a:schemeClr val="accent2">
                <a:lumMod val="40000"/>
                <a:lumOff val="60000"/>
              </a:schemeClr>
            </a:solidFill>
            <a:ln>
              <a:noFill/>
            </a:ln>
            <a:effectLst/>
            <a:sp3d/>
          </c:spPr>
          <c:invertIfNegative val="0"/>
          <c:dLbls>
            <c:spPr>
              <a:noFill/>
              <a:ln w="25400">
                <a:noFill/>
              </a:ln>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multiLvlStrRef>
              <c:f>K10_1!$A$3:$B$23</c:f>
              <c:multiLvlStrCache>
                <c:ptCount val="21"/>
                <c:lvl>
                  <c:pt idx="0">
                    <c:v>Üldjaotus</c:v>
                  </c:pt>
                  <c:pt idx="1">
                    <c:v>Mees</c:v>
                  </c:pt>
                  <c:pt idx="2">
                    <c:v>Naine</c:v>
                  </c:pt>
                  <c:pt idx="3">
                    <c:v>18-29</c:v>
                  </c:pt>
                  <c:pt idx="4">
                    <c:v>30-44</c:v>
                  </c:pt>
                  <c:pt idx="5">
                    <c:v>45-64</c:v>
                  </c:pt>
                  <c:pt idx="6">
                    <c:v>65+</c:v>
                  </c:pt>
                  <c:pt idx="7">
                    <c:v>Eestlane</c:v>
                  </c:pt>
                  <c:pt idx="8">
                    <c:v>Venelane</c:v>
                  </c:pt>
                  <c:pt idx="9">
                    <c:v>Muu  </c:v>
                  </c:pt>
                  <c:pt idx="10">
                    <c:v>Harju-Risti </c:v>
                  </c:pt>
                  <c:pt idx="11">
                    <c:v>Klooga</c:v>
                  </c:pt>
                  <c:pt idx="12">
                    <c:v>Laulasmaa</c:v>
                  </c:pt>
                  <c:pt idx="13">
                    <c:v>Lehola </c:v>
                  </c:pt>
                  <c:pt idx="14">
                    <c:v>Padise </c:v>
                  </c:pt>
                  <c:pt idx="15">
                    <c:v>Paldiski</c:v>
                  </c:pt>
                  <c:pt idx="16">
                    <c:v>Rummu  </c:v>
                  </c:pt>
                  <c:pt idx="17">
                    <c:v>Vasalemma</c:v>
                  </c:pt>
                  <c:pt idx="18">
                    <c:v>Ämari </c:v>
                  </c:pt>
                  <c:pt idx="19">
                    <c:v>Karjaküla </c:v>
                  </c:pt>
                  <c:pt idx="20">
                    <c:v>Muu</c:v>
                  </c:pt>
                </c:lvl>
                <c:lvl>
                  <c:pt idx="1">
                    <c:v>Sugu</c:v>
                  </c:pt>
                  <c:pt idx="3">
                    <c:v>Vanus</c:v>
                  </c:pt>
                  <c:pt idx="7">
                    <c:v>Rahvus</c:v>
                  </c:pt>
                  <c:pt idx="10">
                    <c:v>Asula</c:v>
                  </c:pt>
                </c:lvl>
              </c:multiLvlStrCache>
            </c:multiLvlStrRef>
          </c:cat>
          <c:val>
            <c:numRef>
              <c:f>K10_1!$F$3:$F$23</c:f>
              <c:numCache>
                <c:formatCode>0</c:formatCode>
                <c:ptCount val="21"/>
                <c:pt idx="0">
                  <c:v>7.0254957210712394</c:v>
                </c:pt>
                <c:pt idx="1">
                  <c:v>9.8978228462222777</c:v>
                </c:pt>
                <c:pt idx="2">
                  <c:v>4.839272332629295</c:v>
                </c:pt>
                <c:pt idx="3">
                  <c:v>5.4516600633265373</c:v>
                </c:pt>
                <c:pt idx="4">
                  <c:v>5.5864979519922544</c:v>
                </c:pt>
                <c:pt idx="5">
                  <c:v>7.56936397486459</c:v>
                </c:pt>
                <c:pt idx="6">
                  <c:v>8.6018000318954382</c:v>
                </c:pt>
                <c:pt idx="7">
                  <c:v>7.5901635685458668</c:v>
                </c:pt>
                <c:pt idx="8">
                  <c:v>5.7745226421122409</c:v>
                </c:pt>
                <c:pt idx="9">
                  <c:v>6.8940684206303633</c:v>
                </c:pt>
                <c:pt idx="10">
                  <c:v>9.4285676997733194</c:v>
                </c:pt>
                <c:pt idx="11">
                  <c:v>3.4388114395986831</c:v>
                </c:pt>
                <c:pt idx="12">
                  <c:v>5.5105885941097261</c:v>
                </c:pt>
                <c:pt idx="13">
                  <c:v>22.422783985339958</c:v>
                </c:pt>
                <c:pt idx="14">
                  <c:v>20.284426579085881</c:v>
                </c:pt>
                <c:pt idx="15">
                  <c:v>5.6960368360169742</c:v>
                </c:pt>
                <c:pt idx="16">
                  <c:v>5.4431549948420068</c:v>
                </c:pt>
                <c:pt idx="17">
                  <c:v>10.421771119487879</c:v>
                </c:pt>
                <c:pt idx="18">
                  <c:v>18.354506091598981</c:v>
                </c:pt>
                <c:pt idx="19">
                  <c:v>4.5880930036756844</c:v>
                </c:pt>
                <c:pt idx="20">
                  <c:v>5.083309041996201</c:v>
                </c:pt>
              </c:numCache>
            </c:numRef>
          </c:val>
          <c:extLst xmlns:c16r2="http://schemas.microsoft.com/office/drawing/2015/06/chart">
            <c:ext xmlns:c16="http://schemas.microsoft.com/office/drawing/2014/chart" uri="{C3380CC4-5D6E-409C-BE32-E72D297353CC}">
              <c16:uniqueId val="{00000003-48DE-404F-9B91-8C6A84A55562}"/>
            </c:ext>
          </c:extLst>
        </c:ser>
        <c:ser>
          <c:idx val="4"/>
          <c:order val="4"/>
          <c:tx>
            <c:strRef>
              <c:f>K10_1!$G$2</c:f>
              <c:strCache>
                <c:ptCount val="1"/>
                <c:pt idx="0">
                  <c:v>on halvenenud</c:v>
                </c:pt>
              </c:strCache>
            </c:strRef>
          </c:tx>
          <c:spPr>
            <a:solidFill>
              <a:schemeClr val="accent2"/>
            </a:solidFill>
          </c:spPr>
          <c:invertIfNegative val="0"/>
          <c:dLbls>
            <c:spPr>
              <a:noFill/>
              <a:ln w="25400">
                <a:noFill/>
              </a:ln>
            </c:spPr>
            <c:txPr>
              <a:bodyPr wrap="square" lIns="38100" tIns="19050" rIns="38100" bIns="19050" anchor="ctr">
                <a:spAutoFit/>
              </a:bodyPr>
              <a:lstStyle/>
              <a:p>
                <a:pPr>
                  <a:defRPr sz="1100" b="1"/>
                </a:pPr>
                <a:endParaRPr lang="et-E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multiLvlStrRef>
              <c:f>K10_1!$A$3:$B$23</c:f>
              <c:multiLvlStrCache>
                <c:ptCount val="21"/>
                <c:lvl>
                  <c:pt idx="0">
                    <c:v>Üldjaotus</c:v>
                  </c:pt>
                  <c:pt idx="1">
                    <c:v>Mees</c:v>
                  </c:pt>
                  <c:pt idx="2">
                    <c:v>Naine</c:v>
                  </c:pt>
                  <c:pt idx="3">
                    <c:v>18-29</c:v>
                  </c:pt>
                  <c:pt idx="4">
                    <c:v>30-44</c:v>
                  </c:pt>
                  <c:pt idx="5">
                    <c:v>45-64</c:v>
                  </c:pt>
                  <c:pt idx="6">
                    <c:v>65+</c:v>
                  </c:pt>
                  <c:pt idx="7">
                    <c:v>Eestlane</c:v>
                  </c:pt>
                  <c:pt idx="8">
                    <c:v>Venelane</c:v>
                  </c:pt>
                  <c:pt idx="9">
                    <c:v>Muu  </c:v>
                  </c:pt>
                  <c:pt idx="10">
                    <c:v>Harju-Risti </c:v>
                  </c:pt>
                  <c:pt idx="11">
                    <c:v>Klooga</c:v>
                  </c:pt>
                  <c:pt idx="12">
                    <c:v>Laulasmaa</c:v>
                  </c:pt>
                  <c:pt idx="13">
                    <c:v>Lehola </c:v>
                  </c:pt>
                  <c:pt idx="14">
                    <c:v>Padise </c:v>
                  </c:pt>
                  <c:pt idx="15">
                    <c:v>Paldiski</c:v>
                  </c:pt>
                  <c:pt idx="16">
                    <c:v>Rummu  </c:v>
                  </c:pt>
                  <c:pt idx="17">
                    <c:v>Vasalemma</c:v>
                  </c:pt>
                  <c:pt idx="18">
                    <c:v>Ämari </c:v>
                  </c:pt>
                  <c:pt idx="19">
                    <c:v>Karjaküla </c:v>
                  </c:pt>
                  <c:pt idx="20">
                    <c:v>Muu</c:v>
                  </c:pt>
                </c:lvl>
                <c:lvl>
                  <c:pt idx="1">
                    <c:v>Sugu</c:v>
                  </c:pt>
                  <c:pt idx="3">
                    <c:v>Vanus</c:v>
                  </c:pt>
                  <c:pt idx="7">
                    <c:v>Rahvus</c:v>
                  </c:pt>
                  <c:pt idx="10">
                    <c:v>Asula</c:v>
                  </c:pt>
                </c:lvl>
              </c:multiLvlStrCache>
            </c:multiLvlStrRef>
          </c:cat>
          <c:val>
            <c:numRef>
              <c:f>K10_1!$G$3:$G$23</c:f>
              <c:numCache>
                <c:formatCode>0</c:formatCode>
                <c:ptCount val="21"/>
                <c:pt idx="0">
                  <c:v>4.4513113706835865</c:v>
                </c:pt>
                <c:pt idx="1">
                  <c:v>7.0126341883216661</c:v>
                </c:pt>
                <c:pt idx="2">
                  <c:v>2.498064979409182</c:v>
                </c:pt>
                <c:pt idx="3">
                  <c:v>4.9068895723678594</c:v>
                </c:pt>
                <c:pt idx="4">
                  <c:v>4.6054043605731323</c:v>
                </c:pt>
                <c:pt idx="5">
                  <c:v>5.105418468572112</c:v>
                </c:pt>
                <c:pt idx="6">
                  <c:v>2.9831503779830619</c:v>
                </c:pt>
                <c:pt idx="7">
                  <c:v>5.382788651364379</c:v>
                </c:pt>
                <c:pt idx="8">
                  <c:v>2.1262581345920952</c:v>
                </c:pt>
                <c:pt idx="9">
                  <c:v>5.2165286922788701</c:v>
                </c:pt>
                <c:pt idx="10">
                  <c:v>5.5878623266283061</c:v>
                </c:pt>
                <c:pt idx="11">
                  <c:v>4.9893338455139435</c:v>
                </c:pt>
                <c:pt idx="12">
                  <c:v>1.4094260210567833</c:v>
                </c:pt>
                <c:pt idx="13">
                  <c:v>4.6462399665157861</c:v>
                </c:pt>
                <c:pt idx="14">
                  <c:v>4.3825369593407926</c:v>
                </c:pt>
                <c:pt idx="15">
                  <c:v>1.7642903056610439</c:v>
                </c:pt>
                <c:pt idx="16">
                  <c:v>5.25154487969795</c:v>
                </c:pt>
                <c:pt idx="17">
                  <c:v>7.107718893461799</c:v>
                </c:pt>
                <c:pt idx="20">
                  <c:v>7.8932416130800149</c:v>
                </c:pt>
              </c:numCache>
            </c:numRef>
          </c:val>
          <c:extLst xmlns:c16r2="http://schemas.microsoft.com/office/drawing/2015/06/chart">
            <c:ext xmlns:c16="http://schemas.microsoft.com/office/drawing/2014/chart" uri="{C3380CC4-5D6E-409C-BE32-E72D297353CC}">
              <c16:uniqueId val="{00000004-48DE-404F-9B91-8C6A84A55562}"/>
            </c:ext>
          </c:extLst>
        </c:ser>
        <c:ser>
          <c:idx val="5"/>
          <c:order val="5"/>
          <c:tx>
            <c:strRef>
              <c:f>K10_1!$H$2</c:f>
              <c:strCache>
                <c:ptCount val="1"/>
                <c:pt idx="0">
                  <c:v>ei oska öelda</c:v>
                </c:pt>
              </c:strCache>
            </c:strRef>
          </c:tx>
          <c:spPr>
            <a:solidFill>
              <a:schemeClr val="bg1">
                <a:lumMod val="65000"/>
              </a:schemeClr>
            </a:solidFill>
          </c:spPr>
          <c:invertIfNegative val="0"/>
          <c:dLbls>
            <c:spPr>
              <a:noFill/>
              <a:ln w="25400">
                <a:noFill/>
              </a:ln>
            </c:spPr>
            <c:txPr>
              <a:bodyPr wrap="square" lIns="38100" tIns="19050" rIns="38100" bIns="19050" anchor="ctr">
                <a:spAutoFit/>
              </a:bodyPr>
              <a:lstStyle/>
              <a:p>
                <a:pPr>
                  <a:defRPr sz="1100" b="1">
                    <a:solidFill>
                      <a:schemeClr val="tx1">
                        <a:lumMod val="75000"/>
                        <a:lumOff val="25000"/>
                      </a:schemeClr>
                    </a:solidFill>
                  </a:defRPr>
                </a:pPr>
                <a:endParaRPr lang="et-E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multiLvlStrRef>
              <c:f>K10_1!$A$3:$B$23</c:f>
              <c:multiLvlStrCache>
                <c:ptCount val="21"/>
                <c:lvl>
                  <c:pt idx="0">
                    <c:v>Üldjaotus</c:v>
                  </c:pt>
                  <c:pt idx="1">
                    <c:v>Mees</c:v>
                  </c:pt>
                  <c:pt idx="2">
                    <c:v>Naine</c:v>
                  </c:pt>
                  <c:pt idx="3">
                    <c:v>18-29</c:v>
                  </c:pt>
                  <c:pt idx="4">
                    <c:v>30-44</c:v>
                  </c:pt>
                  <c:pt idx="5">
                    <c:v>45-64</c:v>
                  </c:pt>
                  <c:pt idx="6">
                    <c:v>65+</c:v>
                  </c:pt>
                  <c:pt idx="7">
                    <c:v>Eestlane</c:v>
                  </c:pt>
                  <c:pt idx="8">
                    <c:v>Venelane</c:v>
                  </c:pt>
                  <c:pt idx="9">
                    <c:v>Muu  </c:v>
                  </c:pt>
                  <c:pt idx="10">
                    <c:v>Harju-Risti </c:v>
                  </c:pt>
                  <c:pt idx="11">
                    <c:v>Klooga</c:v>
                  </c:pt>
                  <c:pt idx="12">
                    <c:v>Laulasmaa</c:v>
                  </c:pt>
                  <c:pt idx="13">
                    <c:v>Lehola </c:v>
                  </c:pt>
                  <c:pt idx="14">
                    <c:v>Padise </c:v>
                  </c:pt>
                  <c:pt idx="15">
                    <c:v>Paldiski</c:v>
                  </c:pt>
                  <c:pt idx="16">
                    <c:v>Rummu  </c:v>
                  </c:pt>
                  <c:pt idx="17">
                    <c:v>Vasalemma</c:v>
                  </c:pt>
                  <c:pt idx="18">
                    <c:v>Ämari </c:v>
                  </c:pt>
                  <c:pt idx="19">
                    <c:v>Karjaküla </c:v>
                  </c:pt>
                  <c:pt idx="20">
                    <c:v>Muu</c:v>
                  </c:pt>
                </c:lvl>
                <c:lvl>
                  <c:pt idx="1">
                    <c:v>Sugu</c:v>
                  </c:pt>
                  <c:pt idx="3">
                    <c:v>Vanus</c:v>
                  </c:pt>
                  <c:pt idx="7">
                    <c:v>Rahvus</c:v>
                  </c:pt>
                  <c:pt idx="10">
                    <c:v>Asula</c:v>
                  </c:pt>
                </c:lvl>
              </c:multiLvlStrCache>
            </c:multiLvlStrRef>
          </c:cat>
          <c:val>
            <c:numRef>
              <c:f>K10_1!$H$3:$H$23</c:f>
              <c:numCache>
                <c:formatCode>0</c:formatCode>
                <c:ptCount val="21"/>
                <c:pt idx="0">
                  <c:v>23.385283570527999</c:v>
                </c:pt>
                <c:pt idx="1">
                  <c:v>19.749483289583534</c:v>
                </c:pt>
                <c:pt idx="2">
                  <c:v>26.219156323578275</c:v>
                </c:pt>
                <c:pt idx="3">
                  <c:v>19.631068258115146</c:v>
                </c:pt>
                <c:pt idx="4">
                  <c:v>28.518516218451527</c:v>
                </c:pt>
                <c:pt idx="5">
                  <c:v>20.082512159395137</c:v>
                </c:pt>
                <c:pt idx="6">
                  <c:v>24.098102007681561</c:v>
                </c:pt>
                <c:pt idx="7">
                  <c:v>25.884593174353398</c:v>
                </c:pt>
                <c:pt idx="8">
                  <c:v>16.575772782608617</c:v>
                </c:pt>
                <c:pt idx="9">
                  <c:v>27.583246819560038</c:v>
                </c:pt>
                <c:pt idx="10">
                  <c:v>7.6814107462900267</c:v>
                </c:pt>
                <c:pt idx="11">
                  <c:v>36.351952676079748</c:v>
                </c:pt>
                <c:pt idx="12">
                  <c:v>26.284124081162101</c:v>
                </c:pt>
                <c:pt idx="13">
                  <c:v>24.013649709857614</c:v>
                </c:pt>
                <c:pt idx="14">
                  <c:v>19.443782444520075</c:v>
                </c:pt>
                <c:pt idx="15">
                  <c:v>13.185773742197371</c:v>
                </c:pt>
                <c:pt idx="16">
                  <c:v>15.343461405027888</c:v>
                </c:pt>
                <c:pt idx="17">
                  <c:v>24.087482977603294</c:v>
                </c:pt>
                <c:pt idx="18">
                  <c:v>24.163577536566379</c:v>
                </c:pt>
                <c:pt idx="19">
                  <c:v>24.576961254205596</c:v>
                </c:pt>
                <c:pt idx="20">
                  <c:v>33.158477616009115</c:v>
                </c:pt>
              </c:numCache>
            </c:numRef>
          </c:val>
          <c:extLst xmlns:c16r2="http://schemas.microsoft.com/office/drawing/2015/06/chart">
            <c:ext xmlns:c16="http://schemas.microsoft.com/office/drawing/2014/chart" uri="{C3380CC4-5D6E-409C-BE32-E72D297353CC}">
              <c16:uniqueId val="{00000005-48DE-404F-9B91-8C6A84A55562}"/>
            </c:ext>
          </c:extLst>
        </c:ser>
        <c:dLbls>
          <c:showLegendKey val="0"/>
          <c:showVal val="0"/>
          <c:showCatName val="0"/>
          <c:showSerName val="0"/>
          <c:showPercent val="0"/>
          <c:showBubbleSize val="0"/>
        </c:dLbls>
        <c:gapWidth val="150"/>
        <c:shape val="box"/>
        <c:axId val="398948456"/>
        <c:axId val="398953160"/>
        <c:axId val="0"/>
      </c:bar3DChart>
      <c:catAx>
        <c:axId val="398948456"/>
        <c:scaling>
          <c:orientation val="maxMin"/>
        </c:scaling>
        <c:delete val="0"/>
        <c:axPos val="l"/>
        <c:numFmt formatCode="General" sourceLinked="1"/>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t-EE"/>
          </a:p>
        </c:txPr>
        <c:crossAx val="398953160"/>
        <c:crosses val="autoZero"/>
        <c:auto val="1"/>
        <c:lblAlgn val="ctr"/>
        <c:lblOffset val="100"/>
        <c:noMultiLvlLbl val="0"/>
      </c:catAx>
      <c:valAx>
        <c:axId val="398953160"/>
        <c:scaling>
          <c:orientation val="minMax"/>
        </c:scaling>
        <c:delete val="1"/>
        <c:axPos val="b"/>
        <c:numFmt formatCode="0%" sourceLinked="1"/>
        <c:majorTickMark val="out"/>
        <c:minorTickMark val="none"/>
        <c:tickLblPos val="nextTo"/>
        <c:crossAx val="398948456"/>
        <c:crosses val="max"/>
        <c:crossBetween val="between"/>
      </c:valAx>
      <c:spPr>
        <a:noFill/>
        <a:ln w="25400">
          <a:noFill/>
        </a:ln>
      </c:spPr>
    </c:plotArea>
    <c:legend>
      <c:legendPos val="r"/>
      <c:layout>
        <c:manualLayout>
          <c:xMode val="edge"/>
          <c:yMode val="edge"/>
          <c:x val="0.16777399635827625"/>
          <c:y val="0.87513864498952021"/>
          <c:w val="0.54056914320397365"/>
          <c:h val="0.10474308688941969"/>
        </c:manualLayout>
      </c:layout>
      <c:overlay val="0"/>
      <c:spPr>
        <a:noFill/>
        <a:ln w="25400">
          <a:noFill/>
        </a:ln>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t-EE"/>
        </a:p>
      </c:txPr>
    </c:legend>
    <c:plotVisOnly val="1"/>
    <c:dispBlanksAs val="gap"/>
    <c:showDLblsOverMax val="0"/>
  </c:chart>
  <c:spPr>
    <a:solidFill>
      <a:schemeClr val="bg1"/>
    </a:solidFill>
    <a:ln w="9525" cap="flat" cmpd="sng" algn="ctr">
      <a:noFill/>
      <a:round/>
    </a:ln>
    <a:effectLst/>
  </c:spPr>
  <c:txPr>
    <a:bodyPr/>
    <a:lstStyle/>
    <a:p>
      <a:pPr>
        <a:defRPr/>
      </a:pPr>
      <a:endParaRPr lang="et-EE"/>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t-EE" b="1"/>
              <a:t>Kuidas on Teie hinnangul viimase kolme aasta jooksul muutunud elukoha omavalitsuse</a:t>
            </a:r>
            <a:endParaRPr lang="en-US" b="1"/>
          </a:p>
          <a:p>
            <a:pPr>
              <a:defRPr sz="1400" b="0" i="0" u="none" strike="noStrike" kern="1200" spc="0" baseline="0">
                <a:solidFill>
                  <a:schemeClr val="tx1">
                    <a:lumMod val="65000"/>
                    <a:lumOff val="35000"/>
                  </a:schemeClr>
                </a:solidFill>
                <a:latin typeface="+mn-lt"/>
                <a:ea typeface="+mn-ea"/>
                <a:cs typeface="+mn-cs"/>
              </a:defRPr>
            </a:pPr>
            <a:r>
              <a:rPr lang="en-US" b="1"/>
              <a:t>ÜLDINE ARENG</a:t>
            </a:r>
          </a:p>
          <a:p>
            <a:pPr>
              <a:defRPr sz="1400" b="0" i="0" u="none" strike="noStrike" kern="1200" spc="0" baseline="0">
                <a:solidFill>
                  <a:schemeClr val="tx1">
                    <a:lumMod val="65000"/>
                    <a:lumOff val="35000"/>
                  </a:schemeClr>
                </a:solidFill>
                <a:latin typeface="+mn-lt"/>
                <a:ea typeface="+mn-ea"/>
                <a:cs typeface="+mn-cs"/>
              </a:defRPr>
            </a:pPr>
            <a:r>
              <a:rPr lang="en-US"/>
              <a:t>% kõikidest</a:t>
            </a:r>
            <a:r>
              <a:rPr lang="en-US" baseline="0"/>
              <a:t> vastajatest</a:t>
            </a:r>
            <a:r>
              <a:rPr lang="en-US"/>
              <a:t>, N=716</a:t>
            </a:r>
          </a:p>
        </c:rich>
      </c:tx>
      <c:overlay val="0"/>
      <c:spPr>
        <a:noFill/>
        <a:ln w="25400">
          <a:noFill/>
        </a:ln>
      </c:spPr>
    </c:title>
    <c:autoTitleDeleted val="0"/>
    <c:view3D>
      <c:rotX val="15"/>
      <c:rotY val="20"/>
      <c:depthPercent val="100"/>
      <c:rAngAx val="1"/>
    </c:view3D>
    <c:floor>
      <c:thickness val="0"/>
      <c:spPr>
        <a:noFill/>
        <a:ln w="6350">
          <a:noFill/>
        </a:ln>
      </c:spPr>
    </c:floor>
    <c:sideWall>
      <c:thickness val="0"/>
      <c:spPr>
        <a:noFill/>
        <a:ln w="25400">
          <a:noFill/>
        </a:ln>
      </c:spPr>
    </c:sideWall>
    <c:backWall>
      <c:thickness val="0"/>
      <c:spPr>
        <a:noFill/>
        <a:ln w="25400">
          <a:noFill/>
        </a:ln>
      </c:spPr>
    </c:backWall>
    <c:plotArea>
      <c:layout>
        <c:manualLayout>
          <c:layoutTarget val="inner"/>
          <c:xMode val="edge"/>
          <c:yMode val="edge"/>
          <c:x val="0.26284494245911566"/>
          <c:y val="0.16455701680906909"/>
          <c:w val="0.73045910572379602"/>
          <c:h val="0.67068051910177895"/>
        </c:manualLayout>
      </c:layout>
      <c:bar3DChart>
        <c:barDir val="bar"/>
        <c:grouping val="percentStacked"/>
        <c:varyColors val="0"/>
        <c:ser>
          <c:idx val="0"/>
          <c:order val="0"/>
          <c:tx>
            <c:strRef>
              <c:f>K10_2!$C$2</c:f>
              <c:strCache>
                <c:ptCount val="1"/>
                <c:pt idx="0">
                  <c:v>on paranenud</c:v>
                </c:pt>
              </c:strCache>
            </c:strRef>
          </c:tx>
          <c:spPr>
            <a:solidFill>
              <a:schemeClr val="accent1">
                <a:lumMod val="75000"/>
              </a:schemeClr>
            </a:solidFill>
            <a:ln>
              <a:noFill/>
            </a:ln>
            <a:effectLst/>
            <a:sp3d/>
          </c:spPr>
          <c:invertIfNegative val="0"/>
          <c:dLbls>
            <c:spPr>
              <a:noFill/>
              <a:ln w="25400">
                <a:noFill/>
              </a:ln>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t-E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multiLvlStrRef>
              <c:f>K10_2!$A$3:$B$23</c:f>
              <c:multiLvlStrCache>
                <c:ptCount val="21"/>
                <c:lvl>
                  <c:pt idx="0">
                    <c:v>Üldjaotus</c:v>
                  </c:pt>
                  <c:pt idx="1">
                    <c:v>Mees</c:v>
                  </c:pt>
                  <c:pt idx="2">
                    <c:v>Naine</c:v>
                  </c:pt>
                  <c:pt idx="3">
                    <c:v>18-29</c:v>
                  </c:pt>
                  <c:pt idx="4">
                    <c:v>30-44</c:v>
                  </c:pt>
                  <c:pt idx="5">
                    <c:v>45-64</c:v>
                  </c:pt>
                  <c:pt idx="6">
                    <c:v>65+</c:v>
                  </c:pt>
                  <c:pt idx="7">
                    <c:v>Eestlane</c:v>
                  </c:pt>
                  <c:pt idx="8">
                    <c:v>Venelane</c:v>
                  </c:pt>
                  <c:pt idx="9">
                    <c:v>Muu  </c:v>
                  </c:pt>
                  <c:pt idx="10">
                    <c:v>Harju-Risti </c:v>
                  </c:pt>
                  <c:pt idx="11">
                    <c:v>Klooga</c:v>
                  </c:pt>
                  <c:pt idx="12">
                    <c:v>Laulasmaa</c:v>
                  </c:pt>
                  <c:pt idx="13">
                    <c:v>Lehola </c:v>
                  </c:pt>
                  <c:pt idx="14">
                    <c:v>Padise </c:v>
                  </c:pt>
                  <c:pt idx="15">
                    <c:v>Paldiski</c:v>
                  </c:pt>
                  <c:pt idx="16">
                    <c:v>Rummu  </c:v>
                  </c:pt>
                  <c:pt idx="17">
                    <c:v>Vasalemma</c:v>
                  </c:pt>
                  <c:pt idx="18">
                    <c:v>Ämari </c:v>
                  </c:pt>
                  <c:pt idx="19">
                    <c:v>Karjaküla </c:v>
                  </c:pt>
                  <c:pt idx="20">
                    <c:v>Muu</c:v>
                  </c:pt>
                </c:lvl>
                <c:lvl>
                  <c:pt idx="1">
                    <c:v>Sugu</c:v>
                  </c:pt>
                  <c:pt idx="3">
                    <c:v>Vanus</c:v>
                  </c:pt>
                  <c:pt idx="7">
                    <c:v>Rahvus</c:v>
                  </c:pt>
                  <c:pt idx="10">
                    <c:v>Asula</c:v>
                  </c:pt>
                </c:lvl>
              </c:multiLvlStrCache>
            </c:multiLvlStrRef>
          </c:cat>
          <c:val>
            <c:numRef>
              <c:f>K10_2!$C$3:$C$23</c:f>
              <c:numCache>
                <c:formatCode>0</c:formatCode>
                <c:ptCount val="21"/>
                <c:pt idx="0">
                  <c:v>17.963199553959438</c:v>
                </c:pt>
                <c:pt idx="1">
                  <c:v>17.575865491479728</c:v>
                </c:pt>
                <c:pt idx="2">
                  <c:v>18.090838550932737</c:v>
                </c:pt>
                <c:pt idx="3">
                  <c:v>24.824249557958368</c:v>
                </c:pt>
                <c:pt idx="4">
                  <c:v>15.672369623078197</c:v>
                </c:pt>
                <c:pt idx="5">
                  <c:v>18.543457122845975</c:v>
                </c:pt>
                <c:pt idx="6">
                  <c:v>16.854113336098582</c:v>
                </c:pt>
                <c:pt idx="7">
                  <c:v>16.469146430593433</c:v>
                </c:pt>
                <c:pt idx="8">
                  <c:v>23.544565959891802</c:v>
                </c:pt>
                <c:pt idx="9">
                  <c:v>9.7792176039265541</c:v>
                </c:pt>
                <c:pt idx="10">
                  <c:v>18.857135399546639</c:v>
                </c:pt>
                <c:pt idx="11">
                  <c:v>16.902996862150722</c:v>
                </c:pt>
                <c:pt idx="12">
                  <c:v>9.4910472944990847</c:v>
                </c:pt>
                <c:pt idx="13">
                  <c:v>3.1935000830784239</c:v>
                </c:pt>
                <c:pt idx="14">
                  <c:v>6.0244981940717128</c:v>
                </c:pt>
                <c:pt idx="15">
                  <c:v>30.086721435689668</c:v>
                </c:pt>
                <c:pt idx="16">
                  <c:v>29.70756055176939</c:v>
                </c:pt>
                <c:pt idx="17">
                  <c:v>8.5071689694254768</c:v>
                </c:pt>
                <c:pt idx="18">
                  <c:v>12.989359402996984</c:v>
                </c:pt>
                <c:pt idx="19">
                  <c:v>17.389820157739543</c:v>
                </c:pt>
                <c:pt idx="20">
                  <c:v>10.263915263278598</c:v>
                </c:pt>
              </c:numCache>
            </c:numRef>
          </c:val>
          <c:extLst xmlns:c16r2="http://schemas.microsoft.com/office/drawing/2015/06/chart">
            <c:ext xmlns:c16="http://schemas.microsoft.com/office/drawing/2014/chart" uri="{C3380CC4-5D6E-409C-BE32-E72D297353CC}">
              <c16:uniqueId val="{00000000-8372-4857-ABA0-F4D08CECEAFF}"/>
            </c:ext>
          </c:extLst>
        </c:ser>
        <c:ser>
          <c:idx val="1"/>
          <c:order val="1"/>
          <c:tx>
            <c:strRef>
              <c:f>K10_2!$D$2</c:f>
              <c:strCache>
                <c:ptCount val="1"/>
                <c:pt idx="0">
                  <c:v>pigem on paranenud</c:v>
                </c:pt>
              </c:strCache>
            </c:strRef>
          </c:tx>
          <c:spPr>
            <a:solidFill>
              <a:schemeClr val="accent5">
                <a:lumMod val="60000"/>
                <a:lumOff val="40000"/>
              </a:schemeClr>
            </a:solidFill>
            <a:ln>
              <a:noFill/>
            </a:ln>
            <a:effectLst/>
            <a:sp3d/>
          </c:spPr>
          <c:invertIfNegative val="0"/>
          <c:dLbls>
            <c:spPr>
              <a:noFill/>
              <a:ln w="25400">
                <a:noFill/>
              </a:ln>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65000"/>
                        <a:lumOff val="35000"/>
                      </a:schemeClr>
                    </a:solidFill>
                    <a:latin typeface="+mn-lt"/>
                    <a:ea typeface="+mn-ea"/>
                    <a:cs typeface="+mn-cs"/>
                  </a:defRPr>
                </a:pPr>
                <a:endParaRPr lang="et-E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multiLvlStrRef>
              <c:f>K10_2!$A$3:$B$23</c:f>
              <c:multiLvlStrCache>
                <c:ptCount val="21"/>
                <c:lvl>
                  <c:pt idx="0">
                    <c:v>Üldjaotus</c:v>
                  </c:pt>
                  <c:pt idx="1">
                    <c:v>Mees</c:v>
                  </c:pt>
                  <c:pt idx="2">
                    <c:v>Naine</c:v>
                  </c:pt>
                  <c:pt idx="3">
                    <c:v>18-29</c:v>
                  </c:pt>
                  <c:pt idx="4">
                    <c:v>30-44</c:v>
                  </c:pt>
                  <c:pt idx="5">
                    <c:v>45-64</c:v>
                  </c:pt>
                  <c:pt idx="6">
                    <c:v>65+</c:v>
                  </c:pt>
                  <c:pt idx="7">
                    <c:v>Eestlane</c:v>
                  </c:pt>
                  <c:pt idx="8">
                    <c:v>Venelane</c:v>
                  </c:pt>
                  <c:pt idx="9">
                    <c:v>Muu  </c:v>
                  </c:pt>
                  <c:pt idx="10">
                    <c:v>Harju-Risti </c:v>
                  </c:pt>
                  <c:pt idx="11">
                    <c:v>Klooga</c:v>
                  </c:pt>
                  <c:pt idx="12">
                    <c:v>Laulasmaa</c:v>
                  </c:pt>
                  <c:pt idx="13">
                    <c:v>Lehola </c:v>
                  </c:pt>
                  <c:pt idx="14">
                    <c:v>Padise </c:v>
                  </c:pt>
                  <c:pt idx="15">
                    <c:v>Paldiski</c:v>
                  </c:pt>
                  <c:pt idx="16">
                    <c:v>Rummu  </c:v>
                  </c:pt>
                  <c:pt idx="17">
                    <c:v>Vasalemma</c:v>
                  </c:pt>
                  <c:pt idx="18">
                    <c:v>Ämari </c:v>
                  </c:pt>
                  <c:pt idx="19">
                    <c:v>Karjaküla </c:v>
                  </c:pt>
                  <c:pt idx="20">
                    <c:v>Muu</c:v>
                  </c:pt>
                </c:lvl>
                <c:lvl>
                  <c:pt idx="1">
                    <c:v>Sugu</c:v>
                  </c:pt>
                  <c:pt idx="3">
                    <c:v>Vanus</c:v>
                  </c:pt>
                  <c:pt idx="7">
                    <c:v>Rahvus</c:v>
                  </c:pt>
                  <c:pt idx="10">
                    <c:v>Asula</c:v>
                  </c:pt>
                </c:lvl>
              </c:multiLvlStrCache>
            </c:multiLvlStrRef>
          </c:cat>
          <c:val>
            <c:numRef>
              <c:f>K10_2!$D$3:$D$23</c:f>
              <c:numCache>
                <c:formatCode>0</c:formatCode>
                <c:ptCount val="21"/>
                <c:pt idx="0">
                  <c:v>33.3049616504805</c:v>
                </c:pt>
                <c:pt idx="1">
                  <c:v>31.624230774688534</c:v>
                </c:pt>
                <c:pt idx="2">
                  <c:v>34.661358198389145</c:v>
                </c:pt>
                <c:pt idx="3">
                  <c:v>30.273391140553517</c:v>
                </c:pt>
                <c:pt idx="4">
                  <c:v>34.875250790050941</c:v>
                </c:pt>
                <c:pt idx="5">
                  <c:v>31.415692816122391</c:v>
                </c:pt>
                <c:pt idx="6">
                  <c:v>35.793737821216659</c:v>
                </c:pt>
                <c:pt idx="7">
                  <c:v>30.264320588222642</c:v>
                </c:pt>
                <c:pt idx="8">
                  <c:v>38.868842806720352</c:v>
                </c:pt>
                <c:pt idx="9">
                  <c:v>38.416341350694992</c:v>
                </c:pt>
                <c:pt idx="10">
                  <c:v>37.840731474731804</c:v>
                </c:pt>
                <c:pt idx="11">
                  <c:v>27.441018191493523</c:v>
                </c:pt>
                <c:pt idx="12">
                  <c:v>36.989970690975056</c:v>
                </c:pt>
                <c:pt idx="13">
                  <c:v>31.785106355660826</c:v>
                </c:pt>
                <c:pt idx="14">
                  <c:v>21.150151575308939</c:v>
                </c:pt>
                <c:pt idx="15">
                  <c:v>38.443804416200138</c:v>
                </c:pt>
                <c:pt idx="16">
                  <c:v>37.308956580659363</c:v>
                </c:pt>
                <c:pt idx="17">
                  <c:v>32.333198977095741</c:v>
                </c:pt>
                <c:pt idx="18">
                  <c:v>38.211615308125651</c:v>
                </c:pt>
                <c:pt idx="19">
                  <c:v>40.643398430315322</c:v>
                </c:pt>
                <c:pt idx="20">
                  <c:v>28.016492708537477</c:v>
                </c:pt>
              </c:numCache>
            </c:numRef>
          </c:val>
          <c:extLst xmlns:c16r2="http://schemas.microsoft.com/office/drawing/2015/06/chart">
            <c:ext xmlns:c16="http://schemas.microsoft.com/office/drawing/2014/chart" uri="{C3380CC4-5D6E-409C-BE32-E72D297353CC}">
              <c16:uniqueId val="{00000001-8372-4857-ABA0-F4D08CECEAFF}"/>
            </c:ext>
          </c:extLst>
        </c:ser>
        <c:ser>
          <c:idx val="2"/>
          <c:order val="2"/>
          <c:tx>
            <c:strRef>
              <c:f>K10_2!$E$2</c:f>
              <c:strCache>
                <c:ptCount val="1"/>
                <c:pt idx="0">
                  <c:v>jäänud samaks</c:v>
                </c:pt>
              </c:strCache>
            </c:strRef>
          </c:tx>
          <c:spPr>
            <a:solidFill>
              <a:schemeClr val="accent5">
                <a:lumMod val="20000"/>
                <a:lumOff val="80000"/>
              </a:schemeClr>
            </a:solidFill>
            <a:ln>
              <a:noFill/>
            </a:ln>
            <a:effectLst/>
            <a:sp3d/>
          </c:spPr>
          <c:invertIfNegative val="0"/>
          <c:dLbls>
            <c:spPr>
              <a:noFill/>
              <a:ln w="25400">
                <a:noFill/>
              </a:ln>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multiLvlStrRef>
              <c:f>K10_2!$A$3:$B$23</c:f>
              <c:multiLvlStrCache>
                <c:ptCount val="21"/>
                <c:lvl>
                  <c:pt idx="0">
                    <c:v>Üldjaotus</c:v>
                  </c:pt>
                  <c:pt idx="1">
                    <c:v>Mees</c:v>
                  </c:pt>
                  <c:pt idx="2">
                    <c:v>Naine</c:v>
                  </c:pt>
                  <c:pt idx="3">
                    <c:v>18-29</c:v>
                  </c:pt>
                  <c:pt idx="4">
                    <c:v>30-44</c:v>
                  </c:pt>
                  <c:pt idx="5">
                    <c:v>45-64</c:v>
                  </c:pt>
                  <c:pt idx="6">
                    <c:v>65+</c:v>
                  </c:pt>
                  <c:pt idx="7">
                    <c:v>Eestlane</c:v>
                  </c:pt>
                  <c:pt idx="8">
                    <c:v>Venelane</c:v>
                  </c:pt>
                  <c:pt idx="9">
                    <c:v>Muu  </c:v>
                  </c:pt>
                  <c:pt idx="10">
                    <c:v>Harju-Risti </c:v>
                  </c:pt>
                  <c:pt idx="11">
                    <c:v>Klooga</c:v>
                  </c:pt>
                  <c:pt idx="12">
                    <c:v>Laulasmaa</c:v>
                  </c:pt>
                  <c:pt idx="13">
                    <c:v>Lehola </c:v>
                  </c:pt>
                  <c:pt idx="14">
                    <c:v>Padise </c:v>
                  </c:pt>
                  <c:pt idx="15">
                    <c:v>Paldiski</c:v>
                  </c:pt>
                  <c:pt idx="16">
                    <c:v>Rummu  </c:v>
                  </c:pt>
                  <c:pt idx="17">
                    <c:v>Vasalemma</c:v>
                  </c:pt>
                  <c:pt idx="18">
                    <c:v>Ämari </c:v>
                  </c:pt>
                  <c:pt idx="19">
                    <c:v>Karjaküla </c:v>
                  </c:pt>
                  <c:pt idx="20">
                    <c:v>Muu</c:v>
                  </c:pt>
                </c:lvl>
                <c:lvl>
                  <c:pt idx="1">
                    <c:v>Sugu</c:v>
                  </c:pt>
                  <c:pt idx="3">
                    <c:v>Vanus</c:v>
                  </c:pt>
                  <c:pt idx="7">
                    <c:v>Rahvus</c:v>
                  </c:pt>
                  <c:pt idx="10">
                    <c:v>Asula</c:v>
                  </c:pt>
                </c:lvl>
              </c:multiLvlStrCache>
            </c:multiLvlStrRef>
          </c:cat>
          <c:val>
            <c:numRef>
              <c:f>K10_2!$E$3:$E$23</c:f>
              <c:numCache>
                <c:formatCode>0</c:formatCode>
                <c:ptCount val="21"/>
                <c:pt idx="0">
                  <c:v>19.164528139911582</c:v>
                </c:pt>
                <c:pt idx="1">
                  <c:v>19.157942411160086</c:v>
                </c:pt>
                <c:pt idx="2">
                  <c:v>19.20908352521548</c:v>
                </c:pt>
                <c:pt idx="3">
                  <c:v>13.027563519210746</c:v>
                </c:pt>
                <c:pt idx="4">
                  <c:v>17.470741476619363</c:v>
                </c:pt>
                <c:pt idx="5">
                  <c:v>25.156682554986048</c:v>
                </c:pt>
                <c:pt idx="6">
                  <c:v>14.069556640009049</c:v>
                </c:pt>
                <c:pt idx="7">
                  <c:v>21.486519415923947</c:v>
                </c:pt>
                <c:pt idx="8">
                  <c:v>16.14781913179046</c:v>
                </c:pt>
                <c:pt idx="9">
                  <c:v>10.633075957846351</c:v>
                </c:pt>
                <c:pt idx="10">
                  <c:v>22.697840772691649</c:v>
                </c:pt>
                <c:pt idx="11">
                  <c:v>13.371340374517441</c:v>
                </c:pt>
                <c:pt idx="12">
                  <c:v>25.825431912307</c:v>
                </c:pt>
                <c:pt idx="13">
                  <c:v>28.165460115298419</c:v>
                </c:pt>
                <c:pt idx="14">
                  <c:v>13.246793454917306</c:v>
                </c:pt>
                <c:pt idx="15">
                  <c:v>15.76171695659616</c:v>
                </c:pt>
                <c:pt idx="16">
                  <c:v>11.223731051458355</c:v>
                </c:pt>
                <c:pt idx="17">
                  <c:v>22.461153786416048</c:v>
                </c:pt>
                <c:pt idx="18">
                  <c:v>10.040627830304899</c:v>
                </c:pt>
                <c:pt idx="19">
                  <c:v>6.6752404976361257</c:v>
                </c:pt>
                <c:pt idx="20">
                  <c:v>25.243957303359043</c:v>
                </c:pt>
              </c:numCache>
            </c:numRef>
          </c:val>
          <c:extLst xmlns:c16r2="http://schemas.microsoft.com/office/drawing/2015/06/chart">
            <c:ext xmlns:c16="http://schemas.microsoft.com/office/drawing/2014/chart" uri="{C3380CC4-5D6E-409C-BE32-E72D297353CC}">
              <c16:uniqueId val="{00000002-8372-4857-ABA0-F4D08CECEAFF}"/>
            </c:ext>
          </c:extLst>
        </c:ser>
        <c:ser>
          <c:idx val="3"/>
          <c:order val="3"/>
          <c:tx>
            <c:strRef>
              <c:f>K10_2!$F$2</c:f>
              <c:strCache>
                <c:ptCount val="1"/>
                <c:pt idx="0">
                  <c:v>pigem on halvenenud</c:v>
                </c:pt>
              </c:strCache>
            </c:strRef>
          </c:tx>
          <c:spPr>
            <a:solidFill>
              <a:schemeClr val="accent2">
                <a:lumMod val="40000"/>
                <a:lumOff val="60000"/>
              </a:schemeClr>
            </a:solidFill>
            <a:ln>
              <a:noFill/>
            </a:ln>
            <a:effectLst/>
            <a:sp3d/>
          </c:spPr>
          <c:invertIfNegative val="0"/>
          <c:dLbls>
            <c:spPr>
              <a:noFill/>
              <a:ln w="25400">
                <a:noFill/>
              </a:ln>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multiLvlStrRef>
              <c:f>K10_2!$A$3:$B$23</c:f>
              <c:multiLvlStrCache>
                <c:ptCount val="21"/>
                <c:lvl>
                  <c:pt idx="0">
                    <c:v>Üldjaotus</c:v>
                  </c:pt>
                  <c:pt idx="1">
                    <c:v>Mees</c:v>
                  </c:pt>
                  <c:pt idx="2">
                    <c:v>Naine</c:v>
                  </c:pt>
                  <c:pt idx="3">
                    <c:v>18-29</c:v>
                  </c:pt>
                  <c:pt idx="4">
                    <c:v>30-44</c:v>
                  </c:pt>
                  <c:pt idx="5">
                    <c:v>45-64</c:v>
                  </c:pt>
                  <c:pt idx="6">
                    <c:v>65+</c:v>
                  </c:pt>
                  <c:pt idx="7">
                    <c:v>Eestlane</c:v>
                  </c:pt>
                  <c:pt idx="8">
                    <c:v>Venelane</c:v>
                  </c:pt>
                  <c:pt idx="9">
                    <c:v>Muu  </c:v>
                  </c:pt>
                  <c:pt idx="10">
                    <c:v>Harju-Risti </c:v>
                  </c:pt>
                  <c:pt idx="11">
                    <c:v>Klooga</c:v>
                  </c:pt>
                  <c:pt idx="12">
                    <c:v>Laulasmaa</c:v>
                  </c:pt>
                  <c:pt idx="13">
                    <c:v>Lehola </c:v>
                  </c:pt>
                  <c:pt idx="14">
                    <c:v>Padise </c:v>
                  </c:pt>
                  <c:pt idx="15">
                    <c:v>Paldiski</c:v>
                  </c:pt>
                  <c:pt idx="16">
                    <c:v>Rummu  </c:v>
                  </c:pt>
                  <c:pt idx="17">
                    <c:v>Vasalemma</c:v>
                  </c:pt>
                  <c:pt idx="18">
                    <c:v>Ämari </c:v>
                  </c:pt>
                  <c:pt idx="19">
                    <c:v>Karjaküla </c:v>
                  </c:pt>
                  <c:pt idx="20">
                    <c:v>Muu</c:v>
                  </c:pt>
                </c:lvl>
                <c:lvl>
                  <c:pt idx="1">
                    <c:v>Sugu</c:v>
                  </c:pt>
                  <c:pt idx="3">
                    <c:v>Vanus</c:v>
                  </c:pt>
                  <c:pt idx="7">
                    <c:v>Rahvus</c:v>
                  </c:pt>
                  <c:pt idx="10">
                    <c:v>Asula</c:v>
                  </c:pt>
                </c:lvl>
              </c:multiLvlStrCache>
            </c:multiLvlStrRef>
          </c:cat>
          <c:val>
            <c:numRef>
              <c:f>K10_2!$F$3:$F$23</c:f>
              <c:numCache>
                <c:formatCode>0</c:formatCode>
                <c:ptCount val="21"/>
                <c:pt idx="0">
                  <c:v>6.1502953390645327</c:v>
                </c:pt>
                <c:pt idx="1">
                  <c:v>8.5763400789149831</c:v>
                </c:pt>
                <c:pt idx="2">
                  <c:v>4.3041983413100438</c:v>
                </c:pt>
                <c:pt idx="3">
                  <c:v>2.9982152771426085</c:v>
                </c:pt>
                <c:pt idx="4">
                  <c:v>6.0222287193616184</c:v>
                </c:pt>
                <c:pt idx="5">
                  <c:v>6.197556894308053</c:v>
                </c:pt>
                <c:pt idx="6">
                  <c:v>7.6074165725677529</c:v>
                </c:pt>
                <c:pt idx="7">
                  <c:v>6.5332618847186845</c:v>
                </c:pt>
                <c:pt idx="8">
                  <c:v>5.0801186272604406</c:v>
                </c:pt>
                <c:pt idx="9">
                  <c:v>6.8940684206303633</c:v>
                </c:pt>
                <c:pt idx="10">
                  <c:v>5.5878623266283061</c:v>
                </c:pt>
                <c:pt idx="11">
                  <c:v>5.0168693692068391</c:v>
                </c:pt>
                <c:pt idx="12">
                  <c:v>5.5105885941097261</c:v>
                </c:pt>
                <c:pt idx="13">
                  <c:v>9.6487836530262641</c:v>
                </c:pt>
                <c:pt idx="14">
                  <c:v>10.407035153412506</c:v>
                </c:pt>
                <c:pt idx="15">
                  <c:v>4.4482254994863908</c:v>
                </c:pt>
                <c:pt idx="16">
                  <c:v>5.4431549948420068</c:v>
                </c:pt>
                <c:pt idx="17">
                  <c:v>7.6574448222699791</c:v>
                </c:pt>
                <c:pt idx="18">
                  <c:v>13.334192176446532</c:v>
                </c:pt>
                <c:pt idx="19">
                  <c:v>4.5880930036756844</c:v>
                </c:pt>
                <c:pt idx="20">
                  <c:v>6.9138298570761041</c:v>
                </c:pt>
              </c:numCache>
            </c:numRef>
          </c:val>
          <c:extLst xmlns:c16r2="http://schemas.microsoft.com/office/drawing/2015/06/chart">
            <c:ext xmlns:c16="http://schemas.microsoft.com/office/drawing/2014/chart" uri="{C3380CC4-5D6E-409C-BE32-E72D297353CC}">
              <c16:uniqueId val="{00000003-8372-4857-ABA0-F4D08CECEAFF}"/>
            </c:ext>
          </c:extLst>
        </c:ser>
        <c:ser>
          <c:idx val="4"/>
          <c:order val="4"/>
          <c:tx>
            <c:strRef>
              <c:f>K10_2!$G$2</c:f>
              <c:strCache>
                <c:ptCount val="1"/>
                <c:pt idx="0">
                  <c:v>on halvenenud</c:v>
                </c:pt>
              </c:strCache>
            </c:strRef>
          </c:tx>
          <c:spPr>
            <a:solidFill>
              <a:schemeClr val="accent2"/>
            </a:solidFill>
          </c:spPr>
          <c:invertIfNegative val="0"/>
          <c:dLbls>
            <c:spPr>
              <a:noFill/>
              <a:ln w="25400">
                <a:noFill/>
              </a:ln>
            </c:spPr>
            <c:txPr>
              <a:bodyPr wrap="square" lIns="38100" tIns="19050" rIns="38100" bIns="19050" anchor="ctr">
                <a:spAutoFit/>
              </a:bodyPr>
              <a:lstStyle/>
              <a:p>
                <a:pPr>
                  <a:defRPr sz="1100" b="1"/>
                </a:pPr>
                <a:endParaRPr lang="et-E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multiLvlStrRef>
              <c:f>K10_2!$A$3:$B$23</c:f>
              <c:multiLvlStrCache>
                <c:ptCount val="21"/>
                <c:lvl>
                  <c:pt idx="0">
                    <c:v>Üldjaotus</c:v>
                  </c:pt>
                  <c:pt idx="1">
                    <c:v>Mees</c:v>
                  </c:pt>
                  <c:pt idx="2">
                    <c:v>Naine</c:v>
                  </c:pt>
                  <c:pt idx="3">
                    <c:v>18-29</c:v>
                  </c:pt>
                  <c:pt idx="4">
                    <c:v>30-44</c:v>
                  </c:pt>
                  <c:pt idx="5">
                    <c:v>45-64</c:v>
                  </c:pt>
                  <c:pt idx="6">
                    <c:v>65+</c:v>
                  </c:pt>
                  <c:pt idx="7">
                    <c:v>Eestlane</c:v>
                  </c:pt>
                  <c:pt idx="8">
                    <c:v>Venelane</c:v>
                  </c:pt>
                  <c:pt idx="9">
                    <c:v>Muu  </c:v>
                  </c:pt>
                  <c:pt idx="10">
                    <c:v>Harju-Risti </c:v>
                  </c:pt>
                  <c:pt idx="11">
                    <c:v>Klooga</c:v>
                  </c:pt>
                  <c:pt idx="12">
                    <c:v>Laulasmaa</c:v>
                  </c:pt>
                  <c:pt idx="13">
                    <c:v>Lehola </c:v>
                  </c:pt>
                  <c:pt idx="14">
                    <c:v>Padise </c:v>
                  </c:pt>
                  <c:pt idx="15">
                    <c:v>Paldiski</c:v>
                  </c:pt>
                  <c:pt idx="16">
                    <c:v>Rummu  </c:v>
                  </c:pt>
                  <c:pt idx="17">
                    <c:v>Vasalemma</c:v>
                  </c:pt>
                  <c:pt idx="18">
                    <c:v>Ämari </c:v>
                  </c:pt>
                  <c:pt idx="19">
                    <c:v>Karjaküla </c:v>
                  </c:pt>
                  <c:pt idx="20">
                    <c:v>Muu</c:v>
                  </c:pt>
                </c:lvl>
                <c:lvl>
                  <c:pt idx="1">
                    <c:v>Sugu</c:v>
                  </c:pt>
                  <c:pt idx="3">
                    <c:v>Vanus</c:v>
                  </c:pt>
                  <c:pt idx="7">
                    <c:v>Rahvus</c:v>
                  </c:pt>
                  <c:pt idx="10">
                    <c:v>Asula</c:v>
                  </c:pt>
                </c:lvl>
              </c:multiLvlStrCache>
            </c:multiLvlStrRef>
          </c:cat>
          <c:val>
            <c:numRef>
              <c:f>K10_2!$G$3:$G$23</c:f>
              <c:numCache>
                <c:formatCode>0</c:formatCode>
                <c:ptCount val="21"/>
                <c:pt idx="0">
                  <c:v>3.7438318577227445</c:v>
                </c:pt>
                <c:pt idx="1">
                  <c:v>6.3352595468994899</c:v>
                </c:pt>
                <c:pt idx="2">
                  <c:v>1.7660613079224798</c:v>
                </c:pt>
                <c:pt idx="3">
                  <c:v>4.9068895723678594</c:v>
                </c:pt>
                <c:pt idx="4">
                  <c:v>4.2537839433771465</c:v>
                </c:pt>
                <c:pt idx="5">
                  <c:v>3.0986690730873891</c:v>
                </c:pt>
                <c:pt idx="6">
                  <c:v>3.6666199539972633</c:v>
                </c:pt>
                <c:pt idx="7">
                  <c:v>4.7011002039449226</c:v>
                </c:pt>
                <c:pt idx="8">
                  <c:v>1.1716887214318983</c:v>
                </c:pt>
                <c:pt idx="9">
                  <c:v>5.2165286922788701</c:v>
                </c:pt>
                <c:pt idx="10">
                  <c:v>11.175724653256612</c:v>
                </c:pt>
                <c:pt idx="11">
                  <c:v>9.4021486789403461</c:v>
                </c:pt>
                <c:pt idx="12">
                  <c:v>4.621613965859046</c:v>
                </c:pt>
                <c:pt idx="13">
                  <c:v>4.6462399665157861</c:v>
                </c:pt>
                <c:pt idx="14">
                  <c:v>4.3825369593407926</c:v>
                </c:pt>
                <c:pt idx="15">
                  <c:v>1.095750124834854</c:v>
                </c:pt>
                <c:pt idx="16">
                  <c:v>3.112340147970456</c:v>
                </c:pt>
                <c:pt idx="17">
                  <c:v>5.8472323871372192</c:v>
                </c:pt>
                <c:pt idx="18">
                  <c:v>0</c:v>
                </c:pt>
                <c:pt idx="19">
                  <c:v>0</c:v>
                </c:pt>
                <c:pt idx="20">
                  <c:v>4.1100746365831098</c:v>
                </c:pt>
              </c:numCache>
            </c:numRef>
          </c:val>
          <c:extLst xmlns:c16r2="http://schemas.microsoft.com/office/drawing/2015/06/chart">
            <c:ext xmlns:c16="http://schemas.microsoft.com/office/drawing/2014/chart" uri="{C3380CC4-5D6E-409C-BE32-E72D297353CC}">
              <c16:uniqueId val="{00000004-8372-4857-ABA0-F4D08CECEAFF}"/>
            </c:ext>
          </c:extLst>
        </c:ser>
        <c:ser>
          <c:idx val="5"/>
          <c:order val="5"/>
          <c:tx>
            <c:strRef>
              <c:f>K10_2!$H$2</c:f>
              <c:strCache>
                <c:ptCount val="1"/>
                <c:pt idx="0">
                  <c:v>ei oska öelda</c:v>
                </c:pt>
              </c:strCache>
            </c:strRef>
          </c:tx>
          <c:spPr>
            <a:solidFill>
              <a:schemeClr val="bg1">
                <a:lumMod val="65000"/>
              </a:schemeClr>
            </a:solidFill>
          </c:spPr>
          <c:invertIfNegative val="0"/>
          <c:dLbls>
            <c:spPr>
              <a:noFill/>
              <a:ln w="25400">
                <a:noFill/>
              </a:ln>
            </c:spPr>
            <c:txPr>
              <a:bodyPr wrap="square" lIns="38100" tIns="19050" rIns="38100" bIns="19050" anchor="ctr">
                <a:spAutoFit/>
              </a:bodyPr>
              <a:lstStyle/>
              <a:p>
                <a:pPr>
                  <a:defRPr sz="1100" b="1">
                    <a:solidFill>
                      <a:schemeClr val="tx1">
                        <a:lumMod val="75000"/>
                        <a:lumOff val="25000"/>
                      </a:schemeClr>
                    </a:solidFill>
                  </a:defRPr>
                </a:pPr>
                <a:endParaRPr lang="et-E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multiLvlStrRef>
              <c:f>K10_2!$A$3:$B$23</c:f>
              <c:multiLvlStrCache>
                <c:ptCount val="21"/>
                <c:lvl>
                  <c:pt idx="0">
                    <c:v>Üldjaotus</c:v>
                  </c:pt>
                  <c:pt idx="1">
                    <c:v>Mees</c:v>
                  </c:pt>
                  <c:pt idx="2">
                    <c:v>Naine</c:v>
                  </c:pt>
                  <c:pt idx="3">
                    <c:v>18-29</c:v>
                  </c:pt>
                  <c:pt idx="4">
                    <c:v>30-44</c:v>
                  </c:pt>
                  <c:pt idx="5">
                    <c:v>45-64</c:v>
                  </c:pt>
                  <c:pt idx="6">
                    <c:v>65+</c:v>
                  </c:pt>
                  <c:pt idx="7">
                    <c:v>Eestlane</c:v>
                  </c:pt>
                  <c:pt idx="8">
                    <c:v>Venelane</c:v>
                  </c:pt>
                  <c:pt idx="9">
                    <c:v>Muu  </c:v>
                  </c:pt>
                  <c:pt idx="10">
                    <c:v>Harju-Risti </c:v>
                  </c:pt>
                  <c:pt idx="11">
                    <c:v>Klooga</c:v>
                  </c:pt>
                  <c:pt idx="12">
                    <c:v>Laulasmaa</c:v>
                  </c:pt>
                  <c:pt idx="13">
                    <c:v>Lehola </c:v>
                  </c:pt>
                  <c:pt idx="14">
                    <c:v>Padise </c:v>
                  </c:pt>
                  <c:pt idx="15">
                    <c:v>Paldiski</c:v>
                  </c:pt>
                  <c:pt idx="16">
                    <c:v>Rummu  </c:v>
                  </c:pt>
                  <c:pt idx="17">
                    <c:v>Vasalemma</c:v>
                  </c:pt>
                  <c:pt idx="18">
                    <c:v>Ämari </c:v>
                  </c:pt>
                  <c:pt idx="19">
                    <c:v>Karjaküla </c:v>
                  </c:pt>
                  <c:pt idx="20">
                    <c:v>Muu</c:v>
                  </c:pt>
                </c:lvl>
                <c:lvl>
                  <c:pt idx="1">
                    <c:v>Sugu</c:v>
                  </c:pt>
                  <c:pt idx="3">
                    <c:v>Vanus</c:v>
                  </c:pt>
                  <c:pt idx="7">
                    <c:v>Rahvus</c:v>
                  </c:pt>
                  <c:pt idx="10">
                    <c:v>Asula</c:v>
                  </c:pt>
                </c:lvl>
              </c:multiLvlStrCache>
            </c:multiLvlStrRef>
          </c:cat>
          <c:val>
            <c:numRef>
              <c:f>K10_2!$H$3:$H$23</c:f>
              <c:numCache>
                <c:formatCode>0</c:formatCode>
                <c:ptCount val="21"/>
                <c:pt idx="0">
                  <c:v>19.673183458860535</c:v>
                </c:pt>
                <c:pt idx="1">
                  <c:v>16.730361696857461</c:v>
                </c:pt>
                <c:pt idx="2">
                  <c:v>21.968460076229501</c:v>
                </c:pt>
                <c:pt idx="3">
                  <c:v>23.96969093276698</c:v>
                </c:pt>
                <c:pt idx="4">
                  <c:v>21.705625447512869</c:v>
                </c:pt>
                <c:pt idx="5">
                  <c:v>15.587941538650279</c:v>
                </c:pt>
                <c:pt idx="6">
                  <c:v>22.00855567611076</c:v>
                </c:pt>
                <c:pt idx="7">
                  <c:v>20.545651476595602</c:v>
                </c:pt>
                <c:pt idx="8">
                  <c:v>15.186964752905022</c:v>
                </c:pt>
                <c:pt idx="9">
                  <c:v>29.060767974622912</c:v>
                </c:pt>
                <c:pt idx="10">
                  <c:v>3.8407053731450134</c:v>
                </c:pt>
                <c:pt idx="11">
                  <c:v>27.865626523691141</c:v>
                </c:pt>
                <c:pt idx="12">
                  <c:v>17.561347542250118</c:v>
                </c:pt>
                <c:pt idx="13">
                  <c:v>22.56090982642025</c:v>
                </c:pt>
                <c:pt idx="14">
                  <c:v>44.788984662948728</c:v>
                </c:pt>
                <c:pt idx="15">
                  <c:v>10.163781567192743</c:v>
                </c:pt>
                <c:pt idx="16">
                  <c:v>13.204256673300399</c:v>
                </c:pt>
                <c:pt idx="17">
                  <c:v>23.193801057655563</c:v>
                </c:pt>
                <c:pt idx="18">
                  <c:v>25.424205282125957</c:v>
                </c:pt>
                <c:pt idx="19">
                  <c:v>30.703447910633326</c:v>
                </c:pt>
                <c:pt idx="20">
                  <c:v>25.451730231165833</c:v>
                </c:pt>
              </c:numCache>
            </c:numRef>
          </c:val>
          <c:extLst xmlns:c16r2="http://schemas.microsoft.com/office/drawing/2015/06/chart">
            <c:ext xmlns:c16="http://schemas.microsoft.com/office/drawing/2014/chart" uri="{C3380CC4-5D6E-409C-BE32-E72D297353CC}">
              <c16:uniqueId val="{00000005-8372-4857-ABA0-F4D08CECEAFF}"/>
            </c:ext>
          </c:extLst>
        </c:ser>
        <c:dLbls>
          <c:showLegendKey val="0"/>
          <c:showVal val="0"/>
          <c:showCatName val="0"/>
          <c:showSerName val="0"/>
          <c:showPercent val="0"/>
          <c:showBubbleSize val="0"/>
        </c:dLbls>
        <c:gapWidth val="150"/>
        <c:shape val="box"/>
        <c:axId val="398946888"/>
        <c:axId val="398950416"/>
        <c:axId val="0"/>
      </c:bar3DChart>
      <c:catAx>
        <c:axId val="398946888"/>
        <c:scaling>
          <c:orientation val="maxMin"/>
        </c:scaling>
        <c:delete val="0"/>
        <c:axPos val="l"/>
        <c:numFmt formatCode="General" sourceLinked="1"/>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t-EE"/>
          </a:p>
        </c:txPr>
        <c:crossAx val="398950416"/>
        <c:crosses val="autoZero"/>
        <c:auto val="1"/>
        <c:lblAlgn val="ctr"/>
        <c:lblOffset val="100"/>
        <c:noMultiLvlLbl val="0"/>
      </c:catAx>
      <c:valAx>
        <c:axId val="398950416"/>
        <c:scaling>
          <c:orientation val="minMax"/>
        </c:scaling>
        <c:delete val="1"/>
        <c:axPos val="b"/>
        <c:numFmt formatCode="0%" sourceLinked="1"/>
        <c:majorTickMark val="out"/>
        <c:minorTickMark val="none"/>
        <c:tickLblPos val="nextTo"/>
        <c:crossAx val="398946888"/>
        <c:crosses val="max"/>
        <c:crossBetween val="between"/>
      </c:valAx>
      <c:spPr>
        <a:noFill/>
        <a:ln w="25400">
          <a:noFill/>
        </a:ln>
      </c:spPr>
    </c:plotArea>
    <c:legend>
      <c:legendPos val="r"/>
      <c:layout>
        <c:manualLayout>
          <c:xMode val="edge"/>
          <c:yMode val="edge"/>
          <c:x val="0.21947442545291596"/>
          <c:y val="0.87286687080781566"/>
          <c:w val="0.59981450635978195"/>
          <c:h val="0.10536787421346339"/>
        </c:manualLayout>
      </c:layout>
      <c:overlay val="0"/>
      <c:spPr>
        <a:noFill/>
        <a:ln w="25400">
          <a:noFill/>
        </a:ln>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t-EE"/>
        </a:p>
      </c:txPr>
    </c:legend>
    <c:plotVisOnly val="1"/>
    <c:dispBlanksAs val="gap"/>
    <c:showDLblsOverMax val="0"/>
  </c:chart>
  <c:spPr>
    <a:solidFill>
      <a:schemeClr val="bg1"/>
    </a:solidFill>
    <a:ln w="9525" cap="flat" cmpd="sng" algn="ctr">
      <a:noFill/>
      <a:round/>
    </a:ln>
    <a:effectLst/>
  </c:spPr>
  <c:txPr>
    <a:bodyPr/>
    <a:lstStyle/>
    <a:p>
      <a:pPr>
        <a:defRPr/>
      </a:pPr>
      <a:endParaRPr lang="et-EE"/>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t-EE" b="1"/>
              <a:t>Kas vallas on piisavalt kultuurisündmusi?</a:t>
            </a:r>
            <a:endParaRPr lang="en-US" b="1"/>
          </a:p>
          <a:p>
            <a:pPr>
              <a:defRPr sz="1400" b="0" i="0" u="none" strike="noStrike" kern="1200" spc="0" baseline="0">
                <a:solidFill>
                  <a:schemeClr val="tx1">
                    <a:lumMod val="65000"/>
                    <a:lumOff val="35000"/>
                  </a:schemeClr>
                </a:solidFill>
                <a:latin typeface="+mn-lt"/>
                <a:ea typeface="+mn-ea"/>
                <a:cs typeface="+mn-cs"/>
              </a:defRPr>
            </a:pPr>
            <a:r>
              <a:rPr lang="en-US"/>
              <a:t>% kõikidest</a:t>
            </a:r>
            <a:r>
              <a:rPr lang="en-US" baseline="0"/>
              <a:t> vastajatest</a:t>
            </a:r>
            <a:r>
              <a:rPr lang="en-US"/>
              <a:t>, N=716</a:t>
            </a:r>
          </a:p>
        </c:rich>
      </c:tx>
      <c:overlay val="0"/>
      <c:spPr>
        <a:noFill/>
        <a:ln w="25400">
          <a:noFill/>
        </a:ln>
      </c:spPr>
    </c:title>
    <c:autoTitleDeleted val="0"/>
    <c:view3D>
      <c:rotX val="15"/>
      <c:rotY val="20"/>
      <c:depthPercent val="100"/>
      <c:rAngAx val="1"/>
    </c:view3D>
    <c:floor>
      <c:thickness val="0"/>
      <c:spPr>
        <a:noFill/>
        <a:ln w="6350">
          <a:noFill/>
        </a:ln>
      </c:spPr>
    </c:floor>
    <c:sideWall>
      <c:thickness val="0"/>
      <c:spPr>
        <a:noFill/>
        <a:ln w="25400">
          <a:noFill/>
        </a:ln>
      </c:spPr>
    </c:sideWall>
    <c:backWall>
      <c:thickness val="0"/>
      <c:spPr>
        <a:noFill/>
        <a:ln w="25400">
          <a:noFill/>
        </a:ln>
      </c:spPr>
    </c:backWall>
    <c:plotArea>
      <c:layout>
        <c:manualLayout>
          <c:layoutTarget val="inner"/>
          <c:xMode val="edge"/>
          <c:yMode val="edge"/>
          <c:x val="0.25515261122395039"/>
          <c:y val="0.14233393092000415"/>
          <c:w val="0.73045910572379602"/>
          <c:h val="0.76040595365325325"/>
        </c:manualLayout>
      </c:layout>
      <c:bar3DChart>
        <c:barDir val="bar"/>
        <c:grouping val="percentStacked"/>
        <c:varyColors val="0"/>
        <c:ser>
          <c:idx val="0"/>
          <c:order val="0"/>
          <c:tx>
            <c:strRef>
              <c:f>'K11'!$C$2</c:f>
              <c:strCache>
                <c:ptCount val="1"/>
                <c:pt idx="0">
                  <c:v>On piisavalt</c:v>
                </c:pt>
              </c:strCache>
            </c:strRef>
          </c:tx>
          <c:spPr>
            <a:solidFill>
              <a:schemeClr val="accent1">
                <a:lumMod val="75000"/>
              </a:schemeClr>
            </a:solidFill>
            <a:ln>
              <a:noFill/>
            </a:ln>
            <a:effectLst/>
            <a:sp3d/>
          </c:spPr>
          <c:invertIfNegative val="0"/>
          <c:dLbls>
            <c:spPr>
              <a:noFill/>
              <a:ln w="25400">
                <a:noFill/>
              </a:ln>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t-E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multiLvlStrRef>
              <c:f>'K11'!$A$3:$B$23</c:f>
              <c:multiLvlStrCache>
                <c:ptCount val="21"/>
                <c:lvl>
                  <c:pt idx="0">
                    <c:v>Üldjaotus</c:v>
                  </c:pt>
                  <c:pt idx="1">
                    <c:v>Mees</c:v>
                  </c:pt>
                  <c:pt idx="2">
                    <c:v>Naine</c:v>
                  </c:pt>
                  <c:pt idx="3">
                    <c:v>18-29</c:v>
                  </c:pt>
                  <c:pt idx="4">
                    <c:v>30-44</c:v>
                  </c:pt>
                  <c:pt idx="5">
                    <c:v>45-64</c:v>
                  </c:pt>
                  <c:pt idx="6">
                    <c:v>65+</c:v>
                  </c:pt>
                  <c:pt idx="7">
                    <c:v>Eestlane</c:v>
                  </c:pt>
                  <c:pt idx="8">
                    <c:v>Venelane</c:v>
                  </c:pt>
                  <c:pt idx="9">
                    <c:v>Muu  </c:v>
                  </c:pt>
                  <c:pt idx="10">
                    <c:v>Harju-Risti </c:v>
                  </c:pt>
                  <c:pt idx="11">
                    <c:v>Klooga</c:v>
                  </c:pt>
                  <c:pt idx="12">
                    <c:v>Laulasmaa</c:v>
                  </c:pt>
                  <c:pt idx="13">
                    <c:v>Lehola </c:v>
                  </c:pt>
                  <c:pt idx="14">
                    <c:v>Padise </c:v>
                  </c:pt>
                  <c:pt idx="15">
                    <c:v>Paldiski</c:v>
                  </c:pt>
                  <c:pt idx="16">
                    <c:v>Rummu  </c:v>
                  </c:pt>
                  <c:pt idx="17">
                    <c:v>Vasalemma</c:v>
                  </c:pt>
                  <c:pt idx="18">
                    <c:v>Ämari </c:v>
                  </c:pt>
                  <c:pt idx="19">
                    <c:v>Karjaküla </c:v>
                  </c:pt>
                  <c:pt idx="20">
                    <c:v>Muu</c:v>
                  </c:pt>
                </c:lvl>
                <c:lvl>
                  <c:pt idx="1">
                    <c:v>Sugu</c:v>
                  </c:pt>
                  <c:pt idx="3">
                    <c:v>Vanus</c:v>
                  </c:pt>
                  <c:pt idx="7">
                    <c:v>Rahvus</c:v>
                  </c:pt>
                  <c:pt idx="10">
                    <c:v>Asula</c:v>
                  </c:pt>
                </c:lvl>
              </c:multiLvlStrCache>
            </c:multiLvlStrRef>
          </c:cat>
          <c:val>
            <c:numRef>
              <c:f>'K11'!$C$3:$C$23</c:f>
              <c:numCache>
                <c:formatCode>0</c:formatCode>
                <c:ptCount val="21"/>
                <c:pt idx="0">
                  <c:v>60.69827396010686</c:v>
                </c:pt>
                <c:pt idx="1">
                  <c:v>62.751814684437349</c:v>
                </c:pt>
                <c:pt idx="2">
                  <c:v>59.04387665961012</c:v>
                </c:pt>
                <c:pt idx="3">
                  <c:v>58.793891870285087</c:v>
                </c:pt>
                <c:pt idx="4">
                  <c:v>60.501939736228536</c:v>
                </c:pt>
                <c:pt idx="5">
                  <c:v>61.891230286551327</c:v>
                </c:pt>
                <c:pt idx="6">
                  <c:v>59.807129054502539</c:v>
                </c:pt>
                <c:pt idx="7">
                  <c:v>62.401564070685737</c:v>
                </c:pt>
                <c:pt idx="8">
                  <c:v>57.071007203601923</c:v>
                </c:pt>
                <c:pt idx="9">
                  <c:v>59.752588012631122</c:v>
                </c:pt>
                <c:pt idx="10">
                  <c:v>64.032886154390042</c:v>
                </c:pt>
                <c:pt idx="11">
                  <c:v>72.270960515259347</c:v>
                </c:pt>
                <c:pt idx="12">
                  <c:v>62.278306511460272</c:v>
                </c:pt>
                <c:pt idx="13">
                  <c:v>59.880724033669949</c:v>
                </c:pt>
                <c:pt idx="14">
                  <c:v>76.173680596139121</c:v>
                </c:pt>
                <c:pt idx="15">
                  <c:v>53.915253028507159</c:v>
                </c:pt>
                <c:pt idx="16">
                  <c:v>55.463875975746511</c:v>
                </c:pt>
                <c:pt idx="17">
                  <c:v>51.262139066009105</c:v>
                </c:pt>
                <c:pt idx="18">
                  <c:v>56.67406844893604</c:v>
                </c:pt>
                <c:pt idx="19">
                  <c:v>47.54451422716447</c:v>
                </c:pt>
                <c:pt idx="20">
                  <c:v>66.745703368700518</c:v>
                </c:pt>
              </c:numCache>
            </c:numRef>
          </c:val>
          <c:extLst xmlns:c16r2="http://schemas.microsoft.com/office/drawing/2015/06/chart">
            <c:ext xmlns:c16="http://schemas.microsoft.com/office/drawing/2014/chart" uri="{C3380CC4-5D6E-409C-BE32-E72D297353CC}">
              <c16:uniqueId val="{00000000-2DC0-42D1-9F80-07B695AB4287}"/>
            </c:ext>
          </c:extLst>
        </c:ser>
        <c:ser>
          <c:idx val="1"/>
          <c:order val="1"/>
          <c:tx>
            <c:strRef>
              <c:f>'K11'!$D$2</c:f>
              <c:strCache>
                <c:ptCount val="1"/>
                <c:pt idx="0">
                  <c:v>Ei ole piisavalt</c:v>
                </c:pt>
              </c:strCache>
            </c:strRef>
          </c:tx>
          <c:spPr>
            <a:solidFill>
              <a:schemeClr val="accent2">
                <a:lumMod val="40000"/>
                <a:lumOff val="60000"/>
              </a:schemeClr>
            </a:solidFill>
            <a:ln>
              <a:noFill/>
            </a:ln>
            <a:effectLst/>
            <a:sp3d/>
          </c:spPr>
          <c:invertIfNegative val="0"/>
          <c:dLbls>
            <c:spPr>
              <a:noFill/>
              <a:ln w="25400">
                <a:noFill/>
              </a:ln>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65000"/>
                        <a:lumOff val="35000"/>
                      </a:schemeClr>
                    </a:solidFill>
                    <a:latin typeface="+mn-lt"/>
                    <a:ea typeface="+mn-ea"/>
                    <a:cs typeface="+mn-cs"/>
                  </a:defRPr>
                </a:pPr>
                <a:endParaRPr lang="et-E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multiLvlStrRef>
              <c:f>'K11'!$A$3:$B$23</c:f>
              <c:multiLvlStrCache>
                <c:ptCount val="21"/>
                <c:lvl>
                  <c:pt idx="0">
                    <c:v>Üldjaotus</c:v>
                  </c:pt>
                  <c:pt idx="1">
                    <c:v>Mees</c:v>
                  </c:pt>
                  <c:pt idx="2">
                    <c:v>Naine</c:v>
                  </c:pt>
                  <c:pt idx="3">
                    <c:v>18-29</c:v>
                  </c:pt>
                  <c:pt idx="4">
                    <c:v>30-44</c:v>
                  </c:pt>
                  <c:pt idx="5">
                    <c:v>45-64</c:v>
                  </c:pt>
                  <c:pt idx="6">
                    <c:v>65+</c:v>
                  </c:pt>
                  <c:pt idx="7">
                    <c:v>Eestlane</c:v>
                  </c:pt>
                  <c:pt idx="8">
                    <c:v>Venelane</c:v>
                  </c:pt>
                  <c:pt idx="9">
                    <c:v>Muu  </c:v>
                  </c:pt>
                  <c:pt idx="10">
                    <c:v>Harju-Risti </c:v>
                  </c:pt>
                  <c:pt idx="11">
                    <c:v>Klooga</c:v>
                  </c:pt>
                  <c:pt idx="12">
                    <c:v>Laulasmaa</c:v>
                  </c:pt>
                  <c:pt idx="13">
                    <c:v>Lehola </c:v>
                  </c:pt>
                  <c:pt idx="14">
                    <c:v>Padise </c:v>
                  </c:pt>
                  <c:pt idx="15">
                    <c:v>Paldiski</c:v>
                  </c:pt>
                  <c:pt idx="16">
                    <c:v>Rummu  </c:v>
                  </c:pt>
                  <c:pt idx="17">
                    <c:v>Vasalemma</c:v>
                  </c:pt>
                  <c:pt idx="18">
                    <c:v>Ämari </c:v>
                  </c:pt>
                  <c:pt idx="19">
                    <c:v>Karjaküla </c:v>
                  </c:pt>
                  <c:pt idx="20">
                    <c:v>Muu</c:v>
                  </c:pt>
                </c:lvl>
                <c:lvl>
                  <c:pt idx="1">
                    <c:v>Sugu</c:v>
                  </c:pt>
                  <c:pt idx="3">
                    <c:v>Vanus</c:v>
                  </c:pt>
                  <c:pt idx="7">
                    <c:v>Rahvus</c:v>
                  </c:pt>
                  <c:pt idx="10">
                    <c:v>Asula</c:v>
                  </c:pt>
                </c:lvl>
              </c:multiLvlStrCache>
            </c:multiLvlStrRef>
          </c:cat>
          <c:val>
            <c:numRef>
              <c:f>'K11'!$D$3:$D$23</c:f>
              <c:numCache>
                <c:formatCode>0</c:formatCode>
                <c:ptCount val="21"/>
                <c:pt idx="0">
                  <c:v>39.301726039892692</c:v>
                </c:pt>
                <c:pt idx="1">
                  <c:v>37.248185315562772</c:v>
                </c:pt>
                <c:pt idx="2">
                  <c:v>40.956123340389333</c:v>
                </c:pt>
                <c:pt idx="3">
                  <c:v>41.206108129714991</c:v>
                </c:pt>
                <c:pt idx="4">
                  <c:v>39.498060263771478</c:v>
                </c:pt>
                <c:pt idx="5">
                  <c:v>38.108769713448716</c:v>
                </c:pt>
                <c:pt idx="6">
                  <c:v>40.192870945497468</c:v>
                </c:pt>
                <c:pt idx="7">
                  <c:v>37.598435929313538</c:v>
                </c:pt>
                <c:pt idx="8">
                  <c:v>42.928992796397999</c:v>
                </c:pt>
                <c:pt idx="9">
                  <c:v>40.247411987368906</c:v>
                </c:pt>
                <c:pt idx="10">
                  <c:v>35.96711384560998</c:v>
                </c:pt>
                <c:pt idx="11">
                  <c:v>27.729039484740696</c:v>
                </c:pt>
                <c:pt idx="12">
                  <c:v>37.721693488539785</c:v>
                </c:pt>
                <c:pt idx="13">
                  <c:v>40.119275966330022</c:v>
                </c:pt>
                <c:pt idx="14">
                  <c:v>23.826319403860872</c:v>
                </c:pt>
                <c:pt idx="15">
                  <c:v>46.08474697149272</c:v>
                </c:pt>
                <c:pt idx="16">
                  <c:v>44.536124024253454</c:v>
                </c:pt>
                <c:pt idx="17">
                  <c:v>48.737860933990945</c:v>
                </c:pt>
                <c:pt idx="18">
                  <c:v>43.32593155106396</c:v>
                </c:pt>
                <c:pt idx="19">
                  <c:v>52.455485772835544</c:v>
                </c:pt>
                <c:pt idx="20">
                  <c:v>33.25429663129956</c:v>
                </c:pt>
              </c:numCache>
            </c:numRef>
          </c:val>
          <c:extLst xmlns:c16r2="http://schemas.microsoft.com/office/drawing/2015/06/chart">
            <c:ext xmlns:c16="http://schemas.microsoft.com/office/drawing/2014/chart" uri="{C3380CC4-5D6E-409C-BE32-E72D297353CC}">
              <c16:uniqueId val="{00000001-2DC0-42D1-9F80-07B695AB4287}"/>
            </c:ext>
          </c:extLst>
        </c:ser>
        <c:dLbls>
          <c:showLegendKey val="0"/>
          <c:showVal val="0"/>
          <c:showCatName val="0"/>
          <c:showSerName val="0"/>
          <c:showPercent val="0"/>
          <c:showBubbleSize val="0"/>
        </c:dLbls>
        <c:gapWidth val="150"/>
        <c:shape val="box"/>
        <c:axId val="398946496"/>
        <c:axId val="398950808"/>
        <c:axId val="0"/>
      </c:bar3DChart>
      <c:catAx>
        <c:axId val="398946496"/>
        <c:scaling>
          <c:orientation val="maxMin"/>
        </c:scaling>
        <c:delete val="0"/>
        <c:axPos val="l"/>
        <c:numFmt formatCode="General" sourceLinked="1"/>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t-EE"/>
          </a:p>
        </c:txPr>
        <c:crossAx val="398950808"/>
        <c:crosses val="autoZero"/>
        <c:auto val="1"/>
        <c:lblAlgn val="ctr"/>
        <c:lblOffset val="100"/>
        <c:noMultiLvlLbl val="0"/>
      </c:catAx>
      <c:valAx>
        <c:axId val="398950808"/>
        <c:scaling>
          <c:orientation val="minMax"/>
        </c:scaling>
        <c:delete val="1"/>
        <c:axPos val="b"/>
        <c:numFmt formatCode="0%" sourceLinked="1"/>
        <c:majorTickMark val="out"/>
        <c:minorTickMark val="none"/>
        <c:tickLblPos val="nextTo"/>
        <c:crossAx val="398946496"/>
        <c:crosses val="max"/>
        <c:crossBetween val="between"/>
      </c:valAx>
      <c:spPr>
        <a:noFill/>
        <a:ln w="25400">
          <a:noFill/>
        </a:ln>
      </c:spPr>
    </c:plotArea>
    <c:legend>
      <c:legendPos val="r"/>
      <c:layout>
        <c:manualLayout>
          <c:xMode val="edge"/>
          <c:yMode val="edge"/>
          <c:x val="0.25841811784729896"/>
          <c:y val="0.91196077366242101"/>
          <c:w val="0.46567714619614164"/>
          <c:h val="5.5665936494780244E-2"/>
        </c:manualLayout>
      </c:layout>
      <c:overlay val="0"/>
      <c:spPr>
        <a:noFill/>
        <a:ln w="25400">
          <a:noFill/>
        </a:ln>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t-EE"/>
        </a:p>
      </c:txPr>
    </c:legend>
    <c:plotVisOnly val="1"/>
    <c:dispBlanksAs val="gap"/>
    <c:showDLblsOverMax val="0"/>
  </c:chart>
  <c:spPr>
    <a:solidFill>
      <a:schemeClr val="bg1"/>
    </a:solidFill>
    <a:ln w="9525" cap="flat" cmpd="sng" algn="ctr">
      <a:noFill/>
      <a:round/>
    </a:ln>
    <a:effectLst/>
  </c:spPr>
  <c:txPr>
    <a:bodyPr/>
    <a:lstStyle/>
    <a:p>
      <a:pPr>
        <a:defRPr/>
      </a:pPr>
      <a:endParaRPr lang="et-EE"/>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t-EE" b="1" i="0" dirty="0"/>
              <a:t>Millistest kultuurisündmustest tunnete puudust?</a:t>
            </a:r>
          </a:p>
          <a:p>
            <a:pPr>
              <a:defRPr sz="1400" b="0" i="0" u="none" strike="noStrike" kern="1200" spc="0" baseline="0">
                <a:solidFill>
                  <a:schemeClr val="tx1">
                    <a:lumMod val="65000"/>
                    <a:lumOff val="35000"/>
                  </a:schemeClr>
                </a:solidFill>
                <a:latin typeface="+mn-lt"/>
                <a:ea typeface="+mn-ea"/>
                <a:cs typeface="+mn-cs"/>
              </a:defRPr>
            </a:pPr>
            <a:r>
              <a:rPr lang="en-US" dirty="0"/>
              <a:t>% </a:t>
            </a:r>
            <a:r>
              <a:rPr lang="et-EE" dirty="0"/>
              <a:t>vastajatest, kes leiavad et vallas ei ole piisavalt kultuurisündmusi, N=281</a:t>
            </a:r>
          </a:p>
        </c:rich>
      </c:tx>
      <c:overlay val="0"/>
      <c:spPr>
        <a:noFill/>
        <a:ln w="25400">
          <a:noFill/>
        </a:ln>
      </c:spPr>
    </c:title>
    <c:autoTitleDeleted val="0"/>
    <c:view3D>
      <c:rotX val="15"/>
      <c:rotY val="20"/>
      <c:depthPercent val="100"/>
      <c:rAngAx val="1"/>
    </c:view3D>
    <c:floor>
      <c:thickness val="0"/>
      <c:spPr>
        <a:noFill/>
        <a:ln w="6350">
          <a:noFill/>
        </a:ln>
      </c:spPr>
    </c:floor>
    <c:sideWall>
      <c:thickness val="0"/>
      <c:spPr>
        <a:noFill/>
        <a:ln w="25400">
          <a:noFill/>
        </a:ln>
      </c:spPr>
    </c:sideWall>
    <c:backWall>
      <c:thickness val="0"/>
      <c:spPr>
        <a:noFill/>
        <a:ln w="25400">
          <a:noFill/>
        </a:ln>
      </c:spPr>
    </c:backWall>
    <c:plotArea>
      <c:layout/>
      <c:bar3DChart>
        <c:barDir val="bar"/>
        <c:grouping val="clustered"/>
        <c:varyColors val="0"/>
        <c:ser>
          <c:idx val="0"/>
          <c:order val="0"/>
          <c:spPr>
            <a:solidFill>
              <a:schemeClr val="accent1"/>
            </a:solidFill>
            <a:ln w="25400">
              <a:noFill/>
            </a:ln>
          </c:spPr>
          <c:invertIfNegative val="0"/>
          <c:dPt>
            <c:idx val="6"/>
            <c:invertIfNegative val="0"/>
            <c:bubble3D val="0"/>
            <c:spPr>
              <a:solidFill>
                <a:schemeClr val="accent1"/>
              </a:solidFill>
              <a:ln>
                <a:noFill/>
              </a:ln>
              <a:effectLst/>
              <a:sp3d/>
            </c:spPr>
            <c:extLst xmlns:c16r2="http://schemas.microsoft.com/office/drawing/2015/06/chart">
              <c:ext xmlns:c16="http://schemas.microsoft.com/office/drawing/2014/chart" uri="{C3380CC4-5D6E-409C-BE32-E72D297353CC}">
                <c16:uniqueId val="{00000001-1F3F-4F70-AC89-594774A011F4}"/>
              </c:ext>
            </c:extLst>
          </c:dPt>
          <c:dLbls>
            <c:spPr>
              <a:noFill/>
              <a:ln w="25400">
                <a:noFill/>
              </a:ln>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K11A!$C$3:$C$20</c:f>
              <c:strCache>
                <c:ptCount val="18"/>
                <c:pt idx="0">
                  <c:v>Kontserdid</c:v>
                </c:pt>
                <c:pt idx="1">
                  <c:v>Teater</c:v>
                </c:pt>
                <c:pt idx="2">
                  <c:v>Üritused lastele/peredele</c:v>
                </c:pt>
                <c:pt idx="3">
                  <c:v>Kino</c:v>
                </c:pt>
                <c:pt idx="4">
                  <c:v>Spordi üritused</c:v>
                </c:pt>
                <c:pt idx="5">
                  <c:v>Laadad</c:v>
                </c:pt>
                <c:pt idx="6">
                  <c:v>Kultuuri sündmused</c:v>
                </c:pt>
                <c:pt idx="7">
                  <c:v>Vabaõhu üritused</c:v>
                </c:pt>
                <c:pt idx="8">
                  <c:v>Tantsuõhtud</c:v>
                </c:pt>
                <c:pt idx="9">
                  <c:v>Kogukonna üritused</c:v>
                </c:pt>
                <c:pt idx="10">
                  <c:v>Jaanipäev</c:v>
                </c:pt>
                <c:pt idx="11">
                  <c:v>Üritusi ei toimu / ebapiisav info</c:v>
                </c:pt>
                <c:pt idx="12">
                  <c:v>Festivalid</c:v>
                </c:pt>
                <c:pt idx="13">
                  <c:v>Laagrid, huviringid</c:v>
                </c:pt>
                <c:pt idx="14">
                  <c:v>Ma ei igatse ühtegi kultuuriüritust</c:v>
                </c:pt>
                <c:pt idx="15">
                  <c:v>Näitused</c:v>
                </c:pt>
                <c:pt idx="16">
                  <c:v>Muu</c:v>
                </c:pt>
                <c:pt idx="17">
                  <c:v>Ei oska öelda / vastamata</c:v>
                </c:pt>
              </c:strCache>
            </c:strRef>
          </c:cat>
          <c:val>
            <c:numRef>
              <c:f>K11A!$D$3:$D$20</c:f>
              <c:numCache>
                <c:formatCode>###0</c:formatCode>
                <c:ptCount val="18"/>
                <c:pt idx="0">
                  <c:v>31.344510423021987</c:v>
                </c:pt>
                <c:pt idx="1">
                  <c:v>24.852546514797986</c:v>
                </c:pt>
                <c:pt idx="2">
                  <c:v>15.194358344541062</c:v>
                </c:pt>
                <c:pt idx="3">
                  <c:v>13.817466684027705</c:v>
                </c:pt>
                <c:pt idx="4">
                  <c:v>6.6026588517675773</c:v>
                </c:pt>
                <c:pt idx="5">
                  <c:v>6.5632879413465988</c:v>
                </c:pt>
                <c:pt idx="6">
                  <c:v>5.5411525986020758</c:v>
                </c:pt>
                <c:pt idx="7">
                  <c:v>5.5102093087906274</c:v>
                </c:pt>
                <c:pt idx="8">
                  <c:v>5.1454051979440552</c:v>
                </c:pt>
                <c:pt idx="9">
                  <c:v>4.9355271451781491</c:v>
                </c:pt>
                <c:pt idx="10">
                  <c:v>3.874806681577768</c:v>
                </c:pt>
                <c:pt idx="11">
                  <c:v>3.8529533536523513</c:v>
                </c:pt>
                <c:pt idx="12">
                  <c:v>3.1737905197985312</c:v>
                </c:pt>
                <c:pt idx="13">
                  <c:v>2.2810568852417061</c:v>
                </c:pt>
                <c:pt idx="14">
                  <c:v>2.2379758292406686</c:v>
                </c:pt>
                <c:pt idx="15">
                  <c:v>2.0965081940917667</c:v>
                </c:pt>
                <c:pt idx="16">
                  <c:v>8.7971686507658049</c:v>
                </c:pt>
                <c:pt idx="17">
                  <c:v>8.8471944097297079</c:v>
                </c:pt>
              </c:numCache>
            </c:numRef>
          </c:val>
          <c:extLst xmlns:c16r2="http://schemas.microsoft.com/office/drawing/2015/06/chart">
            <c:ext xmlns:c16="http://schemas.microsoft.com/office/drawing/2014/chart" uri="{C3380CC4-5D6E-409C-BE32-E72D297353CC}">
              <c16:uniqueId val="{00000002-1F3F-4F70-AC89-594774A011F4}"/>
            </c:ext>
          </c:extLst>
        </c:ser>
        <c:dLbls>
          <c:showLegendKey val="0"/>
          <c:showVal val="0"/>
          <c:showCatName val="0"/>
          <c:showSerName val="0"/>
          <c:showPercent val="0"/>
          <c:showBubbleSize val="0"/>
        </c:dLbls>
        <c:gapWidth val="150"/>
        <c:shape val="box"/>
        <c:axId val="398951592"/>
        <c:axId val="398951984"/>
        <c:axId val="0"/>
      </c:bar3DChart>
      <c:catAx>
        <c:axId val="398951592"/>
        <c:scaling>
          <c:orientation val="maxMin"/>
        </c:scaling>
        <c:delete val="0"/>
        <c:axPos val="l"/>
        <c:numFmt formatCode="General" sourceLinked="1"/>
        <c:majorTickMark val="out"/>
        <c:minorTickMark val="none"/>
        <c:tickLblPos val="nextTo"/>
        <c:spPr>
          <a:ln w="6350">
            <a:noFill/>
          </a:ln>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t-EE"/>
          </a:p>
        </c:txPr>
        <c:crossAx val="398951984"/>
        <c:crosses val="autoZero"/>
        <c:auto val="1"/>
        <c:lblAlgn val="ctr"/>
        <c:lblOffset val="100"/>
        <c:noMultiLvlLbl val="0"/>
      </c:catAx>
      <c:valAx>
        <c:axId val="398951984"/>
        <c:scaling>
          <c:orientation val="minMax"/>
          <c:max val="100"/>
        </c:scaling>
        <c:delete val="1"/>
        <c:axPos val="b"/>
        <c:numFmt formatCode="###0" sourceLinked="1"/>
        <c:majorTickMark val="out"/>
        <c:minorTickMark val="none"/>
        <c:tickLblPos val="nextTo"/>
        <c:crossAx val="398951592"/>
        <c:crosses val="max"/>
        <c:crossBetween val="between"/>
      </c:valAx>
      <c:spPr>
        <a:noFill/>
        <a:ln w="25400">
          <a:noFill/>
        </a:ln>
      </c:spPr>
    </c:plotArea>
    <c:plotVisOnly val="1"/>
    <c:dispBlanksAs val="gap"/>
    <c:showDLblsOverMax val="0"/>
  </c:chart>
  <c:spPr>
    <a:solidFill>
      <a:schemeClr val="bg1"/>
    </a:solidFill>
    <a:ln w="9525" cap="flat" cmpd="sng" algn="ctr">
      <a:noFill/>
      <a:round/>
    </a:ln>
    <a:effectLst/>
  </c:spPr>
  <c:txPr>
    <a:bodyPr/>
    <a:lstStyle/>
    <a:p>
      <a:pPr>
        <a:defRPr/>
      </a:pPr>
      <a:endParaRPr lang="et-EE"/>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t-EE" b="1"/>
              <a:t>Kas teie pereliikmed osalevad vallas organiseeritud vaba aja tegevustes (nt huvikoolid ja -ringid, treeningud, noorte- ja külakeskused jms)?</a:t>
            </a:r>
            <a:endParaRPr lang="en-US" b="1"/>
          </a:p>
          <a:p>
            <a:pPr>
              <a:defRPr sz="1400" b="0" i="0" u="none" strike="noStrike" kern="1200" spc="0" baseline="0">
                <a:solidFill>
                  <a:schemeClr val="tx1">
                    <a:lumMod val="65000"/>
                    <a:lumOff val="35000"/>
                  </a:schemeClr>
                </a:solidFill>
                <a:latin typeface="+mn-lt"/>
                <a:ea typeface="+mn-ea"/>
                <a:cs typeface="+mn-cs"/>
              </a:defRPr>
            </a:pPr>
            <a:r>
              <a:rPr lang="en-US"/>
              <a:t>% kõikidest</a:t>
            </a:r>
            <a:r>
              <a:rPr lang="en-US" baseline="0"/>
              <a:t> vastajatest</a:t>
            </a:r>
            <a:r>
              <a:rPr lang="en-US"/>
              <a:t>, N=716</a:t>
            </a:r>
          </a:p>
        </c:rich>
      </c:tx>
      <c:overlay val="0"/>
      <c:spPr>
        <a:noFill/>
        <a:ln w="25400">
          <a:noFill/>
        </a:ln>
      </c:spPr>
    </c:title>
    <c:autoTitleDeleted val="0"/>
    <c:view3D>
      <c:rotX val="15"/>
      <c:rotY val="20"/>
      <c:depthPercent val="100"/>
      <c:rAngAx val="1"/>
    </c:view3D>
    <c:floor>
      <c:thickness val="0"/>
      <c:spPr>
        <a:noFill/>
        <a:ln w="6350">
          <a:noFill/>
        </a:ln>
      </c:spPr>
    </c:floor>
    <c:sideWall>
      <c:thickness val="0"/>
      <c:spPr>
        <a:noFill/>
        <a:ln w="25400">
          <a:noFill/>
        </a:ln>
      </c:spPr>
    </c:sideWall>
    <c:backWall>
      <c:thickness val="0"/>
      <c:spPr>
        <a:noFill/>
        <a:ln w="25400">
          <a:noFill/>
        </a:ln>
      </c:spPr>
    </c:backWall>
    <c:plotArea>
      <c:layout>
        <c:manualLayout>
          <c:layoutTarget val="inner"/>
          <c:xMode val="edge"/>
          <c:yMode val="edge"/>
          <c:x val="0.26269794022744303"/>
          <c:y val="0.16013892151753062"/>
          <c:w val="0.73045910572379602"/>
          <c:h val="0.57928362227060048"/>
        </c:manualLayout>
      </c:layout>
      <c:bar3DChart>
        <c:barDir val="bar"/>
        <c:grouping val="percentStacked"/>
        <c:varyColors val="0"/>
        <c:ser>
          <c:idx val="0"/>
          <c:order val="0"/>
          <c:tx>
            <c:strRef>
              <c:f>'K12'!$C$2</c:f>
              <c:strCache>
                <c:ptCount val="1"/>
                <c:pt idx="0">
                  <c:v>Jah, osalevad nii pere laps(ed), noor(ed) kuni 26 a,  kui täiskasvanu(d)</c:v>
                </c:pt>
              </c:strCache>
            </c:strRef>
          </c:tx>
          <c:spPr>
            <a:solidFill>
              <a:schemeClr val="accent1">
                <a:lumMod val="75000"/>
              </a:schemeClr>
            </a:solidFill>
            <a:ln>
              <a:noFill/>
            </a:ln>
            <a:effectLst/>
            <a:sp3d/>
          </c:spPr>
          <c:invertIfNegative val="0"/>
          <c:dLbls>
            <c:spPr>
              <a:noFill/>
              <a:ln w="25400">
                <a:noFill/>
              </a:ln>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t-E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multiLvlStrRef>
              <c:f>'K12'!$A$3:$B$14</c:f>
              <c:multiLvlStrCache>
                <c:ptCount val="12"/>
                <c:lvl>
                  <c:pt idx="0">
                    <c:v>Üldjaotus</c:v>
                  </c:pt>
                  <c:pt idx="1">
                    <c:v>Harju-Risti </c:v>
                  </c:pt>
                  <c:pt idx="2">
                    <c:v>Klooga</c:v>
                  </c:pt>
                  <c:pt idx="3">
                    <c:v>Laulasmaa</c:v>
                  </c:pt>
                  <c:pt idx="4">
                    <c:v>Lehola </c:v>
                  </c:pt>
                  <c:pt idx="5">
                    <c:v>Padise </c:v>
                  </c:pt>
                  <c:pt idx="6">
                    <c:v>Paldiski</c:v>
                  </c:pt>
                  <c:pt idx="7">
                    <c:v>Rummu  </c:v>
                  </c:pt>
                  <c:pt idx="8">
                    <c:v>Vasalemma</c:v>
                  </c:pt>
                  <c:pt idx="9">
                    <c:v>Ämari </c:v>
                  </c:pt>
                  <c:pt idx="10">
                    <c:v>Karjaküla </c:v>
                  </c:pt>
                  <c:pt idx="11">
                    <c:v>Muu</c:v>
                  </c:pt>
                </c:lvl>
                <c:lvl>
                  <c:pt idx="1">
                    <c:v>Asula</c:v>
                  </c:pt>
                </c:lvl>
              </c:multiLvlStrCache>
            </c:multiLvlStrRef>
          </c:cat>
          <c:val>
            <c:numRef>
              <c:f>'K12'!$C$3:$C$14</c:f>
              <c:numCache>
                <c:formatCode>0</c:formatCode>
                <c:ptCount val="12"/>
                <c:pt idx="0">
                  <c:v>9.1400781029907971</c:v>
                </c:pt>
                <c:pt idx="1">
                  <c:v>18.857135399546639</c:v>
                </c:pt>
                <c:pt idx="2">
                  <c:v>11.463471573558271</c:v>
                </c:pt>
                <c:pt idx="3">
                  <c:v>14.26991309104409</c:v>
                </c:pt>
                <c:pt idx="4">
                  <c:v>9.2924799330315722</c:v>
                </c:pt>
                <c:pt idx="5">
                  <c:v>6.0244981940717128</c:v>
                </c:pt>
                <c:pt idx="6">
                  <c:v>12.409229333397377</c:v>
                </c:pt>
                <c:pt idx="7">
                  <c:v>5.8804484155469456</c:v>
                </c:pt>
                <c:pt idx="8">
                  <c:v>2.385314562379075</c:v>
                </c:pt>
                <c:pt idx="10">
                  <c:v>12.801727154063855</c:v>
                </c:pt>
                <c:pt idx="11">
                  <c:v>5.8076400916012485</c:v>
                </c:pt>
              </c:numCache>
            </c:numRef>
          </c:val>
          <c:extLst xmlns:c16r2="http://schemas.microsoft.com/office/drawing/2015/06/chart">
            <c:ext xmlns:c16="http://schemas.microsoft.com/office/drawing/2014/chart" uri="{C3380CC4-5D6E-409C-BE32-E72D297353CC}">
              <c16:uniqueId val="{00000000-1260-4D14-8591-EAE45673F468}"/>
            </c:ext>
          </c:extLst>
        </c:ser>
        <c:ser>
          <c:idx val="1"/>
          <c:order val="1"/>
          <c:tx>
            <c:strRef>
              <c:f>'K12'!$D$2</c:f>
              <c:strCache>
                <c:ptCount val="1"/>
                <c:pt idx="0">
                  <c:v>Osalevad vaid laps(ed) / noor(ed)</c:v>
                </c:pt>
              </c:strCache>
            </c:strRef>
          </c:tx>
          <c:spPr>
            <a:solidFill>
              <a:schemeClr val="accent5">
                <a:lumMod val="60000"/>
                <a:lumOff val="40000"/>
              </a:schemeClr>
            </a:solidFill>
            <a:ln>
              <a:noFill/>
            </a:ln>
            <a:effectLst/>
            <a:sp3d/>
          </c:spPr>
          <c:invertIfNegative val="0"/>
          <c:dLbls>
            <c:spPr>
              <a:noFill/>
              <a:ln w="25400">
                <a:noFill/>
              </a:ln>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65000"/>
                        <a:lumOff val="35000"/>
                      </a:schemeClr>
                    </a:solidFill>
                    <a:latin typeface="+mn-lt"/>
                    <a:ea typeface="+mn-ea"/>
                    <a:cs typeface="+mn-cs"/>
                  </a:defRPr>
                </a:pPr>
                <a:endParaRPr lang="et-E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multiLvlStrRef>
              <c:f>'K12'!$A$3:$B$14</c:f>
              <c:multiLvlStrCache>
                <c:ptCount val="12"/>
                <c:lvl>
                  <c:pt idx="0">
                    <c:v>Üldjaotus</c:v>
                  </c:pt>
                  <c:pt idx="1">
                    <c:v>Harju-Risti </c:v>
                  </c:pt>
                  <c:pt idx="2">
                    <c:v>Klooga</c:v>
                  </c:pt>
                  <c:pt idx="3">
                    <c:v>Laulasmaa</c:v>
                  </c:pt>
                  <c:pt idx="4">
                    <c:v>Lehola </c:v>
                  </c:pt>
                  <c:pt idx="5">
                    <c:v>Padise </c:v>
                  </c:pt>
                  <c:pt idx="6">
                    <c:v>Paldiski</c:v>
                  </c:pt>
                  <c:pt idx="7">
                    <c:v>Rummu  </c:v>
                  </c:pt>
                  <c:pt idx="8">
                    <c:v>Vasalemma</c:v>
                  </c:pt>
                  <c:pt idx="9">
                    <c:v>Ämari </c:v>
                  </c:pt>
                  <c:pt idx="10">
                    <c:v>Karjaküla </c:v>
                  </c:pt>
                  <c:pt idx="11">
                    <c:v>Muu</c:v>
                  </c:pt>
                </c:lvl>
                <c:lvl>
                  <c:pt idx="1">
                    <c:v>Asula</c:v>
                  </c:pt>
                </c:lvl>
              </c:multiLvlStrCache>
            </c:multiLvlStrRef>
          </c:cat>
          <c:val>
            <c:numRef>
              <c:f>'K12'!$D$3:$D$14</c:f>
              <c:numCache>
                <c:formatCode>0</c:formatCode>
                <c:ptCount val="12"/>
                <c:pt idx="0">
                  <c:v>18.783159509597652</c:v>
                </c:pt>
                <c:pt idx="1">
                  <c:v>26.318615355296771</c:v>
                </c:pt>
                <c:pt idx="2">
                  <c:v>11.322123783367086</c:v>
                </c:pt>
                <c:pt idx="3">
                  <c:v>18.866714389659016</c:v>
                </c:pt>
                <c:pt idx="4">
                  <c:v>28.521763835293108</c:v>
                </c:pt>
                <c:pt idx="5">
                  <c:v>3.0122490970358564</c:v>
                </c:pt>
                <c:pt idx="6">
                  <c:v>21.199569594282224</c:v>
                </c:pt>
                <c:pt idx="7">
                  <c:v>30.826565617620755</c:v>
                </c:pt>
                <c:pt idx="8">
                  <c:v>31.404461313448738</c:v>
                </c:pt>
                <c:pt idx="9">
                  <c:v>35.354382109852516</c:v>
                </c:pt>
                <c:pt idx="10">
                  <c:v>19.628037125863298</c:v>
                </c:pt>
                <c:pt idx="11">
                  <c:v>11.288693552390273</c:v>
                </c:pt>
              </c:numCache>
            </c:numRef>
          </c:val>
          <c:extLst xmlns:c16r2="http://schemas.microsoft.com/office/drawing/2015/06/chart">
            <c:ext xmlns:c16="http://schemas.microsoft.com/office/drawing/2014/chart" uri="{C3380CC4-5D6E-409C-BE32-E72D297353CC}">
              <c16:uniqueId val="{00000001-1260-4D14-8591-EAE45673F468}"/>
            </c:ext>
          </c:extLst>
        </c:ser>
        <c:ser>
          <c:idx val="2"/>
          <c:order val="2"/>
          <c:tx>
            <c:strRef>
              <c:f>'K12'!$E$2</c:f>
              <c:strCache>
                <c:ptCount val="1"/>
                <c:pt idx="0">
                  <c:v>Osalevad vaid täiskasvanu(d)</c:v>
                </c:pt>
              </c:strCache>
            </c:strRef>
          </c:tx>
          <c:spPr>
            <a:solidFill>
              <a:schemeClr val="accent5">
                <a:lumMod val="20000"/>
                <a:lumOff val="80000"/>
              </a:schemeClr>
            </a:solidFill>
            <a:ln>
              <a:noFill/>
            </a:ln>
            <a:effectLst/>
            <a:sp3d/>
          </c:spPr>
          <c:invertIfNegative val="0"/>
          <c:dLbls>
            <c:spPr>
              <a:noFill/>
              <a:ln w="25400">
                <a:noFill/>
              </a:ln>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multiLvlStrRef>
              <c:f>'K12'!$A$3:$B$14</c:f>
              <c:multiLvlStrCache>
                <c:ptCount val="12"/>
                <c:lvl>
                  <c:pt idx="0">
                    <c:v>Üldjaotus</c:v>
                  </c:pt>
                  <c:pt idx="1">
                    <c:v>Harju-Risti </c:v>
                  </c:pt>
                  <c:pt idx="2">
                    <c:v>Klooga</c:v>
                  </c:pt>
                  <c:pt idx="3">
                    <c:v>Laulasmaa</c:v>
                  </c:pt>
                  <c:pt idx="4">
                    <c:v>Lehola </c:v>
                  </c:pt>
                  <c:pt idx="5">
                    <c:v>Padise </c:v>
                  </c:pt>
                  <c:pt idx="6">
                    <c:v>Paldiski</c:v>
                  </c:pt>
                  <c:pt idx="7">
                    <c:v>Rummu  </c:v>
                  </c:pt>
                  <c:pt idx="8">
                    <c:v>Vasalemma</c:v>
                  </c:pt>
                  <c:pt idx="9">
                    <c:v>Ämari </c:v>
                  </c:pt>
                  <c:pt idx="10">
                    <c:v>Karjaküla </c:v>
                  </c:pt>
                  <c:pt idx="11">
                    <c:v>Muu</c:v>
                  </c:pt>
                </c:lvl>
                <c:lvl>
                  <c:pt idx="1">
                    <c:v>Asula</c:v>
                  </c:pt>
                </c:lvl>
              </c:multiLvlStrCache>
            </c:multiLvlStrRef>
          </c:cat>
          <c:val>
            <c:numRef>
              <c:f>'K12'!$E$3:$E$14</c:f>
              <c:numCache>
                <c:formatCode>General</c:formatCode>
                <c:ptCount val="12"/>
                <c:pt idx="0" formatCode="0">
                  <c:v>15.11475194493511</c:v>
                </c:pt>
                <c:pt idx="2" formatCode="0">
                  <c:v>11.852250391147427</c:v>
                </c:pt>
                <c:pt idx="3" formatCode="0">
                  <c:v>21.319198145787105</c:v>
                </c:pt>
                <c:pt idx="4" formatCode="0">
                  <c:v>12.912126173393986</c:v>
                </c:pt>
                <c:pt idx="5" formatCode="0">
                  <c:v>26.775292382411038</c:v>
                </c:pt>
                <c:pt idx="6" formatCode="0">
                  <c:v>17.343436963942203</c:v>
                </c:pt>
                <c:pt idx="7" formatCode="0">
                  <c:v>13.025514721411508</c:v>
                </c:pt>
                <c:pt idx="8" formatCode="0">
                  <c:v>16.739715918941776</c:v>
                </c:pt>
                <c:pt idx="9" formatCode="0">
                  <c:v>7.3040809613981894</c:v>
                </c:pt>
                <c:pt idx="10" formatCode="0">
                  <c:v>4.5880930036756844</c:v>
                </c:pt>
                <c:pt idx="11" formatCode="0">
                  <c:v>14.06853846488946</c:v>
                </c:pt>
              </c:numCache>
            </c:numRef>
          </c:val>
          <c:extLst xmlns:c16r2="http://schemas.microsoft.com/office/drawing/2015/06/chart">
            <c:ext xmlns:c16="http://schemas.microsoft.com/office/drawing/2014/chart" uri="{C3380CC4-5D6E-409C-BE32-E72D297353CC}">
              <c16:uniqueId val="{00000002-1260-4D14-8591-EAE45673F468}"/>
            </c:ext>
          </c:extLst>
        </c:ser>
        <c:ser>
          <c:idx val="3"/>
          <c:order val="3"/>
          <c:tx>
            <c:strRef>
              <c:f>'K12'!$F$2</c:f>
              <c:strCache>
                <c:ptCount val="1"/>
                <c:pt idx="0">
                  <c:v>Ei, mitte keegi ei osale</c:v>
                </c:pt>
              </c:strCache>
            </c:strRef>
          </c:tx>
          <c:spPr>
            <a:solidFill>
              <a:schemeClr val="accent2">
                <a:lumMod val="40000"/>
                <a:lumOff val="60000"/>
              </a:schemeClr>
            </a:solidFill>
            <a:ln>
              <a:noFill/>
            </a:ln>
            <a:effectLst/>
            <a:sp3d/>
          </c:spPr>
          <c:invertIfNegative val="0"/>
          <c:dLbls>
            <c:spPr>
              <a:noFill/>
              <a:ln w="25400">
                <a:noFill/>
              </a:ln>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multiLvlStrRef>
              <c:f>'K12'!$A$3:$B$14</c:f>
              <c:multiLvlStrCache>
                <c:ptCount val="12"/>
                <c:lvl>
                  <c:pt idx="0">
                    <c:v>Üldjaotus</c:v>
                  </c:pt>
                  <c:pt idx="1">
                    <c:v>Harju-Risti </c:v>
                  </c:pt>
                  <c:pt idx="2">
                    <c:v>Klooga</c:v>
                  </c:pt>
                  <c:pt idx="3">
                    <c:v>Laulasmaa</c:v>
                  </c:pt>
                  <c:pt idx="4">
                    <c:v>Lehola </c:v>
                  </c:pt>
                  <c:pt idx="5">
                    <c:v>Padise </c:v>
                  </c:pt>
                  <c:pt idx="6">
                    <c:v>Paldiski</c:v>
                  </c:pt>
                  <c:pt idx="7">
                    <c:v>Rummu  </c:v>
                  </c:pt>
                  <c:pt idx="8">
                    <c:v>Vasalemma</c:v>
                  </c:pt>
                  <c:pt idx="9">
                    <c:v>Ämari </c:v>
                  </c:pt>
                  <c:pt idx="10">
                    <c:v>Karjaküla </c:v>
                  </c:pt>
                  <c:pt idx="11">
                    <c:v>Muu</c:v>
                  </c:pt>
                </c:lvl>
                <c:lvl>
                  <c:pt idx="1">
                    <c:v>Asula</c:v>
                  </c:pt>
                </c:lvl>
              </c:multiLvlStrCache>
            </c:multiLvlStrRef>
          </c:cat>
          <c:val>
            <c:numRef>
              <c:f>'K12'!$F$3:$F$14</c:f>
              <c:numCache>
                <c:formatCode>0</c:formatCode>
                <c:ptCount val="12"/>
                <c:pt idx="0">
                  <c:v>56.96201044247595</c:v>
                </c:pt>
                <c:pt idx="1">
                  <c:v>54.824249245156622</c:v>
                </c:pt>
                <c:pt idx="2">
                  <c:v>65.362154251927265</c:v>
                </c:pt>
                <c:pt idx="3">
                  <c:v>45.544174373509826</c:v>
                </c:pt>
                <c:pt idx="4">
                  <c:v>49.273630058281306</c:v>
                </c:pt>
                <c:pt idx="5">
                  <c:v>64.187960326481402</c:v>
                </c:pt>
                <c:pt idx="6">
                  <c:v>49.047764108378139</c:v>
                </c:pt>
                <c:pt idx="7">
                  <c:v>50.267471245420779</c:v>
                </c:pt>
                <c:pt idx="8">
                  <c:v>49.470508205230459</c:v>
                </c:pt>
                <c:pt idx="9">
                  <c:v>57.341536928749306</c:v>
                </c:pt>
                <c:pt idx="10">
                  <c:v>62.982142716397171</c:v>
                </c:pt>
                <c:pt idx="11">
                  <c:v>68.835127891119114</c:v>
                </c:pt>
              </c:numCache>
            </c:numRef>
          </c:val>
          <c:extLst xmlns:c16r2="http://schemas.microsoft.com/office/drawing/2015/06/chart">
            <c:ext xmlns:c16="http://schemas.microsoft.com/office/drawing/2014/chart" uri="{C3380CC4-5D6E-409C-BE32-E72D297353CC}">
              <c16:uniqueId val="{00000003-1260-4D14-8591-EAE45673F468}"/>
            </c:ext>
          </c:extLst>
        </c:ser>
        <c:dLbls>
          <c:showLegendKey val="0"/>
          <c:showVal val="0"/>
          <c:showCatName val="0"/>
          <c:showSerName val="0"/>
          <c:showPercent val="0"/>
          <c:showBubbleSize val="0"/>
        </c:dLbls>
        <c:gapWidth val="150"/>
        <c:shape val="box"/>
        <c:axId val="399900304"/>
        <c:axId val="399901480"/>
        <c:axId val="0"/>
      </c:bar3DChart>
      <c:catAx>
        <c:axId val="399900304"/>
        <c:scaling>
          <c:orientation val="maxMin"/>
        </c:scaling>
        <c:delete val="0"/>
        <c:axPos val="l"/>
        <c:numFmt formatCode="General" sourceLinked="1"/>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t-EE"/>
          </a:p>
        </c:txPr>
        <c:crossAx val="399901480"/>
        <c:crosses val="autoZero"/>
        <c:auto val="1"/>
        <c:lblAlgn val="ctr"/>
        <c:lblOffset val="100"/>
        <c:noMultiLvlLbl val="0"/>
      </c:catAx>
      <c:valAx>
        <c:axId val="399901480"/>
        <c:scaling>
          <c:orientation val="minMax"/>
        </c:scaling>
        <c:delete val="1"/>
        <c:axPos val="b"/>
        <c:numFmt formatCode="0%" sourceLinked="1"/>
        <c:majorTickMark val="out"/>
        <c:minorTickMark val="none"/>
        <c:tickLblPos val="nextTo"/>
        <c:crossAx val="399900304"/>
        <c:crosses val="max"/>
        <c:crossBetween val="between"/>
      </c:valAx>
      <c:spPr>
        <a:noFill/>
        <a:ln w="25400">
          <a:noFill/>
        </a:ln>
      </c:spPr>
    </c:plotArea>
    <c:legend>
      <c:legendPos val="r"/>
      <c:layout>
        <c:manualLayout>
          <c:xMode val="edge"/>
          <c:yMode val="edge"/>
          <c:x val="0.18168617334850312"/>
          <c:y val="0.76032571208246169"/>
          <c:w val="0.72862649548732228"/>
          <c:h val="0.219873338015245"/>
        </c:manualLayout>
      </c:layout>
      <c:overlay val="0"/>
      <c:txPr>
        <a:bodyPr/>
        <a:lstStyle/>
        <a:p>
          <a:pPr>
            <a:defRPr sz="1200" b="1">
              <a:solidFill>
                <a:schemeClr val="tx1">
                  <a:lumMod val="75000"/>
                  <a:lumOff val="25000"/>
                </a:schemeClr>
              </a:solidFill>
            </a:defRPr>
          </a:pPr>
          <a:endParaRPr lang="et-EE"/>
        </a:p>
      </c:txPr>
    </c:legend>
    <c:plotVisOnly val="1"/>
    <c:dispBlanksAs val="gap"/>
    <c:showDLblsOverMax val="0"/>
  </c:chart>
  <c:spPr>
    <a:solidFill>
      <a:schemeClr val="bg1"/>
    </a:solidFill>
    <a:ln w="9525" cap="flat" cmpd="sng" algn="ctr">
      <a:noFill/>
      <a:round/>
    </a:ln>
    <a:effectLst/>
  </c:spPr>
  <c:txPr>
    <a:bodyPr/>
    <a:lstStyle/>
    <a:p>
      <a:pPr>
        <a:defRPr/>
      </a:pPr>
      <a:endParaRPr lang="et-EE"/>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t-EE" b="1" i="0" dirty="0"/>
              <a:t>Mis on põhjuseks, kui ei osale?</a:t>
            </a:r>
          </a:p>
          <a:p>
            <a:pPr>
              <a:defRPr sz="1400" b="0" i="0" u="none" strike="noStrike" kern="1200" spc="0" baseline="0">
                <a:solidFill>
                  <a:schemeClr val="tx1">
                    <a:lumMod val="65000"/>
                    <a:lumOff val="35000"/>
                  </a:schemeClr>
                </a:solidFill>
                <a:latin typeface="+mn-lt"/>
                <a:ea typeface="+mn-ea"/>
                <a:cs typeface="+mn-cs"/>
              </a:defRPr>
            </a:pPr>
            <a:r>
              <a:rPr lang="en-US" dirty="0"/>
              <a:t>% </a:t>
            </a:r>
            <a:r>
              <a:rPr lang="et-EE" dirty="0"/>
              <a:t>vastajatest, kelle perest keegi ei osale valla</a:t>
            </a:r>
            <a:r>
              <a:rPr lang="et-EE" baseline="0" dirty="0"/>
              <a:t> organiseeritud vaba aja tegevustes</a:t>
            </a:r>
            <a:r>
              <a:rPr lang="et-EE" dirty="0"/>
              <a:t>, N=408</a:t>
            </a:r>
          </a:p>
        </c:rich>
      </c:tx>
      <c:overlay val="0"/>
      <c:spPr>
        <a:noFill/>
        <a:ln w="25400">
          <a:noFill/>
        </a:ln>
      </c:spPr>
    </c:title>
    <c:autoTitleDeleted val="0"/>
    <c:view3D>
      <c:rotX val="15"/>
      <c:rotY val="20"/>
      <c:depthPercent val="100"/>
      <c:rAngAx val="1"/>
    </c:view3D>
    <c:floor>
      <c:thickness val="0"/>
      <c:spPr>
        <a:noFill/>
        <a:ln w="6350">
          <a:noFill/>
        </a:ln>
      </c:spPr>
    </c:floor>
    <c:sideWall>
      <c:thickness val="0"/>
      <c:spPr>
        <a:noFill/>
        <a:ln w="25400">
          <a:noFill/>
        </a:ln>
      </c:spPr>
    </c:sideWall>
    <c:backWall>
      <c:thickness val="0"/>
      <c:spPr>
        <a:noFill/>
        <a:ln w="25400">
          <a:noFill/>
        </a:ln>
      </c:spPr>
    </c:backWall>
    <c:plotArea>
      <c:layout/>
      <c:bar3DChart>
        <c:barDir val="bar"/>
        <c:grouping val="clustered"/>
        <c:varyColors val="0"/>
        <c:ser>
          <c:idx val="0"/>
          <c:order val="0"/>
          <c:spPr>
            <a:solidFill>
              <a:schemeClr val="accent1"/>
            </a:solidFill>
            <a:ln w="25400">
              <a:noFill/>
            </a:ln>
          </c:spPr>
          <c:invertIfNegative val="0"/>
          <c:dPt>
            <c:idx val="6"/>
            <c:invertIfNegative val="0"/>
            <c:bubble3D val="0"/>
            <c:spPr>
              <a:solidFill>
                <a:schemeClr val="accent1"/>
              </a:solidFill>
              <a:ln>
                <a:noFill/>
              </a:ln>
              <a:effectLst/>
              <a:sp3d/>
            </c:spPr>
            <c:extLst xmlns:c16r2="http://schemas.microsoft.com/office/drawing/2015/06/chart">
              <c:ext xmlns:c16="http://schemas.microsoft.com/office/drawing/2014/chart" uri="{C3380CC4-5D6E-409C-BE32-E72D297353CC}">
                <c16:uniqueId val="{00000001-5814-4736-9799-EE9A49772FD8}"/>
              </c:ext>
            </c:extLst>
          </c:dPt>
          <c:dLbls>
            <c:spPr>
              <a:noFill/>
              <a:ln w="25400">
                <a:noFill/>
              </a:ln>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K12_coded!$D$3:$D$18</c:f>
              <c:strCache>
                <c:ptCount val="16"/>
                <c:pt idx="0">
                  <c:v>Ei ole aega</c:v>
                </c:pt>
                <c:pt idx="1">
                  <c:v>Huvi puudus</c:v>
                </c:pt>
                <c:pt idx="2">
                  <c:v>Ei ole kellega koos minna / elan üksinda</c:v>
                </c:pt>
                <c:pt idx="3">
                  <c:v>Vanus/tervis</c:v>
                </c:pt>
                <c:pt idx="4">
                  <c:v>Asukoht</c:v>
                </c:pt>
                <c:pt idx="5">
                  <c:v>Vähe üritusi, kus osaleda / ei ole üritusi</c:v>
                </c:pt>
                <c:pt idx="6">
                  <c:v>Ei ole leidnud midagi sobivat</c:v>
                </c:pt>
                <c:pt idx="7">
                  <c:v>Lapsed on liiga vanad</c:v>
                </c:pt>
                <c:pt idx="8">
                  <c:v>Puudub informatsioon</c:v>
                </c:pt>
                <c:pt idx="9">
                  <c:v>Tegevused/huvitegevused toimuvad mujal</c:v>
                </c:pt>
                <c:pt idx="10">
                  <c:v>Lihtsalt ei osale</c:v>
                </c:pt>
                <c:pt idx="11">
                  <c:v>Alles kolisin siia</c:v>
                </c:pt>
                <c:pt idx="12">
                  <c:v>Pole lapsi kuhugi jätta / liiga väikesed</c:v>
                </c:pt>
                <c:pt idx="13">
                  <c:v>Ajad ei sobi</c:v>
                </c:pt>
                <c:pt idx="14">
                  <c:v>Muu</c:v>
                </c:pt>
                <c:pt idx="15">
                  <c:v>Ei oska öelda / vastamata</c:v>
                </c:pt>
              </c:strCache>
            </c:strRef>
          </c:cat>
          <c:val>
            <c:numRef>
              <c:f>K12_coded!$E$3:$E$18</c:f>
              <c:numCache>
                <c:formatCode>###0</c:formatCode>
                <c:ptCount val="16"/>
                <c:pt idx="0">
                  <c:v>21.391453337125107</c:v>
                </c:pt>
                <c:pt idx="1">
                  <c:v>12.168628344249163</c:v>
                </c:pt>
                <c:pt idx="2">
                  <c:v>10.882917399440196</c:v>
                </c:pt>
                <c:pt idx="3">
                  <c:v>8.7444752895475002</c:v>
                </c:pt>
                <c:pt idx="4">
                  <c:v>8.5090985924105986</c:v>
                </c:pt>
                <c:pt idx="5">
                  <c:v>6.9311911074079289</c:v>
                </c:pt>
                <c:pt idx="6">
                  <c:v>6.4480407942914386</c:v>
                </c:pt>
                <c:pt idx="7">
                  <c:v>6.1485600078268332</c:v>
                </c:pt>
                <c:pt idx="8">
                  <c:v>5.0507474800837784</c:v>
                </c:pt>
                <c:pt idx="9">
                  <c:v>3.6890788627263138</c:v>
                </c:pt>
                <c:pt idx="10">
                  <c:v>2.8997899594747474</c:v>
                </c:pt>
                <c:pt idx="11">
                  <c:v>2.4429996481626066</c:v>
                </c:pt>
                <c:pt idx="12">
                  <c:v>2.1683505453513718</c:v>
                </c:pt>
                <c:pt idx="13" formatCode="####">
                  <c:v>0.78886957956881099</c:v>
                </c:pt>
                <c:pt idx="14">
                  <c:v>6.4263558682475717</c:v>
                </c:pt>
                <c:pt idx="15">
                  <c:v>7.9300041301222066</c:v>
                </c:pt>
              </c:numCache>
            </c:numRef>
          </c:val>
          <c:extLst xmlns:c16r2="http://schemas.microsoft.com/office/drawing/2015/06/chart">
            <c:ext xmlns:c16="http://schemas.microsoft.com/office/drawing/2014/chart" uri="{C3380CC4-5D6E-409C-BE32-E72D297353CC}">
              <c16:uniqueId val="{00000002-5814-4736-9799-EE9A49772FD8}"/>
            </c:ext>
          </c:extLst>
        </c:ser>
        <c:dLbls>
          <c:showLegendKey val="0"/>
          <c:showVal val="0"/>
          <c:showCatName val="0"/>
          <c:showSerName val="0"/>
          <c:showPercent val="0"/>
          <c:showBubbleSize val="0"/>
        </c:dLbls>
        <c:gapWidth val="150"/>
        <c:shape val="box"/>
        <c:axId val="399899520"/>
        <c:axId val="399902656"/>
        <c:axId val="0"/>
      </c:bar3DChart>
      <c:catAx>
        <c:axId val="399899520"/>
        <c:scaling>
          <c:orientation val="maxMin"/>
        </c:scaling>
        <c:delete val="0"/>
        <c:axPos val="l"/>
        <c:numFmt formatCode="General" sourceLinked="1"/>
        <c:majorTickMark val="out"/>
        <c:minorTickMark val="none"/>
        <c:tickLblPos val="nextTo"/>
        <c:spPr>
          <a:ln w="6350">
            <a:noFill/>
          </a:ln>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t-EE"/>
          </a:p>
        </c:txPr>
        <c:crossAx val="399902656"/>
        <c:crosses val="autoZero"/>
        <c:auto val="1"/>
        <c:lblAlgn val="ctr"/>
        <c:lblOffset val="100"/>
        <c:noMultiLvlLbl val="0"/>
      </c:catAx>
      <c:valAx>
        <c:axId val="399902656"/>
        <c:scaling>
          <c:orientation val="minMax"/>
          <c:max val="100"/>
        </c:scaling>
        <c:delete val="1"/>
        <c:axPos val="b"/>
        <c:numFmt formatCode="###0" sourceLinked="1"/>
        <c:majorTickMark val="out"/>
        <c:minorTickMark val="none"/>
        <c:tickLblPos val="nextTo"/>
        <c:crossAx val="399899520"/>
        <c:crosses val="max"/>
        <c:crossBetween val="between"/>
      </c:valAx>
      <c:spPr>
        <a:noFill/>
        <a:ln w="25400">
          <a:noFill/>
        </a:ln>
      </c:spPr>
    </c:plotArea>
    <c:plotVisOnly val="1"/>
    <c:dispBlanksAs val="gap"/>
    <c:showDLblsOverMax val="0"/>
  </c:chart>
  <c:spPr>
    <a:solidFill>
      <a:schemeClr val="bg1"/>
    </a:solidFill>
    <a:ln w="9525" cap="flat" cmpd="sng" algn="ctr">
      <a:noFill/>
      <a:round/>
    </a:ln>
    <a:effectLst/>
  </c:spPr>
  <c:txPr>
    <a:bodyPr/>
    <a:lstStyle/>
    <a:p>
      <a:pPr>
        <a:defRPr/>
      </a:pPr>
      <a:endParaRPr lang="et-EE"/>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t-EE" b="1" dirty="0"/>
              <a:t>Kas teie pereliikmed osalevad vallas iseseisvates vaba aja tegevustes (regulaarne</a:t>
            </a:r>
            <a:r>
              <a:rPr lang="et-EE" b="1" baseline="0" dirty="0"/>
              <a:t> tegevus spordirajatistel, terviseradadel, meelelahutuskohtades</a:t>
            </a:r>
            <a:r>
              <a:rPr lang="et-EE" b="1" dirty="0"/>
              <a:t> jms)?</a:t>
            </a:r>
            <a:endParaRPr lang="en-US" b="1" dirty="0"/>
          </a:p>
          <a:p>
            <a:pPr>
              <a:defRPr sz="1400" b="0" i="0" u="none" strike="noStrike" kern="1200" spc="0" baseline="0">
                <a:solidFill>
                  <a:schemeClr val="tx1">
                    <a:lumMod val="65000"/>
                    <a:lumOff val="35000"/>
                  </a:schemeClr>
                </a:solidFill>
                <a:latin typeface="+mn-lt"/>
                <a:ea typeface="+mn-ea"/>
                <a:cs typeface="+mn-cs"/>
              </a:defRPr>
            </a:pPr>
            <a:r>
              <a:rPr lang="en-US" dirty="0"/>
              <a:t>% </a:t>
            </a:r>
            <a:r>
              <a:rPr lang="en-US" dirty="0" err="1"/>
              <a:t>kõikidest</a:t>
            </a:r>
            <a:r>
              <a:rPr lang="en-US" baseline="0" dirty="0"/>
              <a:t> </a:t>
            </a:r>
            <a:r>
              <a:rPr lang="en-US" baseline="0" dirty="0" err="1"/>
              <a:t>vastajatest</a:t>
            </a:r>
            <a:r>
              <a:rPr lang="en-US" dirty="0"/>
              <a:t>, N=716</a:t>
            </a:r>
          </a:p>
        </c:rich>
      </c:tx>
      <c:overlay val="0"/>
      <c:spPr>
        <a:noFill/>
        <a:ln w="25400">
          <a:noFill/>
        </a:ln>
      </c:spPr>
    </c:title>
    <c:autoTitleDeleted val="0"/>
    <c:view3D>
      <c:rotX val="15"/>
      <c:rotY val="20"/>
      <c:depthPercent val="100"/>
      <c:rAngAx val="1"/>
    </c:view3D>
    <c:floor>
      <c:thickness val="0"/>
      <c:spPr>
        <a:noFill/>
        <a:ln w="6350">
          <a:noFill/>
        </a:ln>
      </c:spPr>
    </c:floor>
    <c:sideWall>
      <c:thickness val="0"/>
      <c:spPr>
        <a:noFill/>
        <a:ln w="25400">
          <a:noFill/>
        </a:ln>
      </c:spPr>
    </c:sideWall>
    <c:backWall>
      <c:thickness val="0"/>
      <c:spPr>
        <a:noFill/>
        <a:ln w="25400">
          <a:noFill/>
        </a:ln>
      </c:spPr>
    </c:backWall>
    <c:plotArea>
      <c:layout>
        <c:manualLayout>
          <c:layoutTarget val="inner"/>
          <c:xMode val="edge"/>
          <c:yMode val="edge"/>
          <c:x val="0.25515261122395039"/>
          <c:y val="0.20888325140025854"/>
          <c:w val="0.73045910572379602"/>
          <c:h val="0.57928362227060048"/>
        </c:manualLayout>
      </c:layout>
      <c:bar3DChart>
        <c:barDir val="bar"/>
        <c:grouping val="percentStacked"/>
        <c:varyColors val="0"/>
        <c:ser>
          <c:idx val="0"/>
          <c:order val="0"/>
          <c:tx>
            <c:strRef>
              <c:f>'K13'!$C$2</c:f>
              <c:strCache>
                <c:ptCount val="1"/>
                <c:pt idx="0">
                  <c:v>Jah, osalevad nii pere laps(ed) noor(ed) kuni 26 a,  kui täiskasvanu(d)</c:v>
                </c:pt>
              </c:strCache>
            </c:strRef>
          </c:tx>
          <c:spPr>
            <a:solidFill>
              <a:schemeClr val="accent1">
                <a:lumMod val="75000"/>
              </a:schemeClr>
            </a:solidFill>
            <a:ln>
              <a:noFill/>
            </a:ln>
            <a:effectLst/>
            <a:sp3d/>
          </c:spPr>
          <c:invertIfNegative val="0"/>
          <c:dLbls>
            <c:spPr>
              <a:noFill/>
              <a:ln w="25400">
                <a:noFill/>
              </a:ln>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t-E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multiLvlStrRef>
              <c:f>'K13'!$A$3:$B$14</c:f>
              <c:multiLvlStrCache>
                <c:ptCount val="12"/>
                <c:lvl>
                  <c:pt idx="0">
                    <c:v>Üldjaotus</c:v>
                  </c:pt>
                  <c:pt idx="1">
                    <c:v>Harju-Risti </c:v>
                  </c:pt>
                  <c:pt idx="2">
                    <c:v>Klooga</c:v>
                  </c:pt>
                  <c:pt idx="3">
                    <c:v>Laulasmaa</c:v>
                  </c:pt>
                  <c:pt idx="4">
                    <c:v>Lehola </c:v>
                  </c:pt>
                  <c:pt idx="5">
                    <c:v>Padise </c:v>
                  </c:pt>
                  <c:pt idx="6">
                    <c:v>Paldiski</c:v>
                  </c:pt>
                  <c:pt idx="7">
                    <c:v>Rummu  </c:v>
                  </c:pt>
                  <c:pt idx="8">
                    <c:v>Vasalemma</c:v>
                  </c:pt>
                  <c:pt idx="9">
                    <c:v>Ämari </c:v>
                  </c:pt>
                  <c:pt idx="10">
                    <c:v>Karjaküla </c:v>
                  </c:pt>
                  <c:pt idx="11">
                    <c:v>Muu</c:v>
                  </c:pt>
                </c:lvl>
                <c:lvl>
                  <c:pt idx="1">
                    <c:v>Asula</c:v>
                  </c:pt>
                </c:lvl>
              </c:multiLvlStrCache>
            </c:multiLvlStrRef>
          </c:cat>
          <c:val>
            <c:numRef>
              <c:f>'K13'!$C$3:$C$14</c:f>
              <c:numCache>
                <c:formatCode>0</c:formatCode>
                <c:ptCount val="12"/>
                <c:pt idx="0">
                  <c:v>25.893333744737323</c:v>
                </c:pt>
                <c:pt idx="1">
                  <c:v>43.428593801360108</c:v>
                </c:pt>
                <c:pt idx="2">
                  <c:v>21.314123351132586</c:v>
                </c:pt>
                <c:pt idx="3">
                  <c:v>40.970429391364419</c:v>
                </c:pt>
                <c:pt idx="4">
                  <c:v>42.392200331049473</c:v>
                </c:pt>
                <c:pt idx="5">
                  <c:v>6.0244981940717128</c:v>
                </c:pt>
                <c:pt idx="6">
                  <c:v>24.747028354171928</c:v>
                </c:pt>
                <c:pt idx="7">
                  <c:v>18.614480662883796</c:v>
                </c:pt>
                <c:pt idx="8">
                  <c:v>31.404461313448746</c:v>
                </c:pt>
                <c:pt idx="9">
                  <c:v>23.818744763116833</c:v>
                </c:pt>
                <c:pt idx="10">
                  <c:v>50.180415562333302</c:v>
                </c:pt>
                <c:pt idx="11">
                  <c:v>22.215449013994967</c:v>
                </c:pt>
              </c:numCache>
            </c:numRef>
          </c:val>
          <c:extLst xmlns:c16r2="http://schemas.microsoft.com/office/drawing/2015/06/chart">
            <c:ext xmlns:c16="http://schemas.microsoft.com/office/drawing/2014/chart" uri="{C3380CC4-5D6E-409C-BE32-E72D297353CC}">
              <c16:uniqueId val="{00000000-BC2B-4BA6-A2C4-6B4224267CDF}"/>
            </c:ext>
          </c:extLst>
        </c:ser>
        <c:ser>
          <c:idx val="1"/>
          <c:order val="1"/>
          <c:tx>
            <c:strRef>
              <c:f>'K13'!$D$2</c:f>
              <c:strCache>
                <c:ptCount val="1"/>
                <c:pt idx="0">
                  <c:v>Osalevad vaid laps(ed) / noor(ed)</c:v>
                </c:pt>
              </c:strCache>
            </c:strRef>
          </c:tx>
          <c:spPr>
            <a:solidFill>
              <a:schemeClr val="accent5">
                <a:lumMod val="60000"/>
                <a:lumOff val="40000"/>
              </a:schemeClr>
            </a:solidFill>
            <a:ln>
              <a:noFill/>
            </a:ln>
            <a:effectLst/>
            <a:sp3d/>
          </c:spPr>
          <c:invertIfNegative val="0"/>
          <c:dLbls>
            <c:spPr>
              <a:noFill/>
              <a:ln w="25400">
                <a:noFill/>
              </a:ln>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multiLvlStrRef>
              <c:f>'K13'!$A$3:$B$14</c:f>
              <c:multiLvlStrCache>
                <c:ptCount val="12"/>
                <c:lvl>
                  <c:pt idx="0">
                    <c:v>Üldjaotus</c:v>
                  </c:pt>
                  <c:pt idx="1">
                    <c:v>Harju-Risti </c:v>
                  </c:pt>
                  <c:pt idx="2">
                    <c:v>Klooga</c:v>
                  </c:pt>
                  <c:pt idx="3">
                    <c:v>Laulasmaa</c:v>
                  </c:pt>
                  <c:pt idx="4">
                    <c:v>Lehola </c:v>
                  </c:pt>
                  <c:pt idx="5">
                    <c:v>Padise </c:v>
                  </c:pt>
                  <c:pt idx="6">
                    <c:v>Paldiski</c:v>
                  </c:pt>
                  <c:pt idx="7">
                    <c:v>Rummu  </c:v>
                  </c:pt>
                  <c:pt idx="8">
                    <c:v>Vasalemma</c:v>
                  </c:pt>
                  <c:pt idx="9">
                    <c:v>Ämari </c:v>
                  </c:pt>
                  <c:pt idx="10">
                    <c:v>Karjaküla </c:v>
                  </c:pt>
                  <c:pt idx="11">
                    <c:v>Muu</c:v>
                  </c:pt>
                </c:lvl>
                <c:lvl>
                  <c:pt idx="1">
                    <c:v>Asula</c:v>
                  </c:pt>
                </c:lvl>
              </c:multiLvlStrCache>
            </c:multiLvlStrRef>
          </c:cat>
          <c:val>
            <c:numRef>
              <c:f>'K13'!$D$3:$D$14</c:f>
              <c:numCache>
                <c:formatCode>0</c:formatCode>
                <c:ptCount val="12"/>
                <c:pt idx="0">
                  <c:v>10.986645431282707</c:v>
                </c:pt>
                <c:pt idx="1">
                  <c:v>3.8407053731450134</c:v>
                </c:pt>
                <c:pt idx="2">
                  <c:v>7.9180742101442023</c:v>
                </c:pt>
                <c:pt idx="3">
                  <c:v>9.7388666572800737</c:v>
                </c:pt>
                <c:pt idx="4">
                  <c:v>17.844827422615172</c:v>
                </c:pt>
                <c:pt idx="5">
                  <c:v>3.0122490970358564</c:v>
                </c:pt>
                <c:pt idx="6">
                  <c:v>9.6706618036685956</c:v>
                </c:pt>
                <c:pt idx="7">
                  <c:v>26.356546039021712</c:v>
                </c:pt>
                <c:pt idx="8">
                  <c:v>16.600752349302674</c:v>
                </c:pt>
                <c:pt idx="9">
                  <c:v>22.814695855514323</c:v>
                </c:pt>
                <c:pt idx="10">
                  <c:v>6.1264866564277289</c:v>
                </c:pt>
                <c:pt idx="11">
                  <c:v>9.0451189409366091</c:v>
                </c:pt>
              </c:numCache>
            </c:numRef>
          </c:val>
          <c:extLst xmlns:c16r2="http://schemas.microsoft.com/office/drawing/2015/06/chart">
            <c:ext xmlns:c16="http://schemas.microsoft.com/office/drawing/2014/chart" uri="{C3380CC4-5D6E-409C-BE32-E72D297353CC}">
              <c16:uniqueId val="{00000001-BC2B-4BA6-A2C4-6B4224267CDF}"/>
            </c:ext>
          </c:extLst>
        </c:ser>
        <c:ser>
          <c:idx val="2"/>
          <c:order val="2"/>
          <c:tx>
            <c:strRef>
              <c:f>'K13'!$E$2</c:f>
              <c:strCache>
                <c:ptCount val="1"/>
                <c:pt idx="0">
                  <c:v>Osalevad vaid täiskasvanu(d)</c:v>
                </c:pt>
              </c:strCache>
            </c:strRef>
          </c:tx>
          <c:spPr>
            <a:solidFill>
              <a:schemeClr val="accent5">
                <a:lumMod val="20000"/>
                <a:lumOff val="80000"/>
              </a:schemeClr>
            </a:solidFill>
            <a:ln>
              <a:noFill/>
            </a:ln>
            <a:effectLst/>
            <a:sp3d/>
          </c:spPr>
          <c:invertIfNegative val="0"/>
          <c:dLbls>
            <c:spPr>
              <a:noFill/>
              <a:ln w="25400">
                <a:noFill/>
              </a:ln>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multiLvlStrRef>
              <c:f>'K13'!$A$3:$B$14</c:f>
              <c:multiLvlStrCache>
                <c:ptCount val="12"/>
                <c:lvl>
                  <c:pt idx="0">
                    <c:v>Üldjaotus</c:v>
                  </c:pt>
                  <c:pt idx="1">
                    <c:v>Harju-Risti </c:v>
                  </c:pt>
                  <c:pt idx="2">
                    <c:v>Klooga</c:v>
                  </c:pt>
                  <c:pt idx="3">
                    <c:v>Laulasmaa</c:v>
                  </c:pt>
                  <c:pt idx="4">
                    <c:v>Lehola </c:v>
                  </c:pt>
                  <c:pt idx="5">
                    <c:v>Padise </c:v>
                  </c:pt>
                  <c:pt idx="6">
                    <c:v>Paldiski</c:v>
                  </c:pt>
                  <c:pt idx="7">
                    <c:v>Rummu  </c:v>
                  </c:pt>
                  <c:pt idx="8">
                    <c:v>Vasalemma</c:v>
                  </c:pt>
                  <c:pt idx="9">
                    <c:v>Ämari </c:v>
                  </c:pt>
                  <c:pt idx="10">
                    <c:v>Karjaküla </c:v>
                  </c:pt>
                  <c:pt idx="11">
                    <c:v>Muu</c:v>
                  </c:pt>
                </c:lvl>
                <c:lvl>
                  <c:pt idx="1">
                    <c:v>Asula</c:v>
                  </c:pt>
                </c:lvl>
              </c:multiLvlStrCache>
            </c:multiLvlStrRef>
          </c:cat>
          <c:val>
            <c:numRef>
              <c:f>'K13'!$E$3:$E$14</c:f>
              <c:numCache>
                <c:formatCode>0</c:formatCode>
                <c:ptCount val="12"/>
                <c:pt idx="0">
                  <c:v>25.814819788282616</c:v>
                </c:pt>
                <c:pt idx="1">
                  <c:v>18.857135399546639</c:v>
                </c:pt>
                <c:pt idx="2">
                  <c:v>28.685864510434119</c:v>
                </c:pt>
                <c:pt idx="3">
                  <c:v>19.516436222041623</c:v>
                </c:pt>
                <c:pt idx="4">
                  <c:v>27.276992230225332</c:v>
                </c:pt>
                <c:pt idx="5">
                  <c:v>37.182327535823553</c:v>
                </c:pt>
                <c:pt idx="6">
                  <c:v>30.937915274975708</c:v>
                </c:pt>
                <c:pt idx="7">
                  <c:v>25.369317797676594</c:v>
                </c:pt>
                <c:pt idx="8">
                  <c:v>22.207936571240165</c:v>
                </c:pt>
                <c:pt idx="9">
                  <c:v>11.063767130991065</c:v>
                </c:pt>
                <c:pt idx="10">
                  <c:v>10.714579660103414</c:v>
                </c:pt>
                <c:pt idx="11">
                  <c:v>23.622385851017739</c:v>
                </c:pt>
              </c:numCache>
            </c:numRef>
          </c:val>
          <c:extLst xmlns:c16r2="http://schemas.microsoft.com/office/drawing/2015/06/chart">
            <c:ext xmlns:c16="http://schemas.microsoft.com/office/drawing/2014/chart" uri="{C3380CC4-5D6E-409C-BE32-E72D297353CC}">
              <c16:uniqueId val="{00000002-BC2B-4BA6-A2C4-6B4224267CDF}"/>
            </c:ext>
          </c:extLst>
        </c:ser>
        <c:ser>
          <c:idx val="3"/>
          <c:order val="3"/>
          <c:tx>
            <c:strRef>
              <c:f>'K13'!$F$2</c:f>
              <c:strCache>
                <c:ptCount val="1"/>
                <c:pt idx="0">
                  <c:v>Ei, mitte keegi ei osale</c:v>
                </c:pt>
              </c:strCache>
            </c:strRef>
          </c:tx>
          <c:spPr>
            <a:solidFill>
              <a:srgbClr val="ED7D31"/>
            </a:solidFill>
            <a:ln w="25400">
              <a:noFill/>
            </a:ln>
          </c:spPr>
          <c:invertIfNegative val="0"/>
          <c:dLbls>
            <c:spPr>
              <a:noFill/>
              <a:ln w="25400">
                <a:noFill/>
              </a:ln>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multiLvlStrRef>
              <c:f>'K13'!$A$3:$B$14</c:f>
              <c:multiLvlStrCache>
                <c:ptCount val="12"/>
                <c:lvl>
                  <c:pt idx="0">
                    <c:v>Üldjaotus</c:v>
                  </c:pt>
                  <c:pt idx="1">
                    <c:v>Harju-Risti </c:v>
                  </c:pt>
                  <c:pt idx="2">
                    <c:v>Klooga</c:v>
                  </c:pt>
                  <c:pt idx="3">
                    <c:v>Laulasmaa</c:v>
                  </c:pt>
                  <c:pt idx="4">
                    <c:v>Lehola </c:v>
                  </c:pt>
                  <c:pt idx="5">
                    <c:v>Padise </c:v>
                  </c:pt>
                  <c:pt idx="6">
                    <c:v>Paldiski</c:v>
                  </c:pt>
                  <c:pt idx="7">
                    <c:v>Rummu  </c:v>
                  </c:pt>
                  <c:pt idx="8">
                    <c:v>Vasalemma</c:v>
                  </c:pt>
                  <c:pt idx="9">
                    <c:v>Ämari </c:v>
                  </c:pt>
                  <c:pt idx="10">
                    <c:v>Karjaküla </c:v>
                  </c:pt>
                  <c:pt idx="11">
                    <c:v>Muu</c:v>
                  </c:pt>
                </c:lvl>
                <c:lvl>
                  <c:pt idx="1">
                    <c:v>Asula</c:v>
                  </c:pt>
                </c:lvl>
              </c:multiLvlStrCache>
            </c:multiLvlStrRef>
          </c:cat>
          <c:val>
            <c:numRef>
              <c:f>'K13'!$F$3:$F$14</c:f>
              <c:numCache>
                <c:formatCode>0</c:formatCode>
                <c:ptCount val="12"/>
                <c:pt idx="0">
                  <c:v>37.305201035696683</c:v>
                </c:pt>
                <c:pt idx="1">
                  <c:v>33.873565425948264</c:v>
                </c:pt>
                <c:pt idx="2">
                  <c:v>42.081937928289101</c:v>
                </c:pt>
                <c:pt idx="3">
                  <c:v>29.77426772931392</c:v>
                </c:pt>
                <c:pt idx="4">
                  <c:v>12.485980016109997</c:v>
                </c:pt>
                <c:pt idx="5">
                  <c:v>53.78092517306888</c:v>
                </c:pt>
                <c:pt idx="6">
                  <c:v>34.644394567183717</c:v>
                </c:pt>
                <c:pt idx="7">
                  <c:v>29.65965550041787</c:v>
                </c:pt>
                <c:pt idx="8">
                  <c:v>29.786849766008444</c:v>
                </c:pt>
                <c:pt idx="9">
                  <c:v>42.302792250377799</c:v>
                </c:pt>
                <c:pt idx="10">
                  <c:v>32.978518121135551</c:v>
                </c:pt>
                <c:pt idx="11">
                  <c:v>45.117046194050801</c:v>
                </c:pt>
              </c:numCache>
            </c:numRef>
          </c:val>
          <c:extLst xmlns:c16r2="http://schemas.microsoft.com/office/drawing/2015/06/chart">
            <c:ext xmlns:c16="http://schemas.microsoft.com/office/drawing/2014/chart" uri="{C3380CC4-5D6E-409C-BE32-E72D297353CC}">
              <c16:uniqueId val="{00000003-BC2B-4BA6-A2C4-6B4224267CDF}"/>
            </c:ext>
          </c:extLst>
        </c:ser>
        <c:dLbls>
          <c:showLegendKey val="0"/>
          <c:showVal val="0"/>
          <c:showCatName val="0"/>
          <c:showSerName val="0"/>
          <c:showPercent val="0"/>
          <c:showBubbleSize val="0"/>
        </c:dLbls>
        <c:gapWidth val="150"/>
        <c:shape val="box"/>
        <c:axId val="399897560"/>
        <c:axId val="399902264"/>
        <c:axId val="0"/>
      </c:bar3DChart>
      <c:catAx>
        <c:axId val="399897560"/>
        <c:scaling>
          <c:orientation val="maxMin"/>
        </c:scaling>
        <c:delete val="0"/>
        <c:axPos val="l"/>
        <c:numFmt formatCode="General" sourceLinked="1"/>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t-EE"/>
          </a:p>
        </c:txPr>
        <c:crossAx val="399902264"/>
        <c:crosses val="autoZero"/>
        <c:auto val="1"/>
        <c:lblAlgn val="ctr"/>
        <c:lblOffset val="100"/>
        <c:noMultiLvlLbl val="0"/>
      </c:catAx>
      <c:valAx>
        <c:axId val="399902264"/>
        <c:scaling>
          <c:orientation val="minMax"/>
        </c:scaling>
        <c:delete val="1"/>
        <c:axPos val="b"/>
        <c:numFmt formatCode="0%" sourceLinked="1"/>
        <c:majorTickMark val="out"/>
        <c:minorTickMark val="none"/>
        <c:tickLblPos val="nextTo"/>
        <c:crossAx val="399897560"/>
        <c:crosses val="max"/>
        <c:crossBetween val="between"/>
      </c:valAx>
      <c:spPr>
        <a:noFill/>
        <a:ln w="25400">
          <a:noFill/>
        </a:ln>
      </c:spPr>
    </c:plotArea>
    <c:legend>
      <c:legendPos val="r"/>
      <c:layout>
        <c:manualLayout>
          <c:xMode val="edge"/>
          <c:yMode val="edge"/>
          <c:x val="0.17018077184796346"/>
          <c:y val="0.8026549651590581"/>
          <c:w val="0.65512090988626426"/>
          <c:h val="0.1973450348409419"/>
        </c:manualLayout>
      </c:layout>
      <c:overlay val="0"/>
      <c:txPr>
        <a:bodyPr/>
        <a:lstStyle/>
        <a:p>
          <a:pPr>
            <a:defRPr sz="1200" b="1">
              <a:solidFill>
                <a:schemeClr val="tx1">
                  <a:lumMod val="75000"/>
                  <a:lumOff val="25000"/>
                </a:schemeClr>
              </a:solidFill>
            </a:defRPr>
          </a:pPr>
          <a:endParaRPr lang="et-EE"/>
        </a:p>
      </c:txPr>
    </c:legend>
    <c:plotVisOnly val="1"/>
    <c:dispBlanksAs val="gap"/>
    <c:showDLblsOverMax val="0"/>
  </c:chart>
  <c:spPr>
    <a:solidFill>
      <a:schemeClr val="bg1"/>
    </a:solidFill>
    <a:ln w="9525" cap="flat" cmpd="sng" algn="ctr">
      <a:noFill/>
      <a:round/>
    </a:ln>
    <a:effectLst/>
  </c:spPr>
  <c:txPr>
    <a:bodyPr/>
    <a:lstStyle/>
    <a:p>
      <a:pPr>
        <a:defRPr/>
      </a:pPr>
      <a:endParaRPr lang="et-EE"/>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t-EE" b="1" dirty="0"/>
              <a:t>Kas te kasutate ühistransporti?</a:t>
            </a:r>
            <a:endParaRPr lang="en-US" b="1" dirty="0"/>
          </a:p>
          <a:p>
            <a:pPr>
              <a:defRPr sz="1400" b="0" i="0" u="none" strike="noStrike" kern="1200" spc="0" baseline="0">
                <a:solidFill>
                  <a:schemeClr val="tx1">
                    <a:lumMod val="65000"/>
                    <a:lumOff val="35000"/>
                  </a:schemeClr>
                </a:solidFill>
                <a:latin typeface="+mn-lt"/>
                <a:ea typeface="+mn-ea"/>
                <a:cs typeface="+mn-cs"/>
              </a:defRPr>
            </a:pPr>
            <a:r>
              <a:rPr lang="en-US" dirty="0"/>
              <a:t>% </a:t>
            </a:r>
            <a:r>
              <a:rPr lang="en-US" dirty="0" err="1"/>
              <a:t>kõikidest</a:t>
            </a:r>
            <a:r>
              <a:rPr lang="en-US" dirty="0"/>
              <a:t> </a:t>
            </a:r>
            <a:r>
              <a:rPr lang="en-US" dirty="0" err="1"/>
              <a:t>vastajatest</a:t>
            </a:r>
            <a:r>
              <a:rPr lang="en-US" dirty="0"/>
              <a:t>, </a:t>
            </a:r>
            <a:r>
              <a:rPr lang="en-US" dirty="0" err="1"/>
              <a:t>kes</a:t>
            </a:r>
            <a:r>
              <a:rPr lang="en-US" dirty="0"/>
              <a:t> </a:t>
            </a:r>
            <a:r>
              <a:rPr lang="en-US" dirty="0" err="1"/>
              <a:t>vastasid</a:t>
            </a:r>
            <a:r>
              <a:rPr lang="en-US" dirty="0"/>
              <a:t> </a:t>
            </a:r>
            <a:r>
              <a:rPr lang="en-US" dirty="0" err="1"/>
              <a:t>antud</a:t>
            </a:r>
            <a:r>
              <a:rPr lang="en-US" dirty="0"/>
              <a:t> </a:t>
            </a:r>
            <a:r>
              <a:rPr lang="en-US" dirty="0" err="1"/>
              <a:t>küsimusele</a:t>
            </a:r>
            <a:r>
              <a:rPr lang="en-US" dirty="0"/>
              <a:t>, N=715</a:t>
            </a:r>
          </a:p>
        </c:rich>
      </c:tx>
      <c:layout>
        <c:manualLayout>
          <c:xMode val="edge"/>
          <c:yMode val="edge"/>
          <c:x val="0.1766971042727849"/>
          <c:y val="2.9033964293140421E-2"/>
        </c:manualLayout>
      </c:layout>
      <c:overlay val="0"/>
      <c:spPr>
        <a:noFill/>
        <a:ln w="25400">
          <a:noFill/>
        </a:ln>
      </c:spPr>
    </c:title>
    <c:autoTitleDeleted val="0"/>
    <c:view3D>
      <c:rotX val="15"/>
      <c:rotY val="20"/>
      <c:depthPercent val="100"/>
      <c:rAngAx val="1"/>
    </c:view3D>
    <c:floor>
      <c:thickness val="0"/>
      <c:spPr>
        <a:noFill/>
        <a:ln w="6350">
          <a:noFill/>
        </a:ln>
      </c:spPr>
    </c:floor>
    <c:sideWall>
      <c:thickness val="0"/>
      <c:spPr>
        <a:noFill/>
        <a:ln w="25400">
          <a:noFill/>
        </a:ln>
      </c:spPr>
    </c:sideWall>
    <c:backWall>
      <c:thickness val="0"/>
      <c:spPr>
        <a:noFill/>
        <a:ln w="25400">
          <a:noFill/>
        </a:ln>
      </c:spPr>
    </c:backWall>
    <c:plotArea>
      <c:layout>
        <c:manualLayout>
          <c:layoutTarget val="inner"/>
          <c:xMode val="edge"/>
          <c:yMode val="edge"/>
          <c:x val="0.24559810961346165"/>
          <c:y val="0.18420964262113518"/>
          <c:w val="0.73045910572379602"/>
          <c:h val="0.71885596268790519"/>
        </c:manualLayout>
      </c:layout>
      <c:bar3DChart>
        <c:barDir val="bar"/>
        <c:grouping val="percentStacked"/>
        <c:varyColors val="0"/>
        <c:ser>
          <c:idx val="0"/>
          <c:order val="0"/>
          <c:tx>
            <c:strRef>
              <c:f>'K1'!$C$2</c:f>
              <c:strCache>
                <c:ptCount val="1"/>
                <c:pt idx="0">
                  <c:v>jah</c:v>
                </c:pt>
              </c:strCache>
            </c:strRef>
          </c:tx>
          <c:spPr>
            <a:solidFill>
              <a:schemeClr val="accent1">
                <a:lumMod val="75000"/>
              </a:schemeClr>
            </a:solidFill>
            <a:ln>
              <a:noFill/>
            </a:ln>
            <a:effectLst/>
            <a:sp3d/>
          </c:spPr>
          <c:invertIfNegative val="0"/>
          <c:dLbls>
            <c:spPr>
              <a:noFill/>
              <a:ln w="25400">
                <a:noFill/>
              </a:ln>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t-E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multiLvlStrRef>
              <c:f>'K1'!$A$3:$B$20</c:f>
              <c:multiLvlStrCache>
                <c:ptCount val="18"/>
                <c:lvl>
                  <c:pt idx="0">
                    <c:v>Üldjaotus</c:v>
                  </c:pt>
                  <c:pt idx="1">
                    <c:v>Mees</c:v>
                  </c:pt>
                  <c:pt idx="2">
                    <c:v>Naine</c:v>
                  </c:pt>
                  <c:pt idx="3">
                    <c:v>18-29</c:v>
                  </c:pt>
                  <c:pt idx="4">
                    <c:v>30-44</c:v>
                  </c:pt>
                  <c:pt idx="5">
                    <c:v>45-64</c:v>
                  </c:pt>
                  <c:pt idx="6">
                    <c:v>65+</c:v>
                  </c:pt>
                  <c:pt idx="7">
                    <c:v>Harju-Risti </c:v>
                  </c:pt>
                  <c:pt idx="8">
                    <c:v>Klooga</c:v>
                  </c:pt>
                  <c:pt idx="9">
                    <c:v>Laulasmaa</c:v>
                  </c:pt>
                  <c:pt idx="10">
                    <c:v>Lehola </c:v>
                  </c:pt>
                  <c:pt idx="11">
                    <c:v>Padise </c:v>
                  </c:pt>
                  <c:pt idx="12">
                    <c:v>Paldiski</c:v>
                  </c:pt>
                  <c:pt idx="13">
                    <c:v>Rummu </c:v>
                  </c:pt>
                  <c:pt idx="14">
                    <c:v>Vasalemma</c:v>
                  </c:pt>
                  <c:pt idx="15">
                    <c:v>Ämari </c:v>
                  </c:pt>
                  <c:pt idx="16">
                    <c:v>Karjaküla </c:v>
                  </c:pt>
                  <c:pt idx="17">
                    <c:v>Muu</c:v>
                  </c:pt>
                </c:lvl>
                <c:lvl>
                  <c:pt idx="1">
                    <c:v>Sugu</c:v>
                  </c:pt>
                  <c:pt idx="3">
                    <c:v>Vanus</c:v>
                  </c:pt>
                  <c:pt idx="7">
                    <c:v>Asula</c:v>
                  </c:pt>
                </c:lvl>
              </c:multiLvlStrCache>
            </c:multiLvlStrRef>
          </c:cat>
          <c:val>
            <c:numRef>
              <c:f>'K1'!$C$3:$C$20</c:f>
              <c:numCache>
                <c:formatCode>0</c:formatCode>
                <c:ptCount val="18"/>
                <c:pt idx="0">
                  <c:v>50.126912699492912</c:v>
                </c:pt>
                <c:pt idx="1">
                  <c:v>37.401012935090364</c:v>
                </c:pt>
                <c:pt idx="2">
                  <c:v>59.791606865780111</c:v>
                </c:pt>
                <c:pt idx="3">
                  <c:v>63.548341859455924</c:v>
                </c:pt>
                <c:pt idx="4">
                  <c:v>44.928013173735657</c:v>
                </c:pt>
                <c:pt idx="5">
                  <c:v>49.355483620290286</c:v>
                </c:pt>
                <c:pt idx="6">
                  <c:v>51.967346725238308</c:v>
                </c:pt>
                <c:pt idx="7">
                  <c:v>35.96711384560998</c:v>
                </c:pt>
                <c:pt idx="8">
                  <c:v>61.556383141372976</c:v>
                </c:pt>
                <c:pt idx="9">
                  <c:v>19.653800460123399</c:v>
                </c:pt>
                <c:pt idx="10">
                  <c:v>34.978606438739249</c:v>
                </c:pt>
                <c:pt idx="11">
                  <c:v>45.916297690630543</c:v>
                </c:pt>
                <c:pt idx="12">
                  <c:v>68.670857038092763</c:v>
                </c:pt>
                <c:pt idx="13">
                  <c:v>53.057906063067087</c:v>
                </c:pt>
                <c:pt idx="14">
                  <c:v>59.961131406958899</c:v>
                </c:pt>
                <c:pt idx="15">
                  <c:v>48.928273943118988</c:v>
                </c:pt>
                <c:pt idx="16">
                  <c:v>37.856427620983162</c:v>
                </c:pt>
                <c:pt idx="17">
                  <c:v>36.075604621157012</c:v>
                </c:pt>
              </c:numCache>
            </c:numRef>
          </c:val>
          <c:extLst xmlns:c16r2="http://schemas.microsoft.com/office/drawing/2015/06/chart">
            <c:ext xmlns:c16="http://schemas.microsoft.com/office/drawing/2014/chart" uri="{C3380CC4-5D6E-409C-BE32-E72D297353CC}">
              <c16:uniqueId val="{00000000-F97D-40E0-8F46-A49F11D9C4DB}"/>
            </c:ext>
          </c:extLst>
        </c:ser>
        <c:ser>
          <c:idx val="1"/>
          <c:order val="1"/>
          <c:tx>
            <c:strRef>
              <c:f>'K1'!$D$2</c:f>
              <c:strCache>
                <c:ptCount val="1"/>
                <c:pt idx="0">
                  <c:v>ei</c:v>
                </c:pt>
              </c:strCache>
            </c:strRef>
          </c:tx>
          <c:spPr>
            <a:solidFill>
              <a:schemeClr val="accent2">
                <a:lumMod val="60000"/>
                <a:lumOff val="40000"/>
              </a:schemeClr>
            </a:solidFill>
            <a:ln>
              <a:noFill/>
            </a:ln>
            <a:effectLst/>
            <a:sp3d/>
          </c:spPr>
          <c:invertIfNegative val="0"/>
          <c:dLbls>
            <c:spPr>
              <a:noFill/>
              <a:ln w="25400">
                <a:noFill/>
              </a:ln>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65000"/>
                        <a:lumOff val="35000"/>
                      </a:schemeClr>
                    </a:solidFill>
                    <a:latin typeface="+mn-lt"/>
                    <a:ea typeface="+mn-ea"/>
                    <a:cs typeface="+mn-cs"/>
                  </a:defRPr>
                </a:pPr>
                <a:endParaRPr lang="et-E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multiLvlStrRef>
              <c:f>'K1'!$A$3:$B$20</c:f>
              <c:multiLvlStrCache>
                <c:ptCount val="18"/>
                <c:lvl>
                  <c:pt idx="0">
                    <c:v>Üldjaotus</c:v>
                  </c:pt>
                  <c:pt idx="1">
                    <c:v>Mees</c:v>
                  </c:pt>
                  <c:pt idx="2">
                    <c:v>Naine</c:v>
                  </c:pt>
                  <c:pt idx="3">
                    <c:v>18-29</c:v>
                  </c:pt>
                  <c:pt idx="4">
                    <c:v>30-44</c:v>
                  </c:pt>
                  <c:pt idx="5">
                    <c:v>45-64</c:v>
                  </c:pt>
                  <c:pt idx="6">
                    <c:v>65+</c:v>
                  </c:pt>
                  <c:pt idx="7">
                    <c:v>Harju-Risti </c:v>
                  </c:pt>
                  <c:pt idx="8">
                    <c:v>Klooga</c:v>
                  </c:pt>
                  <c:pt idx="9">
                    <c:v>Laulasmaa</c:v>
                  </c:pt>
                  <c:pt idx="10">
                    <c:v>Lehola </c:v>
                  </c:pt>
                  <c:pt idx="11">
                    <c:v>Padise </c:v>
                  </c:pt>
                  <c:pt idx="12">
                    <c:v>Paldiski</c:v>
                  </c:pt>
                  <c:pt idx="13">
                    <c:v>Rummu </c:v>
                  </c:pt>
                  <c:pt idx="14">
                    <c:v>Vasalemma</c:v>
                  </c:pt>
                  <c:pt idx="15">
                    <c:v>Ämari </c:v>
                  </c:pt>
                  <c:pt idx="16">
                    <c:v>Karjaküla </c:v>
                  </c:pt>
                  <c:pt idx="17">
                    <c:v>Muu</c:v>
                  </c:pt>
                </c:lvl>
                <c:lvl>
                  <c:pt idx="1">
                    <c:v>Sugu</c:v>
                  </c:pt>
                  <c:pt idx="3">
                    <c:v>Vanus</c:v>
                  </c:pt>
                  <c:pt idx="7">
                    <c:v>Asula</c:v>
                  </c:pt>
                </c:lvl>
              </c:multiLvlStrCache>
            </c:multiLvlStrRef>
          </c:cat>
          <c:val>
            <c:numRef>
              <c:f>'K1'!$D$3:$D$20</c:f>
              <c:numCache>
                <c:formatCode>0</c:formatCode>
                <c:ptCount val="18"/>
                <c:pt idx="0">
                  <c:v>49.87308730050664</c:v>
                </c:pt>
                <c:pt idx="1">
                  <c:v>62.598987064909764</c:v>
                </c:pt>
                <c:pt idx="2">
                  <c:v>40.208393134219321</c:v>
                </c:pt>
                <c:pt idx="3">
                  <c:v>36.451658140544133</c:v>
                </c:pt>
                <c:pt idx="4">
                  <c:v>55.071986826264421</c:v>
                </c:pt>
                <c:pt idx="5">
                  <c:v>50.644516379709756</c:v>
                </c:pt>
                <c:pt idx="6">
                  <c:v>48.032653274761657</c:v>
                </c:pt>
                <c:pt idx="7">
                  <c:v>64.032886154390042</c:v>
                </c:pt>
                <c:pt idx="8">
                  <c:v>38.443616858627038</c:v>
                </c:pt>
                <c:pt idx="9">
                  <c:v>80.346199539876622</c:v>
                </c:pt>
                <c:pt idx="10">
                  <c:v>65.021393561260737</c:v>
                </c:pt>
                <c:pt idx="11">
                  <c:v>54.08370230936945</c:v>
                </c:pt>
                <c:pt idx="12">
                  <c:v>31.329142961907181</c:v>
                </c:pt>
                <c:pt idx="13">
                  <c:v>46.942093936932899</c:v>
                </c:pt>
                <c:pt idx="14">
                  <c:v>40.038868593041158</c:v>
                </c:pt>
                <c:pt idx="15">
                  <c:v>51.071726056881019</c:v>
                </c:pt>
                <c:pt idx="16">
                  <c:v>62.143572379016831</c:v>
                </c:pt>
                <c:pt idx="17">
                  <c:v>63.924395378843023</c:v>
                </c:pt>
              </c:numCache>
            </c:numRef>
          </c:val>
          <c:extLst xmlns:c16r2="http://schemas.microsoft.com/office/drawing/2015/06/chart">
            <c:ext xmlns:c16="http://schemas.microsoft.com/office/drawing/2014/chart" uri="{C3380CC4-5D6E-409C-BE32-E72D297353CC}">
              <c16:uniqueId val="{00000001-F97D-40E0-8F46-A49F11D9C4DB}"/>
            </c:ext>
          </c:extLst>
        </c:ser>
        <c:dLbls>
          <c:showLegendKey val="0"/>
          <c:showVal val="0"/>
          <c:showCatName val="0"/>
          <c:showSerName val="0"/>
          <c:showPercent val="0"/>
          <c:showBubbleSize val="0"/>
        </c:dLbls>
        <c:gapWidth val="150"/>
        <c:shape val="box"/>
        <c:axId val="397183736"/>
        <c:axId val="397182952"/>
        <c:axId val="0"/>
      </c:bar3DChart>
      <c:catAx>
        <c:axId val="397183736"/>
        <c:scaling>
          <c:orientation val="maxMin"/>
        </c:scaling>
        <c:delete val="0"/>
        <c:axPos val="l"/>
        <c:numFmt formatCode="General" sourceLinked="1"/>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t-EE"/>
          </a:p>
        </c:txPr>
        <c:crossAx val="397182952"/>
        <c:crosses val="autoZero"/>
        <c:auto val="1"/>
        <c:lblAlgn val="ctr"/>
        <c:lblOffset val="100"/>
        <c:noMultiLvlLbl val="0"/>
      </c:catAx>
      <c:valAx>
        <c:axId val="397182952"/>
        <c:scaling>
          <c:orientation val="minMax"/>
        </c:scaling>
        <c:delete val="1"/>
        <c:axPos val="b"/>
        <c:numFmt formatCode="0%" sourceLinked="1"/>
        <c:majorTickMark val="out"/>
        <c:minorTickMark val="none"/>
        <c:tickLblPos val="nextTo"/>
        <c:crossAx val="397183736"/>
        <c:crosses val="max"/>
        <c:crossBetween val="between"/>
      </c:valAx>
      <c:spPr>
        <a:noFill/>
        <a:ln w="25400">
          <a:noFill/>
        </a:ln>
      </c:spPr>
    </c:plotArea>
    <c:legend>
      <c:legendPos val="r"/>
      <c:layout>
        <c:manualLayout>
          <c:xMode val="edge"/>
          <c:yMode val="edge"/>
          <c:x val="0.42264150943396228"/>
          <c:y val="0.92870544090056284"/>
          <c:w val="0.15283018867924528"/>
          <c:h val="5.2532833020637902E-2"/>
        </c:manualLayout>
      </c:layout>
      <c:overlay val="0"/>
      <c:spPr>
        <a:noFill/>
        <a:ln w="25400">
          <a:noFill/>
        </a:ln>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t-EE"/>
        </a:p>
      </c:txPr>
    </c:legend>
    <c:plotVisOnly val="1"/>
    <c:dispBlanksAs val="gap"/>
    <c:showDLblsOverMax val="0"/>
  </c:chart>
  <c:spPr>
    <a:solidFill>
      <a:schemeClr val="bg1"/>
    </a:solidFill>
    <a:ln w="9525" cap="flat" cmpd="sng" algn="ctr">
      <a:noFill/>
      <a:round/>
    </a:ln>
    <a:effectLst/>
  </c:spPr>
  <c:txPr>
    <a:bodyPr/>
    <a:lstStyle/>
    <a:p>
      <a:pPr>
        <a:defRPr/>
      </a:pPr>
      <a:endParaRPr lang="et-EE"/>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t-EE" b="1" i="0" dirty="0"/>
              <a:t>Mis on põhjuseks, kui ei osale?</a:t>
            </a:r>
          </a:p>
          <a:p>
            <a:pPr>
              <a:defRPr sz="1400" b="0" i="0" u="none" strike="noStrike" kern="1200" spc="0" baseline="0">
                <a:solidFill>
                  <a:schemeClr val="tx1">
                    <a:lumMod val="65000"/>
                    <a:lumOff val="35000"/>
                  </a:schemeClr>
                </a:solidFill>
                <a:latin typeface="+mn-lt"/>
                <a:ea typeface="+mn-ea"/>
                <a:cs typeface="+mn-cs"/>
              </a:defRPr>
            </a:pPr>
            <a:r>
              <a:rPr lang="en-US" dirty="0"/>
              <a:t>% </a:t>
            </a:r>
            <a:r>
              <a:rPr lang="et-EE" dirty="0"/>
              <a:t>vastajatest, kelle perest keegi ei osale </a:t>
            </a:r>
            <a:r>
              <a:rPr lang="et-EE" baseline="0" dirty="0"/>
              <a:t>iseseisvates vaba aja tegevustes vallas</a:t>
            </a:r>
            <a:r>
              <a:rPr lang="et-EE" dirty="0"/>
              <a:t>, N=267</a:t>
            </a:r>
          </a:p>
        </c:rich>
      </c:tx>
      <c:overlay val="0"/>
      <c:spPr>
        <a:noFill/>
        <a:ln w="25400">
          <a:noFill/>
        </a:ln>
      </c:spPr>
    </c:title>
    <c:autoTitleDeleted val="0"/>
    <c:view3D>
      <c:rotX val="15"/>
      <c:rotY val="20"/>
      <c:depthPercent val="100"/>
      <c:rAngAx val="1"/>
    </c:view3D>
    <c:floor>
      <c:thickness val="0"/>
      <c:spPr>
        <a:noFill/>
        <a:ln w="6350">
          <a:noFill/>
        </a:ln>
      </c:spPr>
    </c:floor>
    <c:sideWall>
      <c:thickness val="0"/>
      <c:spPr>
        <a:noFill/>
        <a:ln w="25400">
          <a:noFill/>
        </a:ln>
      </c:spPr>
    </c:sideWall>
    <c:backWall>
      <c:thickness val="0"/>
      <c:spPr>
        <a:noFill/>
        <a:ln w="25400">
          <a:noFill/>
        </a:ln>
      </c:spPr>
    </c:backWall>
    <c:plotArea>
      <c:layout/>
      <c:bar3DChart>
        <c:barDir val="bar"/>
        <c:grouping val="clustered"/>
        <c:varyColors val="0"/>
        <c:ser>
          <c:idx val="0"/>
          <c:order val="0"/>
          <c:spPr>
            <a:solidFill>
              <a:schemeClr val="accent1"/>
            </a:solidFill>
            <a:ln w="25400">
              <a:noFill/>
            </a:ln>
          </c:spPr>
          <c:invertIfNegative val="0"/>
          <c:dPt>
            <c:idx val="6"/>
            <c:invertIfNegative val="0"/>
            <c:bubble3D val="0"/>
            <c:spPr>
              <a:solidFill>
                <a:schemeClr val="accent1"/>
              </a:solidFill>
              <a:ln>
                <a:noFill/>
              </a:ln>
              <a:effectLst/>
              <a:sp3d/>
            </c:spPr>
            <c:extLst xmlns:c16r2="http://schemas.microsoft.com/office/drawing/2015/06/chart">
              <c:ext xmlns:c16="http://schemas.microsoft.com/office/drawing/2014/chart" uri="{C3380CC4-5D6E-409C-BE32-E72D297353CC}">
                <c16:uniqueId val="{00000001-CCE5-4CC9-AA7A-4B41F980229C}"/>
              </c:ext>
            </c:extLst>
          </c:dPt>
          <c:dLbls>
            <c:spPr>
              <a:noFill/>
              <a:ln w="25400">
                <a:noFill/>
              </a:ln>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K13_coded!$D$4:$D$20</c:f>
              <c:strCache>
                <c:ptCount val="17"/>
                <c:pt idx="0">
                  <c:v>Ei ole aega</c:v>
                </c:pt>
                <c:pt idx="1">
                  <c:v>Huvi puudus</c:v>
                </c:pt>
                <c:pt idx="2">
                  <c:v>Pole lähedal midagi (teha)</c:v>
                </c:pt>
                <c:pt idx="3">
                  <c:v>Ei ole kellega koos minna / elan üksinda</c:v>
                </c:pt>
                <c:pt idx="4">
                  <c:v>Vanus/tervis</c:v>
                </c:pt>
                <c:pt idx="5">
                  <c:v>Asukoht</c:v>
                </c:pt>
                <c:pt idx="6">
                  <c:v>Lihtsalt ei osale</c:v>
                </c:pt>
                <c:pt idx="7">
                  <c:v>Tegutseme ise / oleme aktiivsed</c:v>
                </c:pt>
                <c:pt idx="8">
                  <c:v>Ei ole leidnud midagi sobivat</c:v>
                </c:pt>
                <c:pt idx="9">
                  <c:v>Tegevused/huvitegevused toimuvad mujal</c:v>
                </c:pt>
                <c:pt idx="10">
                  <c:v>Puudub informatsioon</c:v>
                </c:pt>
                <c:pt idx="11">
                  <c:v>Lapsed on liiga vanad</c:v>
                </c:pt>
                <c:pt idx="12">
                  <c:v>Alles kolisin siia</c:v>
                </c:pt>
                <c:pt idx="13">
                  <c:v>Ajad ei sobi</c:v>
                </c:pt>
                <c:pt idx="14">
                  <c:v>Pole lapsi kuhugi jätta / liiga väikesed</c:v>
                </c:pt>
                <c:pt idx="15">
                  <c:v>Muu</c:v>
                </c:pt>
                <c:pt idx="16">
                  <c:v>Ei oska öelda / vastamata</c:v>
                </c:pt>
              </c:strCache>
            </c:strRef>
          </c:cat>
          <c:val>
            <c:numRef>
              <c:f>K13_coded!$E$4:$E$20</c:f>
              <c:numCache>
                <c:formatCode>###0</c:formatCode>
                <c:ptCount val="17"/>
                <c:pt idx="0">
                  <c:v>17.652941341078566</c:v>
                </c:pt>
                <c:pt idx="1">
                  <c:v>12.233059042657271</c:v>
                </c:pt>
                <c:pt idx="2">
                  <c:v>10.986848581113092</c:v>
                </c:pt>
                <c:pt idx="3">
                  <c:v>9.9771719201682139</c:v>
                </c:pt>
                <c:pt idx="4">
                  <c:v>9.8183904736134266</c:v>
                </c:pt>
                <c:pt idx="5">
                  <c:v>8.3525976350946323</c:v>
                </c:pt>
                <c:pt idx="6">
                  <c:v>5.625983482997249</c:v>
                </c:pt>
                <c:pt idx="7">
                  <c:v>5.0560898936149412</c:v>
                </c:pt>
                <c:pt idx="8">
                  <c:v>4.2205052346469705</c:v>
                </c:pt>
                <c:pt idx="9">
                  <c:v>3.6967398917470078</c:v>
                </c:pt>
                <c:pt idx="10">
                  <c:v>2.4354584095505172</c:v>
                </c:pt>
                <c:pt idx="11">
                  <c:v>1.3767245257525296</c:v>
                </c:pt>
                <c:pt idx="12" formatCode="####">
                  <c:v>0.42355188819719569</c:v>
                </c:pt>
                <c:pt idx="13" formatCode="####">
                  <c:v>0.39338461274043574</c:v>
                </c:pt>
                <c:pt idx="14" formatCode="####">
                  <c:v>0.2703850430718141</c:v>
                </c:pt>
                <c:pt idx="15">
                  <c:v>5.698309906109202</c:v>
                </c:pt>
                <c:pt idx="16">
                  <c:v>10.286866539354683</c:v>
                </c:pt>
              </c:numCache>
            </c:numRef>
          </c:val>
          <c:extLst xmlns:c16r2="http://schemas.microsoft.com/office/drawing/2015/06/chart">
            <c:ext xmlns:c16="http://schemas.microsoft.com/office/drawing/2014/chart" uri="{C3380CC4-5D6E-409C-BE32-E72D297353CC}">
              <c16:uniqueId val="{00000002-CCE5-4CC9-AA7A-4B41F980229C}"/>
            </c:ext>
          </c:extLst>
        </c:ser>
        <c:dLbls>
          <c:showLegendKey val="0"/>
          <c:showVal val="0"/>
          <c:showCatName val="0"/>
          <c:showSerName val="0"/>
          <c:showPercent val="0"/>
          <c:showBubbleSize val="0"/>
        </c:dLbls>
        <c:gapWidth val="150"/>
        <c:shape val="box"/>
        <c:axId val="399896776"/>
        <c:axId val="399900696"/>
        <c:axId val="0"/>
      </c:bar3DChart>
      <c:catAx>
        <c:axId val="399896776"/>
        <c:scaling>
          <c:orientation val="maxMin"/>
        </c:scaling>
        <c:delete val="0"/>
        <c:axPos val="l"/>
        <c:numFmt formatCode="General" sourceLinked="1"/>
        <c:majorTickMark val="out"/>
        <c:minorTickMark val="none"/>
        <c:tickLblPos val="nextTo"/>
        <c:spPr>
          <a:ln w="6350">
            <a:noFill/>
          </a:ln>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t-EE"/>
          </a:p>
        </c:txPr>
        <c:crossAx val="399900696"/>
        <c:crosses val="autoZero"/>
        <c:auto val="1"/>
        <c:lblAlgn val="ctr"/>
        <c:lblOffset val="100"/>
        <c:noMultiLvlLbl val="0"/>
      </c:catAx>
      <c:valAx>
        <c:axId val="399900696"/>
        <c:scaling>
          <c:orientation val="minMax"/>
          <c:max val="100"/>
        </c:scaling>
        <c:delete val="1"/>
        <c:axPos val="b"/>
        <c:numFmt formatCode="###0" sourceLinked="1"/>
        <c:majorTickMark val="out"/>
        <c:minorTickMark val="none"/>
        <c:tickLblPos val="nextTo"/>
        <c:crossAx val="399896776"/>
        <c:crosses val="max"/>
        <c:crossBetween val="between"/>
      </c:valAx>
      <c:spPr>
        <a:noFill/>
        <a:ln w="25400">
          <a:noFill/>
        </a:ln>
      </c:spPr>
    </c:plotArea>
    <c:plotVisOnly val="1"/>
    <c:dispBlanksAs val="gap"/>
    <c:showDLblsOverMax val="0"/>
  </c:chart>
  <c:spPr>
    <a:solidFill>
      <a:schemeClr val="bg1"/>
    </a:solidFill>
    <a:ln w="9525" cap="flat" cmpd="sng" algn="ctr">
      <a:noFill/>
      <a:round/>
    </a:ln>
    <a:effectLst/>
  </c:spPr>
  <c:txPr>
    <a:bodyPr/>
    <a:lstStyle/>
    <a:p>
      <a:pPr>
        <a:defRPr/>
      </a:pPr>
      <a:endParaRPr lang="et-EE"/>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t-EE" b="1"/>
              <a:t>Palun hinnake, mil määral olete rahul kohaliku omavalitsuse tööga järgmistes aspektides?</a:t>
            </a:r>
            <a:endParaRPr lang="en-US" b="1"/>
          </a:p>
          <a:p>
            <a:pPr>
              <a:defRPr sz="1400" b="0" i="0" u="none" strike="noStrike" kern="1200" spc="0" baseline="0">
                <a:solidFill>
                  <a:schemeClr val="tx1">
                    <a:lumMod val="65000"/>
                    <a:lumOff val="35000"/>
                  </a:schemeClr>
                </a:solidFill>
                <a:latin typeface="+mn-lt"/>
                <a:ea typeface="+mn-ea"/>
                <a:cs typeface="+mn-cs"/>
              </a:defRPr>
            </a:pPr>
            <a:r>
              <a:rPr lang="en-US" sz="1400" b="1" i="0" baseline="0">
                <a:effectLst/>
              </a:rPr>
              <a:t>ORGANISEERITUD VABA AJA TEGEVUSTES</a:t>
            </a:r>
          </a:p>
          <a:p>
            <a:pPr>
              <a:defRPr sz="1400" b="0" i="0" u="none" strike="noStrike" kern="1200" spc="0" baseline="0">
                <a:solidFill>
                  <a:schemeClr val="tx1">
                    <a:lumMod val="65000"/>
                    <a:lumOff val="35000"/>
                  </a:schemeClr>
                </a:solidFill>
                <a:latin typeface="+mn-lt"/>
                <a:ea typeface="+mn-ea"/>
                <a:cs typeface="+mn-cs"/>
              </a:defRPr>
            </a:pPr>
            <a:r>
              <a:rPr lang="en-US" sz="1200" b="0" i="0" baseline="0">
                <a:effectLst/>
              </a:rPr>
              <a:t>Keskmine hinnang</a:t>
            </a:r>
            <a:endParaRPr lang="et-EE" sz="1200">
              <a:effectLst/>
            </a:endParaRPr>
          </a:p>
          <a:p>
            <a:pPr>
              <a:defRPr sz="1400" b="0" i="0" u="none" strike="noStrike" kern="1200" spc="0" baseline="0">
                <a:solidFill>
                  <a:schemeClr val="tx1">
                    <a:lumMod val="65000"/>
                    <a:lumOff val="35000"/>
                  </a:schemeClr>
                </a:solidFill>
                <a:latin typeface="+mn-lt"/>
                <a:ea typeface="+mn-ea"/>
                <a:cs typeface="+mn-cs"/>
              </a:defRPr>
            </a:pPr>
            <a:r>
              <a:rPr lang="en-US" sz="1200" b="0" i="0" baseline="0">
                <a:effectLst/>
              </a:rPr>
              <a:t>Kõikidest vastajatest, kes oskasid hinnata</a:t>
            </a:r>
            <a:endParaRPr lang="et-EE" sz="1200">
              <a:effectLst/>
            </a:endParaRPr>
          </a:p>
          <a:p>
            <a:pPr>
              <a:defRPr sz="1400" b="0" i="0" u="none" strike="noStrike" kern="1200" spc="0" baseline="0">
                <a:solidFill>
                  <a:schemeClr val="tx1">
                    <a:lumMod val="65000"/>
                    <a:lumOff val="35000"/>
                  </a:schemeClr>
                </a:solidFill>
                <a:latin typeface="+mn-lt"/>
                <a:ea typeface="+mn-ea"/>
                <a:cs typeface="+mn-cs"/>
              </a:defRPr>
            </a:pPr>
            <a:r>
              <a:rPr lang="en-US" sz="1200" b="0" i="0" baseline="0">
                <a:effectLst/>
              </a:rPr>
              <a:t>Skaalal 1-5, kus 1 - Ei ole üldse rahul   5 - Väga rahul</a:t>
            </a:r>
            <a:endParaRPr lang="et-EE" sz="1200">
              <a:effectLst/>
            </a:endParaRPr>
          </a:p>
        </c:rich>
      </c:tx>
      <c:layout>
        <c:manualLayout>
          <c:xMode val="edge"/>
          <c:yMode val="edge"/>
          <c:x val="0.16256364939307211"/>
          <c:y val="1.6944448548059071E-2"/>
        </c:manualLayout>
      </c:layout>
      <c:overlay val="0"/>
      <c:spPr>
        <a:noFill/>
        <a:ln w="25400">
          <a:noFill/>
        </a:ln>
      </c:spPr>
    </c:title>
    <c:autoTitleDeleted val="0"/>
    <c:view3D>
      <c:rotX val="15"/>
      <c:rotY val="20"/>
      <c:depthPercent val="100"/>
      <c:rAngAx val="1"/>
    </c:view3D>
    <c:floor>
      <c:thickness val="0"/>
      <c:spPr>
        <a:noFill/>
        <a:ln w="6350">
          <a:noFill/>
        </a:ln>
      </c:spPr>
    </c:floor>
    <c:sideWall>
      <c:thickness val="0"/>
      <c:spPr>
        <a:noFill/>
        <a:ln w="25400">
          <a:noFill/>
        </a:ln>
      </c:spPr>
    </c:sideWall>
    <c:backWall>
      <c:thickness val="0"/>
      <c:spPr>
        <a:noFill/>
        <a:ln w="25400">
          <a:noFill/>
        </a:ln>
      </c:spPr>
    </c:backWall>
    <c:plotArea>
      <c:layout/>
      <c:bar3DChart>
        <c:barDir val="bar"/>
        <c:grouping val="clustered"/>
        <c:varyColors val="0"/>
        <c:ser>
          <c:idx val="0"/>
          <c:order val="0"/>
          <c:spPr>
            <a:solidFill>
              <a:srgbClr val="4472C4"/>
            </a:solidFill>
            <a:ln w="25400">
              <a:noFill/>
            </a:ln>
          </c:spPr>
          <c:invertIfNegative val="0"/>
          <c:dLbls>
            <c:spPr>
              <a:noFill/>
              <a:ln w="25400">
                <a:noFill/>
              </a:ln>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multiLvlStrRef>
              <c:f>'K14'!$A$3:$B$24</c:f>
              <c:multiLvlStrCache>
                <c:ptCount val="21"/>
                <c:lvl>
                  <c:pt idx="0">
                    <c:v>Keskmine hinnag</c:v>
                  </c:pt>
                  <c:pt idx="1">
                    <c:v>Mees</c:v>
                  </c:pt>
                  <c:pt idx="2">
                    <c:v>Naine</c:v>
                  </c:pt>
                  <c:pt idx="3">
                    <c:v>18-29</c:v>
                  </c:pt>
                  <c:pt idx="4">
                    <c:v>30-44</c:v>
                  </c:pt>
                  <c:pt idx="5">
                    <c:v>45-64</c:v>
                  </c:pt>
                  <c:pt idx="6">
                    <c:v>65+</c:v>
                  </c:pt>
                  <c:pt idx="7">
                    <c:v>Eestlane</c:v>
                  </c:pt>
                  <c:pt idx="8">
                    <c:v>Venelane</c:v>
                  </c:pt>
                  <c:pt idx="9">
                    <c:v>Muu</c:v>
                  </c:pt>
                  <c:pt idx="10">
                    <c:v>Harju-Risti</c:v>
                  </c:pt>
                  <c:pt idx="11">
                    <c:v>Klooga</c:v>
                  </c:pt>
                  <c:pt idx="12">
                    <c:v>Laulasmaa</c:v>
                  </c:pt>
                  <c:pt idx="13">
                    <c:v>Lehola</c:v>
                  </c:pt>
                  <c:pt idx="14">
                    <c:v>Padise</c:v>
                  </c:pt>
                  <c:pt idx="15">
                    <c:v>Paldiski</c:v>
                  </c:pt>
                  <c:pt idx="16">
                    <c:v>Rummu</c:v>
                  </c:pt>
                  <c:pt idx="17">
                    <c:v>Vasalemma</c:v>
                  </c:pt>
                  <c:pt idx="18">
                    <c:v>Ämari</c:v>
                  </c:pt>
                  <c:pt idx="19">
                    <c:v>Karjaküla</c:v>
                  </c:pt>
                  <c:pt idx="20">
                    <c:v>Muu</c:v>
                  </c:pt>
                </c:lvl>
                <c:lvl>
                  <c:pt idx="1">
                    <c:v>Sugu</c:v>
                  </c:pt>
                  <c:pt idx="3">
                    <c:v>Vanus</c:v>
                  </c:pt>
                  <c:pt idx="7">
                    <c:v>Rahvus</c:v>
                  </c:pt>
                  <c:pt idx="10">
                    <c:v>Asula</c:v>
                  </c:pt>
                </c:lvl>
              </c:multiLvlStrCache>
            </c:multiLvlStrRef>
          </c:cat>
          <c:val>
            <c:numRef>
              <c:f>'K14'!$C$3:$C$24</c:f>
              <c:numCache>
                <c:formatCode>###0.0</c:formatCode>
                <c:ptCount val="22"/>
                <c:pt idx="0">
                  <c:v>3.2188784024010664</c:v>
                </c:pt>
                <c:pt idx="1">
                  <c:v>3.1933058144426609</c:v>
                </c:pt>
                <c:pt idx="2">
                  <c:v>3.2386976406396522</c:v>
                </c:pt>
                <c:pt idx="3">
                  <c:v>3.3258745461860264</c:v>
                </c:pt>
                <c:pt idx="4">
                  <c:v>2.9952369521322759</c:v>
                </c:pt>
                <c:pt idx="5">
                  <c:v>3.2984847667854162</c:v>
                </c:pt>
                <c:pt idx="6">
                  <c:v>3.3464848925658002</c:v>
                </c:pt>
                <c:pt idx="7">
                  <c:v>3.1536749426941402</c:v>
                </c:pt>
                <c:pt idx="8">
                  <c:v>3.3169263306980237</c:v>
                </c:pt>
                <c:pt idx="9">
                  <c:v>3.3043351112668184</c:v>
                </c:pt>
                <c:pt idx="10">
                  <c:v>2.8558411888379425</c:v>
                </c:pt>
                <c:pt idx="11">
                  <c:v>3.3736489447877691</c:v>
                </c:pt>
                <c:pt idx="12">
                  <c:v>2.8822225412827729</c:v>
                </c:pt>
                <c:pt idx="13">
                  <c:v>2.989004891809548</c:v>
                </c:pt>
                <c:pt idx="14">
                  <c:v>3.4299295081029482</c:v>
                </c:pt>
                <c:pt idx="15">
                  <c:v>3.2839412834239248</c:v>
                </c:pt>
                <c:pt idx="16">
                  <c:v>3.4439061099073962</c:v>
                </c:pt>
                <c:pt idx="17">
                  <c:v>3.1472882105832074</c:v>
                </c:pt>
                <c:pt idx="18">
                  <c:v>3.1134431379337109</c:v>
                </c:pt>
                <c:pt idx="19">
                  <c:v>3.101460296041743</c:v>
                </c:pt>
                <c:pt idx="20">
                  <c:v>3.1865451374756546</c:v>
                </c:pt>
              </c:numCache>
            </c:numRef>
          </c:val>
          <c:extLst xmlns:c16r2="http://schemas.microsoft.com/office/drawing/2015/06/chart">
            <c:ext xmlns:c16="http://schemas.microsoft.com/office/drawing/2014/chart" uri="{C3380CC4-5D6E-409C-BE32-E72D297353CC}">
              <c16:uniqueId val="{00000000-E9A3-4F05-A976-E2E962D5E394}"/>
            </c:ext>
          </c:extLst>
        </c:ser>
        <c:dLbls>
          <c:showLegendKey val="0"/>
          <c:showVal val="0"/>
          <c:showCatName val="0"/>
          <c:showSerName val="0"/>
          <c:showPercent val="0"/>
          <c:showBubbleSize val="0"/>
        </c:dLbls>
        <c:gapWidth val="150"/>
        <c:shape val="box"/>
        <c:axId val="399715096"/>
        <c:axId val="399711176"/>
        <c:axId val="0"/>
      </c:bar3DChart>
      <c:catAx>
        <c:axId val="399715096"/>
        <c:scaling>
          <c:orientation val="maxMin"/>
        </c:scaling>
        <c:delete val="0"/>
        <c:axPos val="l"/>
        <c:numFmt formatCode="General" sourceLinked="1"/>
        <c:majorTickMark val="none"/>
        <c:minorTickMark val="none"/>
        <c:tickLblPos val="nextTo"/>
        <c:spPr>
          <a:noFill/>
          <a:ln>
            <a:solidFill>
              <a:schemeClr val="bg1">
                <a:lumMod val="65000"/>
              </a:schemeClr>
            </a:solid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t-EE"/>
          </a:p>
        </c:txPr>
        <c:crossAx val="399711176"/>
        <c:crosses val="autoZero"/>
        <c:auto val="1"/>
        <c:lblAlgn val="ctr"/>
        <c:lblOffset val="100"/>
        <c:noMultiLvlLbl val="0"/>
      </c:catAx>
      <c:valAx>
        <c:axId val="399711176"/>
        <c:scaling>
          <c:orientation val="minMax"/>
          <c:max val="5"/>
          <c:min val="1"/>
        </c:scaling>
        <c:delete val="1"/>
        <c:axPos val="b"/>
        <c:numFmt formatCode="###0.0" sourceLinked="1"/>
        <c:majorTickMark val="out"/>
        <c:minorTickMark val="none"/>
        <c:tickLblPos val="nextTo"/>
        <c:crossAx val="399715096"/>
        <c:crosses val="max"/>
        <c:crossBetween val="between"/>
      </c:valAx>
      <c:spPr>
        <a:noFill/>
        <a:ln w="25400">
          <a:noFill/>
        </a:ln>
      </c:spPr>
    </c:plotArea>
    <c:plotVisOnly val="1"/>
    <c:dispBlanksAs val="gap"/>
    <c:showDLblsOverMax val="0"/>
  </c:chart>
  <c:spPr>
    <a:solidFill>
      <a:schemeClr val="bg1"/>
    </a:solidFill>
    <a:ln w="9525" cap="flat" cmpd="sng" algn="ctr">
      <a:noFill/>
      <a:round/>
    </a:ln>
    <a:effectLst/>
  </c:spPr>
  <c:txPr>
    <a:bodyPr/>
    <a:lstStyle/>
    <a:p>
      <a:pPr>
        <a:defRPr/>
      </a:pPr>
      <a:endParaRPr lang="et-EE"/>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t-EE" sz="1400" b="0" i="0" baseline="0" dirty="0">
                <a:effectLst/>
              </a:rPr>
              <a:t>% kõikidest vastajatest N=716</a:t>
            </a:r>
            <a:endParaRPr lang="et-EE" sz="1400" b="0" dirty="0">
              <a:effectLst/>
            </a:endParaRPr>
          </a:p>
        </c:rich>
      </c:tx>
      <c:overlay val="0"/>
      <c:spPr>
        <a:noFill/>
        <a:ln w="25400">
          <a:noFill/>
        </a:ln>
      </c:spPr>
    </c:title>
    <c:autoTitleDeleted val="0"/>
    <c:plotArea>
      <c:layout/>
      <c:barChart>
        <c:barDir val="bar"/>
        <c:grouping val="percentStacked"/>
        <c:varyColors val="0"/>
        <c:ser>
          <c:idx val="0"/>
          <c:order val="0"/>
          <c:tx>
            <c:strRef>
              <c:f>'K14'!$P$2</c:f>
              <c:strCache>
                <c:ptCount val="1"/>
                <c:pt idx="0">
                  <c:v>Hinnnag antud</c:v>
                </c:pt>
              </c:strCache>
            </c:strRef>
          </c:tx>
          <c:spPr>
            <a:solidFill>
              <a:schemeClr val="accent5">
                <a:lumMod val="20000"/>
                <a:lumOff val="80000"/>
              </a:schemeClr>
            </a:solidFill>
            <a:ln>
              <a:noFill/>
            </a:ln>
            <a:effectLst/>
          </c:spPr>
          <c:invertIfNegative val="0"/>
          <c:val>
            <c:numRef>
              <c:f>'K14'!$P$3</c:f>
              <c:numCache>
                <c:formatCode>0%</c:formatCode>
                <c:ptCount val="1"/>
                <c:pt idx="0">
                  <c:v>0.65</c:v>
                </c:pt>
              </c:numCache>
            </c:numRef>
          </c:val>
          <c:extLst xmlns:c16r2="http://schemas.microsoft.com/office/drawing/2015/06/chart">
            <c:ext xmlns:c16="http://schemas.microsoft.com/office/drawing/2014/chart" uri="{C3380CC4-5D6E-409C-BE32-E72D297353CC}">
              <c16:uniqueId val="{00000000-95AA-4E93-B0F1-49FA5B0A5C42}"/>
            </c:ext>
          </c:extLst>
        </c:ser>
        <c:ser>
          <c:idx val="1"/>
          <c:order val="1"/>
          <c:tx>
            <c:strRef>
              <c:f>'K14'!$Q$2</c:f>
              <c:strCache>
                <c:ptCount val="1"/>
                <c:pt idx="0">
                  <c:v>ei oska öelda</c:v>
                </c:pt>
              </c:strCache>
            </c:strRef>
          </c:tx>
          <c:spPr>
            <a:solidFill>
              <a:schemeClr val="bg1">
                <a:lumMod val="75000"/>
              </a:schemeClr>
            </a:solidFill>
            <a:ln>
              <a:noFill/>
            </a:ln>
            <a:effectLst/>
          </c:spPr>
          <c:invertIfNegative val="0"/>
          <c:dLbls>
            <c:spPr>
              <a:noFill/>
              <a:ln w="25400">
                <a:noFill/>
              </a:ln>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65000"/>
                        <a:lumOff val="35000"/>
                      </a:schemeClr>
                    </a:solidFill>
                    <a:latin typeface="+mn-lt"/>
                    <a:ea typeface="+mn-ea"/>
                    <a:cs typeface="+mn-cs"/>
                  </a:defRPr>
                </a:pPr>
                <a:endParaRPr lang="et-E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'K14'!$Q$3</c:f>
              <c:numCache>
                <c:formatCode>0%</c:formatCode>
                <c:ptCount val="1"/>
                <c:pt idx="0">
                  <c:v>0.35</c:v>
                </c:pt>
              </c:numCache>
            </c:numRef>
          </c:val>
          <c:extLst xmlns:c16r2="http://schemas.microsoft.com/office/drawing/2015/06/chart">
            <c:ext xmlns:c16="http://schemas.microsoft.com/office/drawing/2014/chart" uri="{C3380CC4-5D6E-409C-BE32-E72D297353CC}">
              <c16:uniqueId val="{00000001-95AA-4E93-B0F1-49FA5B0A5C42}"/>
            </c:ext>
          </c:extLst>
        </c:ser>
        <c:dLbls>
          <c:showLegendKey val="0"/>
          <c:showVal val="0"/>
          <c:showCatName val="0"/>
          <c:showSerName val="0"/>
          <c:showPercent val="0"/>
          <c:showBubbleSize val="0"/>
        </c:dLbls>
        <c:gapWidth val="60"/>
        <c:overlap val="100"/>
        <c:axId val="399710784"/>
        <c:axId val="399716272"/>
      </c:barChart>
      <c:catAx>
        <c:axId val="399710784"/>
        <c:scaling>
          <c:orientation val="minMax"/>
        </c:scaling>
        <c:delete val="1"/>
        <c:axPos val="l"/>
        <c:majorTickMark val="out"/>
        <c:minorTickMark val="none"/>
        <c:tickLblPos val="nextTo"/>
        <c:crossAx val="399716272"/>
        <c:crosses val="autoZero"/>
        <c:auto val="1"/>
        <c:lblAlgn val="ctr"/>
        <c:lblOffset val="100"/>
        <c:noMultiLvlLbl val="0"/>
      </c:catAx>
      <c:valAx>
        <c:axId val="399716272"/>
        <c:scaling>
          <c:orientation val="minMax"/>
        </c:scaling>
        <c:delete val="1"/>
        <c:axPos val="b"/>
        <c:numFmt formatCode="0%" sourceLinked="1"/>
        <c:majorTickMark val="out"/>
        <c:minorTickMark val="none"/>
        <c:tickLblPos val="nextTo"/>
        <c:crossAx val="399710784"/>
        <c:crosses val="autoZero"/>
        <c:crossBetween val="between"/>
      </c:valAx>
      <c:spPr>
        <a:noFill/>
        <a:ln w="25400">
          <a:noFill/>
        </a:ln>
      </c:spPr>
    </c:plotArea>
    <c:legend>
      <c:legendPos val="b"/>
      <c:overlay val="0"/>
      <c:txPr>
        <a:bodyPr/>
        <a:lstStyle/>
        <a:p>
          <a:pPr>
            <a:defRPr sz="1200" b="1">
              <a:solidFill>
                <a:schemeClr val="tx1">
                  <a:lumMod val="75000"/>
                  <a:lumOff val="25000"/>
                </a:schemeClr>
              </a:solidFill>
            </a:defRPr>
          </a:pPr>
          <a:endParaRPr lang="et-EE"/>
        </a:p>
      </c:txPr>
    </c:legend>
    <c:plotVisOnly val="1"/>
    <c:dispBlanksAs val="gap"/>
    <c:showDLblsOverMax val="0"/>
  </c:chart>
  <c:spPr>
    <a:solidFill>
      <a:schemeClr val="bg1"/>
    </a:solidFill>
    <a:ln w="9525" cap="flat" cmpd="sng" algn="ctr">
      <a:noFill/>
      <a:round/>
    </a:ln>
    <a:effectLst/>
  </c:spPr>
  <c:txPr>
    <a:bodyPr/>
    <a:lstStyle/>
    <a:p>
      <a:pPr>
        <a:defRPr/>
      </a:pPr>
      <a:endParaRPr lang="et-EE"/>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t-EE" b="1"/>
              <a:t>Palun hinnake, mil määral olete rahul kohaliku omavalitsuse tööga järgmistes aspektides?</a:t>
            </a:r>
            <a:endParaRPr lang="en-US" b="1"/>
          </a:p>
          <a:p>
            <a:pPr>
              <a:defRPr sz="1400" b="0" i="0" u="none" strike="noStrike" kern="1200" spc="0" baseline="0">
                <a:solidFill>
                  <a:schemeClr val="tx1">
                    <a:lumMod val="65000"/>
                    <a:lumOff val="35000"/>
                  </a:schemeClr>
                </a:solidFill>
                <a:latin typeface="+mn-lt"/>
                <a:ea typeface="+mn-ea"/>
                <a:cs typeface="+mn-cs"/>
              </a:defRPr>
            </a:pPr>
            <a:r>
              <a:rPr lang="en-US" sz="1400" b="1" i="0" baseline="0">
                <a:effectLst/>
              </a:rPr>
              <a:t>ISESEISVATES VABA AJA TEGEVUSTES</a:t>
            </a:r>
          </a:p>
          <a:p>
            <a:pPr>
              <a:defRPr sz="1400" b="0" i="0" u="none" strike="noStrike" kern="1200" spc="0" baseline="0">
                <a:solidFill>
                  <a:schemeClr val="tx1">
                    <a:lumMod val="65000"/>
                    <a:lumOff val="35000"/>
                  </a:schemeClr>
                </a:solidFill>
                <a:latin typeface="+mn-lt"/>
                <a:ea typeface="+mn-ea"/>
                <a:cs typeface="+mn-cs"/>
              </a:defRPr>
            </a:pPr>
            <a:r>
              <a:rPr lang="en-US" sz="1200" b="0" i="0" baseline="0">
                <a:effectLst/>
              </a:rPr>
              <a:t>Keskmine hinnang</a:t>
            </a:r>
            <a:endParaRPr lang="et-EE" sz="1200">
              <a:effectLst/>
            </a:endParaRPr>
          </a:p>
          <a:p>
            <a:pPr>
              <a:defRPr sz="1400" b="0" i="0" u="none" strike="noStrike" kern="1200" spc="0" baseline="0">
                <a:solidFill>
                  <a:schemeClr val="tx1">
                    <a:lumMod val="65000"/>
                    <a:lumOff val="35000"/>
                  </a:schemeClr>
                </a:solidFill>
                <a:latin typeface="+mn-lt"/>
                <a:ea typeface="+mn-ea"/>
                <a:cs typeface="+mn-cs"/>
              </a:defRPr>
            </a:pPr>
            <a:r>
              <a:rPr lang="en-US" sz="1200" b="0" i="0" baseline="0">
                <a:effectLst/>
              </a:rPr>
              <a:t>Kõikidest vastajatest, kes oskasid hinnata</a:t>
            </a:r>
            <a:endParaRPr lang="et-EE" sz="1200">
              <a:effectLst/>
            </a:endParaRPr>
          </a:p>
          <a:p>
            <a:pPr>
              <a:defRPr sz="1400" b="0" i="0" u="none" strike="noStrike" kern="1200" spc="0" baseline="0">
                <a:solidFill>
                  <a:schemeClr val="tx1">
                    <a:lumMod val="65000"/>
                    <a:lumOff val="35000"/>
                  </a:schemeClr>
                </a:solidFill>
                <a:latin typeface="+mn-lt"/>
                <a:ea typeface="+mn-ea"/>
                <a:cs typeface="+mn-cs"/>
              </a:defRPr>
            </a:pPr>
            <a:r>
              <a:rPr lang="en-US" sz="1200" b="0" i="0" baseline="0">
                <a:effectLst/>
              </a:rPr>
              <a:t>Skaalal 1-5, kus 1 - Ei ole üldse rahul   5 - Väga rahul</a:t>
            </a:r>
            <a:endParaRPr lang="et-EE" sz="1200">
              <a:effectLst/>
            </a:endParaRPr>
          </a:p>
        </c:rich>
      </c:tx>
      <c:layout>
        <c:manualLayout>
          <c:xMode val="edge"/>
          <c:yMode val="edge"/>
          <c:x val="0.16256388084600906"/>
          <c:y val="1.6944448548059071E-2"/>
        </c:manualLayout>
      </c:layout>
      <c:overlay val="0"/>
      <c:spPr>
        <a:noFill/>
        <a:ln w="25400">
          <a:noFill/>
        </a:ln>
      </c:spPr>
    </c:title>
    <c:autoTitleDeleted val="0"/>
    <c:view3D>
      <c:rotX val="15"/>
      <c:rotY val="20"/>
      <c:depthPercent val="100"/>
      <c:rAngAx val="1"/>
    </c:view3D>
    <c:floor>
      <c:thickness val="0"/>
      <c:spPr>
        <a:noFill/>
        <a:ln w="6350">
          <a:noFill/>
        </a:ln>
      </c:spPr>
    </c:floor>
    <c:sideWall>
      <c:thickness val="0"/>
      <c:spPr>
        <a:noFill/>
        <a:ln w="25400">
          <a:noFill/>
        </a:ln>
      </c:spPr>
    </c:sideWall>
    <c:backWall>
      <c:thickness val="0"/>
      <c:spPr>
        <a:noFill/>
        <a:ln w="25400">
          <a:noFill/>
        </a:ln>
      </c:spPr>
    </c:backWall>
    <c:plotArea>
      <c:layout/>
      <c:bar3DChart>
        <c:barDir val="bar"/>
        <c:grouping val="clustered"/>
        <c:varyColors val="0"/>
        <c:ser>
          <c:idx val="0"/>
          <c:order val="0"/>
          <c:spPr>
            <a:solidFill>
              <a:srgbClr val="4472C4"/>
            </a:solidFill>
            <a:ln w="25400">
              <a:noFill/>
            </a:ln>
          </c:spPr>
          <c:invertIfNegative val="0"/>
          <c:dLbls>
            <c:spPr>
              <a:noFill/>
              <a:ln w="25400">
                <a:noFill/>
              </a:ln>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multiLvlStrRef>
              <c:f>K14_!$B$5:$C$25</c:f>
              <c:multiLvlStrCache>
                <c:ptCount val="21"/>
                <c:lvl>
                  <c:pt idx="0">
                    <c:v>Keskmine hinnang</c:v>
                  </c:pt>
                  <c:pt idx="1">
                    <c:v>Mees</c:v>
                  </c:pt>
                  <c:pt idx="2">
                    <c:v>Naine</c:v>
                  </c:pt>
                  <c:pt idx="3">
                    <c:v>18-29</c:v>
                  </c:pt>
                  <c:pt idx="4">
                    <c:v>30-44</c:v>
                  </c:pt>
                  <c:pt idx="5">
                    <c:v>45-64</c:v>
                  </c:pt>
                  <c:pt idx="6">
                    <c:v>65+</c:v>
                  </c:pt>
                  <c:pt idx="7">
                    <c:v>Eestlane</c:v>
                  </c:pt>
                  <c:pt idx="8">
                    <c:v>Venelane</c:v>
                  </c:pt>
                  <c:pt idx="9">
                    <c:v>Muu</c:v>
                  </c:pt>
                  <c:pt idx="10">
                    <c:v>Harju-Risti</c:v>
                  </c:pt>
                  <c:pt idx="11">
                    <c:v>Klooga</c:v>
                  </c:pt>
                  <c:pt idx="12">
                    <c:v>Laulasmaa</c:v>
                  </c:pt>
                  <c:pt idx="13">
                    <c:v>Lehola</c:v>
                  </c:pt>
                  <c:pt idx="14">
                    <c:v>Padise</c:v>
                  </c:pt>
                  <c:pt idx="15">
                    <c:v>Paldiski</c:v>
                  </c:pt>
                  <c:pt idx="16">
                    <c:v>Rummu</c:v>
                  </c:pt>
                  <c:pt idx="17">
                    <c:v>Vasalemma</c:v>
                  </c:pt>
                  <c:pt idx="18">
                    <c:v>Ämari</c:v>
                  </c:pt>
                  <c:pt idx="19">
                    <c:v>Karjaküla</c:v>
                  </c:pt>
                  <c:pt idx="20">
                    <c:v>Muu</c:v>
                  </c:pt>
                </c:lvl>
                <c:lvl>
                  <c:pt idx="1">
                    <c:v>Sugu</c:v>
                  </c:pt>
                  <c:pt idx="3">
                    <c:v>Vanus</c:v>
                  </c:pt>
                  <c:pt idx="7">
                    <c:v>Rahvus</c:v>
                  </c:pt>
                  <c:pt idx="10">
                    <c:v>Asula</c:v>
                  </c:pt>
                </c:lvl>
              </c:multiLvlStrCache>
            </c:multiLvlStrRef>
          </c:cat>
          <c:val>
            <c:numRef>
              <c:f>K14_!$D$5:$D$25</c:f>
              <c:numCache>
                <c:formatCode>###0.0</c:formatCode>
                <c:ptCount val="21"/>
                <c:pt idx="0">
                  <c:v>3.91739670504507</c:v>
                </c:pt>
                <c:pt idx="1">
                  <c:v>3.8457320037273099</c:v>
                </c:pt>
                <c:pt idx="2">
                  <c:v>3.9721652035291495</c:v>
                </c:pt>
                <c:pt idx="3">
                  <c:v>3.9755168594664498</c:v>
                </c:pt>
                <c:pt idx="4">
                  <c:v>3.8076613175079967</c:v>
                </c:pt>
                <c:pt idx="5">
                  <c:v>3.9369187965513626</c:v>
                </c:pt>
                <c:pt idx="6">
                  <c:v>4.0208613003644258</c:v>
                </c:pt>
                <c:pt idx="7">
                  <c:v>3.8900309774661483</c:v>
                </c:pt>
                <c:pt idx="8">
                  <c:v>3.9302943133945183</c:v>
                </c:pt>
                <c:pt idx="9">
                  <c:v>4.0784465456286263</c:v>
                </c:pt>
                <c:pt idx="10">
                  <c:v>3.6179065213365407</c:v>
                </c:pt>
                <c:pt idx="11">
                  <c:v>3.883467446963861</c:v>
                </c:pt>
                <c:pt idx="12">
                  <c:v>3.9381562266673455</c:v>
                </c:pt>
                <c:pt idx="13">
                  <c:v>4.036059495450556</c:v>
                </c:pt>
                <c:pt idx="14">
                  <c:v>4.2008974109735115</c:v>
                </c:pt>
                <c:pt idx="15">
                  <c:v>3.8695305134241904</c:v>
                </c:pt>
                <c:pt idx="16">
                  <c:v>4.1417995810505985</c:v>
                </c:pt>
                <c:pt idx="17">
                  <c:v>3.9027428083656619</c:v>
                </c:pt>
                <c:pt idx="18">
                  <c:v>3.6632705160688244</c:v>
                </c:pt>
                <c:pt idx="19">
                  <c:v>3.9877378791666835</c:v>
                </c:pt>
                <c:pt idx="20">
                  <c:v>3.9427275806647368</c:v>
                </c:pt>
              </c:numCache>
            </c:numRef>
          </c:val>
          <c:extLst xmlns:c16r2="http://schemas.microsoft.com/office/drawing/2015/06/chart">
            <c:ext xmlns:c16="http://schemas.microsoft.com/office/drawing/2014/chart" uri="{C3380CC4-5D6E-409C-BE32-E72D297353CC}">
              <c16:uniqueId val="{00000000-DDE0-4AEF-81FF-12954D6CA020}"/>
            </c:ext>
          </c:extLst>
        </c:ser>
        <c:dLbls>
          <c:showLegendKey val="0"/>
          <c:showVal val="0"/>
          <c:showCatName val="0"/>
          <c:showSerName val="0"/>
          <c:showPercent val="0"/>
          <c:showBubbleSize val="0"/>
        </c:dLbls>
        <c:gapWidth val="150"/>
        <c:shape val="box"/>
        <c:axId val="399717840"/>
        <c:axId val="399716664"/>
        <c:axId val="0"/>
      </c:bar3DChart>
      <c:catAx>
        <c:axId val="399717840"/>
        <c:scaling>
          <c:orientation val="maxMin"/>
        </c:scaling>
        <c:delete val="0"/>
        <c:axPos val="l"/>
        <c:numFmt formatCode="General" sourceLinked="1"/>
        <c:majorTickMark val="none"/>
        <c:minorTickMark val="none"/>
        <c:tickLblPos val="nextTo"/>
        <c:spPr>
          <a:noFill/>
          <a:ln>
            <a:solidFill>
              <a:schemeClr val="bg1">
                <a:lumMod val="65000"/>
              </a:schemeClr>
            </a:solid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t-EE"/>
          </a:p>
        </c:txPr>
        <c:crossAx val="399716664"/>
        <c:crosses val="autoZero"/>
        <c:auto val="1"/>
        <c:lblAlgn val="ctr"/>
        <c:lblOffset val="100"/>
        <c:noMultiLvlLbl val="0"/>
      </c:catAx>
      <c:valAx>
        <c:axId val="399716664"/>
        <c:scaling>
          <c:orientation val="minMax"/>
          <c:max val="5"/>
          <c:min val="1"/>
        </c:scaling>
        <c:delete val="1"/>
        <c:axPos val="b"/>
        <c:numFmt formatCode="###0.0" sourceLinked="1"/>
        <c:majorTickMark val="out"/>
        <c:minorTickMark val="none"/>
        <c:tickLblPos val="nextTo"/>
        <c:crossAx val="399717840"/>
        <c:crosses val="max"/>
        <c:crossBetween val="between"/>
      </c:valAx>
      <c:spPr>
        <a:noFill/>
        <a:ln w="25400">
          <a:noFill/>
        </a:ln>
      </c:spPr>
    </c:plotArea>
    <c:plotVisOnly val="1"/>
    <c:dispBlanksAs val="gap"/>
    <c:showDLblsOverMax val="0"/>
  </c:chart>
  <c:spPr>
    <a:solidFill>
      <a:schemeClr val="bg1"/>
    </a:solidFill>
    <a:ln w="9525" cap="flat" cmpd="sng" algn="ctr">
      <a:noFill/>
      <a:round/>
    </a:ln>
    <a:effectLst/>
  </c:spPr>
  <c:txPr>
    <a:bodyPr/>
    <a:lstStyle/>
    <a:p>
      <a:pPr>
        <a:defRPr/>
      </a:pPr>
      <a:endParaRPr lang="et-EE"/>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i="0" baseline="0">
                <a:effectLst/>
              </a:rPr>
              <a:t>Iseseisvates vaba aja tegevustes</a:t>
            </a:r>
            <a:endParaRPr lang="et-EE" sz="1400" b="1" i="0" baseline="0">
              <a:effectLst/>
            </a:endParaRPr>
          </a:p>
          <a:p>
            <a:pPr>
              <a:defRPr sz="1400" b="0" i="0" u="none" strike="noStrike" kern="1200" spc="0" baseline="0">
                <a:solidFill>
                  <a:schemeClr val="tx1">
                    <a:lumMod val="65000"/>
                    <a:lumOff val="35000"/>
                  </a:schemeClr>
                </a:solidFill>
                <a:latin typeface="+mn-lt"/>
                <a:ea typeface="+mn-ea"/>
                <a:cs typeface="+mn-cs"/>
              </a:defRPr>
            </a:pPr>
            <a:r>
              <a:rPr lang="et-EE" sz="1400" b="0" i="0" baseline="0">
                <a:effectLst/>
              </a:rPr>
              <a:t>% kõikidest vastajatest, N=716</a:t>
            </a:r>
            <a:endParaRPr lang="et-EE" sz="1400" b="0">
              <a:effectLst/>
            </a:endParaRPr>
          </a:p>
        </c:rich>
      </c:tx>
      <c:overlay val="0"/>
      <c:spPr>
        <a:noFill/>
        <a:ln w="25400">
          <a:noFill/>
        </a:ln>
      </c:spPr>
    </c:title>
    <c:autoTitleDeleted val="0"/>
    <c:plotArea>
      <c:layout/>
      <c:barChart>
        <c:barDir val="bar"/>
        <c:grouping val="percentStacked"/>
        <c:varyColors val="0"/>
        <c:ser>
          <c:idx val="0"/>
          <c:order val="0"/>
          <c:tx>
            <c:strRef>
              <c:f>K14_!$R$4</c:f>
              <c:strCache>
                <c:ptCount val="1"/>
                <c:pt idx="0">
                  <c:v>Hinnang antud</c:v>
                </c:pt>
              </c:strCache>
            </c:strRef>
          </c:tx>
          <c:spPr>
            <a:solidFill>
              <a:schemeClr val="accent5">
                <a:lumMod val="20000"/>
                <a:lumOff val="80000"/>
              </a:schemeClr>
            </a:solidFill>
            <a:ln>
              <a:noFill/>
            </a:ln>
            <a:effectLst/>
          </c:spPr>
          <c:invertIfNegative val="0"/>
          <c:val>
            <c:numRef>
              <c:f>K14_!$R$5</c:f>
              <c:numCache>
                <c:formatCode>0%</c:formatCode>
                <c:ptCount val="1"/>
                <c:pt idx="0">
                  <c:v>0.79</c:v>
                </c:pt>
              </c:numCache>
            </c:numRef>
          </c:val>
          <c:extLst xmlns:c16r2="http://schemas.microsoft.com/office/drawing/2015/06/chart">
            <c:ext xmlns:c16="http://schemas.microsoft.com/office/drawing/2014/chart" uri="{C3380CC4-5D6E-409C-BE32-E72D297353CC}">
              <c16:uniqueId val="{00000000-D8E7-42F9-AEDC-4CC7DADF1AEC}"/>
            </c:ext>
          </c:extLst>
        </c:ser>
        <c:ser>
          <c:idx val="1"/>
          <c:order val="1"/>
          <c:tx>
            <c:strRef>
              <c:f>K14_!$S$4</c:f>
              <c:strCache>
                <c:ptCount val="1"/>
                <c:pt idx="0">
                  <c:v>Ei oska öelda</c:v>
                </c:pt>
              </c:strCache>
            </c:strRef>
          </c:tx>
          <c:spPr>
            <a:solidFill>
              <a:schemeClr val="bg1">
                <a:lumMod val="75000"/>
              </a:schemeClr>
            </a:solidFill>
            <a:ln>
              <a:noFill/>
            </a:ln>
            <a:effectLst/>
          </c:spPr>
          <c:invertIfNegative val="0"/>
          <c:dLbls>
            <c:spPr>
              <a:noFill/>
              <a:ln w="25400">
                <a:noFill/>
              </a:ln>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65000"/>
                        <a:lumOff val="35000"/>
                      </a:schemeClr>
                    </a:solidFill>
                    <a:latin typeface="+mn-lt"/>
                    <a:ea typeface="+mn-ea"/>
                    <a:cs typeface="+mn-cs"/>
                  </a:defRPr>
                </a:pPr>
                <a:endParaRPr lang="et-E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K14_!$S$5</c:f>
              <c:numCache>
                <c:formatCode>0%</c:formatCode>
                <c:ptCount val="1"/>
                <c:pt idx="0">
                  <c:v>0.21</c:v>
                </c:pt>
              </c:numCache>
            </c:numRef>
          </c:val>
          <c:extLst xmlns:c16r2="http://schemas.microsoft.com/office/drawing/2015/06/chart">
            <c:ext xmlns:c16="http://schemas.microsoft.com/office/drawing/2014/chart" uri="{C3380CC4-5D6E-409C-BE32-E72D297353CC}">
              <c16:uniqueId val="{00000001-D8E7-42F9-AEDC-4CC7DADF1AEC}"/>
            </c:ext>
          </c:extLst>
        </c:ser>
        <c:dLbls>
          <c:showLegendKey val="0"/>
          <c:showVal val="0"/>
          <c:showCatName val="0"/>
          <c:showSerName val="0"/>
          <c:showPercent val="0"/>
          <c:showBubbleSize val="0"/>
        </c:dLbls>
        <c:gapWidth val="60"/>
        <c:overlap val="100"/>
        <c:axId val="399717056"/>
        <c:axId val="399712744"/>
      </c:barChart>
      <c:catAx>
        <c:axId val="399717056"/>
        <c:scaling>
          <c:orientation val="minMax"/>
        </c:scaling>
        <c:delete val="1"/>
        <c:axPos val="l"/>
        <c:majorTickMark val="out"/>
        <c:minorTickMark val="none"/>
        <c:tickLblPos val="nextTo"/>
        <c:crossAx val="399712744"/>
        <c:crosses val="autoZero"/>
        <c:auto val="1"/>
        <c:lblAlgn val="ctr"/>
        <c:lblOffset val="100"/>
        <c:noMultiLvlLbl val="0"/>
      </c:catAx>
      <c:valAx>
        <c:axId val="399712744"/>
        <c:scaling>
          <c:orientation val="minMax"/>
        </c:scaling>
        <c:delete val="1"/>
        <c:axPos val="b"/>
        <c:numFmt formatCode="0%" sourceLinked="1"/>
        <c:majorTickMark val="out"/>
        <c:minorTickMark val="none"/>
        <c:tickLblPos val="nextTo"/>
        <c:crossAx val="399717056"/>
        <c:crosses val="autoZero"/>
        <c:crossBetween val="between"/>
      </c:valAx>
      <c:spPr>
        <a:noFill/>
        <a:ln w="25400">
          <a:noFill/>
        </a:ln>
      </c:spPr>
    </c:plotArea>
    <c:legend>
      <c:legendPos val="b"/>
      <c:overlay val="0"/>
      <c:spPr>
        <a:noFill/>
        <a:ln w="25400">
          <a:noFill/>
        </a:ln>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t-EE"/>
        </a:p>
      </c:txPr>
    </c:legend>
    <c:plotVisOnly val="1"/>
    <c:dispBlanksAs val="gap"/>
    <c:showDLblsOverMax val="0"/>
  </c:chart>
  <c:spPr>
    <a:noFill/>
    <a:ln w="9525" cap="flat" cmpd="sng" algn="ctr">
      <a:noFill/>
      <a:round/>
    </a:ln>
    <a:effectLst/>
  </c:spPr>
  <c:txPr>
    <a:bodyPr/>
    <a:lstStyle/>
    <a:p>
      <a:pPr>
        <a:defRPr/>
      </a:pPr>
      <a:endParaRPr lang="et-EE"/>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t-EE" b="1"/>
              <a:t>Kuidas on teie arvates võimalused osaleda organiseeritud / iseseisvates vaba aja tegevustes viimasel ajal muutunud? </a:t>
            </a:r>
            <a:endParaRPr lang="en-US" b="1"/>
          </a:p>
          <a:p>
            <a:pPr>
              <a:defRPr sz="1400" b="0" i="0" u="none" strike="noStrike" kern="1200" spc="0" baseline="0">
                <a:solidFill>
                  <a:schemeClr val="tx1">
                    <a:lumMod val="65000"/>
                    <a:lumOff val="35000"/>
                  </a:schemeClr>
                </a:solidFill>
                <a:latin typeface="+mn-lt"/>
                <a:ea typeface="+mn-ea"/>
                <a:cs typeface="+mn-cs"/>
              </a:defRPr>
            </a:pPr>
            <a:r>
              <a:rPr lang="en-US" sz="1200" b="0" i="0" baseline="0">
                <a:effectLst/>
              </a:rPr>
              <a:t>Keskmine hinnang</a:t>
            </a:r>
            <a:endParaRPr lang="et-EE" sz="1200">
              <a:effectLst/>
            </a:endParaRPr>
          </a:p>
          <a:p>
            <a:pPr>
              <a:defRPr sz="1400" b="0" i="0" u="none" strike="noStrike" kern="1200" spc="0" baseline="0">
                <a:solidFill>
                  <a:schemeClr val="tx1">
                    <a:lumMod val="65000"/>
                    <a:lumOff val="35000"/>
                  </a:schemeClr>
                </a:solidFill>
                <a:latin typeface="+mn-lt"/>
                <a:ea typeface="+mn-ea"/>
                <a:cs typeface="+mn-cs"/>
              </a:defRPr>
            </a:pPr>
            <a:r>
              <a:rPr lang="en-US" sz="1200" b="0" i="0" baseline="0">
                <a:effectLst/>
              </a:rPr>
              <a:t>Kõikidest vastajatest, kes oskasid hinnata</a:t>
            </a:r>
            <a:endParaRPr lang="et-EE" sz="1200">
              <a:effectLst/>
            </a:endParaRPr>
          </a:p>
          <a:p>
            <a:pPr>
              <a:defRPr sz="1400" b="0" i="0" u="none" strike="noStrike" kern="1200" spc="0" baseline="0">
                <a:solidFill>
                  <a:schemeClr val="tx1">
                    <a:lumMod val="65000"/>
                    <a:lumOff val="35000"/>
                  </a:schemeClr>
                </a:solidFill>
                <a:latin typeface="+mn-lt"/>
                <a:ea typeface="+mn-ea"/>
                <a:cs typeface="+mn-cs"/>
              </a:defRPr>
            </a:pPr>
            <a:r>
              <a:rPr lang="en-US" sz="1200" b="0" i="0" baseline="0">
                <a:effectLst/>
              </a:rPr>
              <a:t>Skaalal 1-5, kus 1 - On halvenenud  5 - On paranenud</a:t>
            </a:r>
            <a:endParaRPr lang="et-EE" sz="1200">
              <a:effectLst/>
            </a:endParaRPr>
          </a:p>
        </c:rich>
      </c:tx>
      <c:layout>
        <c:manualLayout>
          <c:xMode val="edge"/>
          <c:yMode val="edge"/>
          <c:x val="0.14702852143482065"/>
          <c:y val="1.4251820773810403E-2"/>
        </c:manualLayout>
      </c:layout>
      <c:overlay val="0"/>
      <c:spPr>
        <a:noFill/>
        <a:ln w="25400">
          <a:noFill/>
        </a:ln>
      </c:spPr>
    </c:title>
    <c:autoTitleDeleted val="0"/>
    <c:view3D>
      <c:rotX val="15"/>
      <c:rotY val="20"/>
      <c:depthPercent val="100"/>
      <c:rAngAx val="1"/>
    </c:view3D>
    <c:floor>
      <c:thickness val="0"/>
      <c:spPr>
        <a:noFill/>
        <a:ln w="6350">
          <a:noFill/>
        </a:ln>
      </c:spPr>
    </c:floor>
    <c:sideWall>
      <c:thickness val="0"/>
      <c:spPr>
        <a:noFill/>
        <a:ln w="25400">
          <a:noFill/>
        </a:ln>
      </c:spPr>
    </c:sideWall>
    <c:backWall>
      <c:thickness val="0"/>
      <c:spPr>
        <a:noFill/>
        <a:ln w="25400">
          <a:noFill/>
        </a:ln>
      </c:spPr>
    </c:backWall>
    <c:plotArea>
      <c:layout/>
      <c:bar3DChart>
        <c:barDir val="bar"/>
        <c:grouping val="clustered"/>
        <c:varyColors val="0"/>
        <c:ser>
          <c:idx val="0"/>
          <c:order val="0"/>
          <c:spPr>
            <a:solidFill>
              <a:srgbClr val="4472C4"/>
            </a:solidFill>
            <a:ln w="25400">
              <a:noFill/>
            </a:ln>
          </c:spPr>
          <c:invertIfNegative val="0"/>
          <c:dLbls>
            <c:spPr>
              <a:noFill/>
              <a:ln w="25400">
                <a:noFill/>
              </a:ln>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multiLvlStrRef>
              <c:f>'K15'!$A$3:$B$23</c:f>
              <c:multiLvlStrCache>
                <c:ptCount val="21"/>
                <c:lvl>
                  <c:pt idx="0">
                    <c:v>Keskmine hinnang</c:v>
                  </c:pt>
                  <c:pt idx="1">
                    <c:v>Mees</c:v>
                  </c:pt>
                  <c:pt idx="2">
                    <c:v>Naine</c:v>
                  </c:pt>
                  <c:pt idx="3">
                    <c:v>18-29</c:v>
                  </c:pt>
                  <c:pt idx="4">
                    <c:v>30-44</c:v>
                  </c:pt>
                  <c:pt idx="5">
                    <c:v>45-64</c:v>
                  </c:pt>
                  <c:pt idx="6">
                    <c:v>65+</c:v>
                  </c:pt>
                  <c:pt idx="7">
                    <c:v>Eestlane</c:v>
                  </c:pt>
                  <c:pt idx="8">
                    <c:v>Venelane</c:v>
                  </c:pt>
                  <c:pt idx="9">
                    <c:v>Muu</c:v>
                  </c:pt>
                  <c:pt idx="10">
                    <c:v>Harju-Risti</c:v>
                  </c:pt>
                  <c:pt idx="11">
                    <c:v>Klooga</c:v>
                  </c:pt>
                  <c:pt idx="12">
                    <c:v>Laulasmaa</c:v>
                  </c:pt>
                  <c:pt idx="13">
                    <c:v>Lehola</c:v>
                  </c:pt>
                  <c:pt idx="14">
                    <c:v>Padise</c:v>
                  </c:pt>
                  <c:pt idx="15">
                    <c:v>Paldiski</c:v>
                  </c:pt>
                  <c:pt idx="16">
                    <c:v>Rummu</c:v>
                  </c:pt>
                  <c:pt idx="17">
                    <c:v>Vasalemma</c:v>
                  </c:pt>
                  <c:pt idx="18">
                    <c:v>Ämari</c:v>
                  </c:pt>
                  <c:pt idx="19">
                    <c:v>Karjaküla</c:v>
                  </c:pt>
                  <c:pt idx="20">
                    <c:v>Muu</c:v>
                  </c:pt>
                </c:lvl>
                <c:lvl>
                  <c:pt idx="1">
                    <c:v>Sugu</c:v>
                  </c:pt>
                  <c:pt idx="3">
                    <c:v>Vanus</c:v>
                  </c:pt>
                  <c:pt idx="7">
                    <c:v>Rahvus</c:v>
                  </c:pt>
                  <c:pt idx="10">
                    <c:v>Asula</c:v>
                  </c:pt>
                </c:lvl>
              </c:multiLvlStrCache>
            </c:multiLvlStrRef>
          </c:cat>
          <c:val>
            <c:numRef>
              <c:f>'K15'!$C$3:$C$23</c:f>
              <c:numCache>
                <c:formatCode>###0.0</c:formatCode>
                <c:ptCount val="21"/>
                <c:pt idx="0">
                  <c:v>3.5964647190809336</c:v>
                </c:pt>
                <c:pt idx="1">
                  <c:v>3.5391978273242972</c:v>
                </c:pt>
                <c:pt idx="2">
                  <c:v>3.6414786014548057</c:v>
                </c:pt>
                <c:pt idx="3">
                  <c:v>3.6485595098402417</c:v>
                </c:pt>
                <c:pt idx="4">
                  <c:v>3.5106451996042956</c:v>
                </c:pt>
                <c:pt idx="5">
                  <c:v>3.6331773527005731</c:v>
                </c:pt>
                <c:pt idx="6">
                  <c:v>3.6224679212313302</c:v>
                </c:pt>
                <c:pt idx="7">
                  <c:v>3.5592369401076569</c:v>
                </c:pt>
                <c:pt idx="8">
                  <c:v>3.6430045624634477</c:v>
                </c:pt>
                <c:pt idx="9">
                  <c:v>3.7118672163920237</c:v>
                </c:pt>
                <c:pt idx="10">
                  <c:v>3.6354619919188598</c:v>
                </c:pt>
                <c:pt idx="11">
                  <c:v>3.8604540568887029</c:v>
                </c:pt>
                <c:pt idx="12">
                  <c:v>3.2776220309815041</c:v>
                </c:pt>
                <c:pt idx="13">
                  <c:v>3.2931087792284099</c:v>
                </c:pt>
                <c:pt idx="14">
                  <c:v>3.6864037252026933</c:v>
                </c:pt>
                <c:pt idx="15">
                  <c:v>3.6902632366148187</c:v>
                </c:pt>
                <c:pt idx="16">
                  <c:v>3.8701029601346315</c:v>
                </c:pt>
                <c:pt idx="17">
                  <c:v>3.3380919031284169</c:v>
                </c:pt>
                <c:pt idx="18">
                  <c:v>3.7949799319340212</c:v>
                </c:pt>
                <c:pt idx="19">
                  <c:v>3.6060051403571332</c:v>
                </c:pt>
                <c:pt idx="20">
                  <c:v>3.4405845689199808</c:v>
                </c:pt>
              </c:numCache>
            </c:numRef>
          </c:val>
          <c:extLst xmlns:c16r2="http://schemas.microsoft.com/office/drawing/2015/06/chart">
            <c:ext xmlns:c16="http://schemas.microsoft.com/office/drawing/2014/chart" uri="{C3380CC4-5D6E-409C-BE32-E72D297353CC}">
              <c16:uniqueId val="{00000000-27ED-40F4-A59A-7DC9E0A3FB13}"/>
            </c:ext>
          </c:extLst>
        </c:ser>
        <c:dLbls>
          <c:showLegendKey val="0"/>
          <c:showVal val="0"/>
          <c:showCatName val="0"/>
          <c:showSerName val="0"/>
          <c:showPercent val="0"/>
          <c:showBubbleSize val="0"/>
        </c:dLbls>
        <c:gapWidth val="150"/>
        <c:shape val="box"/>
        <c:axId val="399718232"/>
        <c:axId val="399713528"/>
        <c:axId val="0"/>
      </c:bar3DChart>
      <c:catAx>
        <c:axId val="399718232"/>
        <c:scaling>
          <c:orientation val="maxMin"/>
        </c:scaling>
        <c:delete val="0"/>
        <c:axPos val="l"/>
        <c:numFmt formatCode="General" sourceLinked="1"/>
        <c:majorTickMark val="none"/>
        <c:minorTickMark val="none"/>
        <c:tickLblPos val="nextTo"/>
        <c:spPr>
          <a:noFill/>
          <a:ln>
            <a:solidFill>
              <a:schemeClr val="bg1">
                <a:lumMod val="65000"/>
              </a:schemeClr>
            </a:solid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t-EE"/>
          </a:p>
        </c:txPr>
        <c:crossAx val="399713528"/>
        <c:crosses val="autoZero"/>
        <c:auto val="1"/>
        <c:lblAlgn val="ctr"/>
        <c:lblOffset val="100"/>
        <c:noMultiLvlLbl val="0"/>
      </c:catAx>
      <c:valAx>
        <c:axId val="399713528"/>
        <c:scaling>
          <c:orientation val="minMax"/>
          <c:max val="5"/>
          <c:min val="1"/>
        </c:scaling>
        <c:delete val="1"/>
        <c:axPos val="b"/>
        <c:numFmt formatCode="###0.0" sourceLinked="1"/>
        <c:majorTickMark val="out"/>
        <c:minorTickMark val="none"/>
        <c:tickLblPos val="nextTo"/>
        <c:crossAx val="399718232"/>
        <c:crosses val="max"/>
        <c:crossBetween val="between"/>
      </c:valAx>
      <c:spPr>
        <a:noFill/>
        <a:ln w="25400">
          <a:noFill/>
        </a:ln>
      </c:spPr>
    </c:plotArea>
    <c:plotVisOnly val="1"/>
    <c:dispBlanksAs val="gap"/>
    <c:showDLblsOverMax val="0"/>
  </c:chart>
  <c:spPr>
    <a:solidFill>
      <a:schemeClr val="bg1"/>
    </a:solidFill>
    <a:ln w="9525" cap="flat" cmpd="sng" algn="ctr">
      <a:noFill/>
      <a:round/>
    </a:ln>
    <a:effectLst/>
  </c:spPr>
  <c:txPr>
    <a:bodyPr/>
    <a:lstStyle/>
    <a:p>
      <a:pPr>
        <a:defRPr/>
      </a:pPr>
      <a:endParaRPr lang="et-EE"/>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300" b="1" i="0" baseline="0" dirty="0" err="1">
                <a:effectLst/>
              </a:rPr>
              <a:t>Kuidas</a:t>
            </a:r>
            <a:r>
              <a:rPr lang="en-US" sz="1300" b="1" i="0" baseline="0" dirty="0">
                <a:effectLst/>
              </a:rPr>
              <a:t> on </a:t>
            </a:r>
            <a:r>
              <a:rPr lang="en-US" sz="1300" b="1" i="0" baseline="0" dirty="0" err="1">
                <a:effectLst/>
              </a:rPr>
              <a:t>teie</a:t>
            </a:r>
            <a:r>
              <a:rPr lang="en-US" sz="1300" b="1" i="0" baseline="0" dirty="0">
                <a:effectLst/>
              </a:rPr>
              <a:t> </a:t>
            </a:r>
            <a:r>
              <a:rPr lang="en-US" sz="1300" b="1" i="0" baseline="0" dirty="0" err="1">
                <a:effectLst/>
              </a:rPr>
              <a:t>arvates</a:t>
            </a:r>
            <a:r>
              <a:rPr lang="en-US" sz="1300" b="1" i="0" baseline="0" dirty="0">
                <a:effectLst/>
              </a:rPr>
              <a:t> </a:t>
            </a:r>
            <a:r>
              <a:rPr lang="en-US" sz="1300" b="1" i="0" baseline="0" dirty="0" err="1">
                <a:effectLst/>
              </a:rPr>
              <a:t>võimalused</a:t>
            </a:r>
            <a:r>
              <a:rPr lang="en-US" sz="1300" b="1" i="0" baseline="0" dirty="0">
                <a:effectLst/>
              </a:rPr>
              <a:t> </a:t>
            </a:r>
            <a:r>
              <a:rPr lang="en-US" sz="1300" b="1" i="0" baseline="0" dirty="0" err="1">
                <a:effectLst/>
              </a:rPr>
              <a:t>osaleda</a:t>
            </a:r>
            <a:r>
              <a:rPr lang="en-US" sz="1300" b="1" i="0" baseline="0" dirty="0">
                <a:effectLst/>
              </a:rPr>
              <a:t> </a:t>
            </a:r>
            <a:r>
              <a:rPr lang="en-US" sz="1300" b="1" i="0" baseline="0" dirty="0" err="1">
                <a:effectLst/>
              </a:rPr>
              <a:t>organiseeritud</a:t>
            </a:r>
            <a:r>
              <a:rPr lang="en-US" sz="1300" b="1" i="0" baseline="0" dirty="0">
                <a:effectLst/>
              </a:rPr>
              <a:t> / </a:t>
            </a:r>
            <a:r>
              <a:rPr lang="en-US" sz="1300" b="1" i="0" baseline="0" dirty="0" err="1">
                <a:effectLst/>
              </a:rPr>
              <a:t>iseseisvates</a:t>
            </a:r>
            <a:r>
              <a:rPr lang="en-US" sz="1300" b="1" i="0" baseline="0" dirty="0">
                <a:effectLst/>
              </a:rPr>
              <a:t> </a:t>
            </a:r>
            <a:r>
              <a:rPr lang="en-US" sz="1300" b="1" i="0" baseline="0" dirty="0" err="1">
                <a:effectLst/>
              </a:rPr>
              <a:t>vaba</a:t>
            </a:r>
            <a:r>
              <a:rPr lang="en-US" sz="1300" b="1" i="0" baseline="0" dirty="0">
                <a:effectLst/>
              </a:rPr>
              <a:t> </a:t>
            </a:r>
            <a:r>
              <a:rPr lang="en-US" sz="1300" b="1" i="0" baseline="0" dirty="0" err="1">
                <a:effectLst/>
              </a:rPr>
              <a:t>aja</a:t>
            </a:r>
            <a:r>
              <a:rPr lang="en-US" sz="1300" b="1" i="0" baseline="0" dirty="0">
                <a:effectLst/>
              </a:rPr>
              <a:t> </a:t>
            </a:r>
            <a:r>
              <a:rPr lang="en-US" sz="1300" b="1" i="0" baseline="0" dirty="0" err="1">
                <a:effectLst/>
              </a:rPr>
              <a:t>tegevustes</a:t>
            </a:r>
            <a:r>
              <a:rPr lang="en-US" sz="1300" b="1" i="0" baseline="0" dirty="0">
                <a:effectLst/>
              </a:rPr>
              <a:t> </a:t>
            </a:r>
            <a:r>
              <a:rPr lang="en-US" sz="1300" b="1" i="0" baseline="0" dirty="0" err="1">
                <a:effectLst/>
              </a:rPr>
              <a:t>viimasel</a:t>
            </a:r>
            <a:r>
              <a:rPr lang="en-US" sz="1300" b="1" i="0" baseline="0" dirty="0">
                <a:effectLst/>
              </a:rPr>
              <a:t> </a:t>
            </a:r>
            <a:r>
              <a:rPr lang="en-US" sz="1300" b="1" i="0" baseline="0" dirty="0" err="1">
                <a:effectLst/>
              </a:rPr>
              <a:t>ajal</a:t>
            </a:r>
            <a:r>
              <a:rPr lang="en-US" sz="1300" b="1" i="0" baseline="0" dirty="0">
                <a:effectLst/>
              </a:rPr>
              <a:t> </a:t>
            </a:r>
            <a:r>
              <a:rPr lang="en-US" sz="1300" b="1" i="0" baseline="0" dirty="0" err="1">
                <a:effectLst/>
              </a:rPr>
              <a:t>muutunud</a:t>
            </a:r>
            <a:r>
              <a:rPr lang="en-US" sz="1300" b="1" i="0" baseline="0" dirty="0">
                <a:effectLst/>
              </a:rPr>
              <a:t>? </a:t>
            </a:r>
            <a:endParaRPr lang="et-EE" sz="1300" b="1" i="0" baseline="0" dirty="0">
              <a:effectLst/>
            </a:endParaRPr>
          </a:p>
          <a:p>
            <a:pPr>
              <a:defRPr sz="1400" b="0" i="0" u="none" strike="noStrike" kern="1200" spc="0" baseline="0">
                <a:solidFill>
                  <a:schemeClr val="tx1">
                    <a:lumMod val="65000"/>
                    <a:lumOff val="35000"/>
                  </a:schemeClr>
                </a:solidFill>
                <a:latin typeface="+mn-lt"/>
                <a:ea typeface="+mn-ea"/>
                <a:cs typeface="+mn-cs"/>
              </a:defRPr>
            </a:pPr>
            <a:r>
              <a:rPr lang="et-EE" sz="1300" b="0" i="0" baseline="0" dirty="0">
                <a:effectLst/>
              </a:rPr>
              <a:t>% kõikidest vastajatest, N=716</a:t>
            </a:r>
            <a:endParaRPr lang="en-US" sz="1300" b="0" i="0" baseline="0" dirty="0">
              <a:effectLst/>
            </a:endParaRPr>
          </a:p>
        </c:rich>
      </c:tx>
      <c:overlay val="0"/>
      <c:spPr>
        <a:noFill/>
        <a:ln w="25400">
          <a:noFill/>
        </a:ln>
      </c:spPr>
    </c:title>
    <c:autoTitleDeleted val="0"/>
    <c:plotArea>
      <c:layout/>
      <c:barChart>
        <c:barDir val="bar"/>
        <c:grouping val="percentStacked"/>
        <c:varyColors val="0"/>
        <c:ser>
          <c:idx val="0"/>
          <c:order val="0"/>
          <c:tx>
            <c:strRef>
              <c:f>'K15'!$T$1</c:f>
              <c:strCache>
                <c:ptCount val="1"/>
                <c:pt idx="0">
                  <c:v>Hinnang antud</c:v>
                </c:pt>
              </c:strCache>
            </c:strRef>
          </c:tx>
          <c:spPr>
            <a:solidFill>
              <a:schemeClr val="accent5">
                <a:lumMod val="20000"/>
                <a:lumOff val="80000"/>
              </a:schemeClr>
            </a:solidFill>
            <a:ln>
              <a:noFill/>
            </a:ln>
            <a:effectLst/>
          </c:spPr>
          <c:invertIfNegative val="0"/>
          <c:val>
            <c:numRef>
              <c:f>'K15'!$T$2</c:f>
              <c:numCache>
                <c:formatCode>0%</c:formatCode>
                <c:ptCount val="1"/>
                <c:pt idx="0">
                  <c:v>0.69</c:v>
                </c:pt>
              </c:numCache>
            </c:numRef>
          </c:val>
          <c:extLst xmlns:c16r2="http://schemas.microsoft.com/office/drawing/2015/06/chart">
            <c:ext xmlns:c16="http://schemas.microsoft.com/office/drawing/2014/chart" uri="{C3380CC4-5D6E-409C-BE32-E72D297353CC}">
              <c16:uniqueId val="{00000000-D73D-4DB6-841B-A6603097C4AA}"/>
            </c:ext>
          </c:extLst>
        </c:ser>
        <c:ser>
          <c:idx val="1"/>
          <c:order val="1"/>
          <c:tx>
            <c:strRef>
              <c:f>'K15'!$U$1</c:f>
              <c:strCache>
                <c:ptCount val="1"/>
                <c:pt idx="0">
                  <c:v>Ei oska öelda</c:v>
                </c:pt>
              </c:strCache>
            </c:strRef>
          </c:tx>
          <c:spPr>
            <a:solidFill>
              <a:schemeClr val="bg1">
                <a:lumMod val="75000"/>
              </a:schemeClr>
            </a:solidFill>
            <a:ln>
              <a:noFill/>
            </a:ln>
            <a:effectLst/>
          </c:spPr>
          <c:invertIfNegative val="0"/>
          <c:dLbls>
            <c:spPr>
              <a:noFill/>
              <a:ln w="25400">
                <a:noFill/>
              </a:ln>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65000"/>
                        <a:lumOff val="35000"/>
                      </a:schemeClr>
                    </a:solidFill>
                    <a:latin typeface="+mn-lt"/>
                    <a:ea typeface="+mn-ea"/>
                    <a:cs typeface="+mn-cs"/>
                  </a:defRPr>
                </a:pPr>
                <a:endParaRPr lang="et-E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'K15'!$U$2</c:f>
              <c:numCache>
                <c:formatCode>0%</c:formatCode>
                <c:ptCount val="1"/>
                <c:pt idx="0">
                  <c:v>0.31</c:v>
                </c:pt>
              </c:numCache>
            </c:numRef>
          </c:val>
          <c:extLst xmlns:c16r2="http://schemas.microsoft.com/office/drawing/2015/06/chart">
            <c:ext xmlns:c16="http://schemas.microsoft.com/office/drawing/2014/chart" uri="{C3380CC4-5D6E-409C-BE32-E72D297353CC}">
              <c16:uniqueId val="{00000001-D73D-4DB6-841B-A6603097C4AA}"/>
            </c:ext>
          </c:extLst>
        </c:ser>
        <c:dLbls>
          <c:showLegendKey val="0"/>
          <c:showVal val="0"/>
          <c:showCatName val="0"/>
          <c:showSerName val="0"/>
          <c:showPercent val="0"/>
          <c:showBubbleSize val="0"/>
        </c:dLbls>
        <c:gapWidth val="60"/>
        <c:overlap val="100"/>
        <c:axId val="399713920"/>
        <c:axId val="399711568"/>
      </c:barChart>
      <c:catAx>
        <c:axId val="399713920"/>
        <c:scaling>
          <c:orientation val="minMax"/>
        </c:scaling>
        <c:delete val="1"/>
        <c:axPos val="l"/>
        <c:majorTickMark val="out"/>
        <c:minorTickMark val="none"/>
        <c:tickLblPos val="nextTo"/>
        <c:crossAx val="399711568"/>
        <c:crosses val="autoZero"/>
        <c:auto val="1"/>
        <c:lblAlgn val="ctr"/>
        <c:lblOffset val="100"/>
        <c:noMultiLvlLbl val="0"/>
      </c:catAx>
      <c:valAx>
        <c:axId val="399711568"/>
        <c:scaling>
          <c:orientation val="minMax"/>
        </c:scaling>
        <c:delete val="1"/>
        <c:axPos val="b"/>
        <c:numFmt formatCode="0%" sourceLinked="1"/>
        <c:majorTickMark val="out"/>
        <c:minorTickMark val="none"/>
        <c:tickLblPos val="nextTo"/>
        <c:crossAx val="399713920"/>
        <c:crosses val="autoZero"/>
        <c:crossBetween val="between"/>
      </c:valAx>
      <c:spPr>
        <a:noFill/>
        <a:ln w="25400">
          <a:noFill/>
        </a:ln>
      </c:spPr>
    </c:plotArea>
    <c:legend>
      <c:legendPos val="b"/>
      <c:overlay val="0"/>
      <c:spPr>
        <a:noFill/>
        <a:ln w="25400">
          <a:noFill/>
        </a:ln>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t-EE"/>
        </a:p>
      </c:txPr>
    </c:legend>
    <c:plotVisOnly val="1"/>
    <c:dispBlanksAs val="gap"/>
    <c:showDLblsOverMax val="0"/>
  </c:chart>
  <c:spPr>
    <a:noFill/>
    <a:ln w="9525" cap="flat" cmpd="sng" algn="ctr">
      <a:noFill/>
      <a:round/>
    </a:ln>
    <a:effectLst/>
  </c:spPr>
  <c:txPr>
    <a:bodyPr/>
    <a:lstStyle/>
    <a:p>
      <a:pPr>
        <a:defRPr/>
      </a:pPr>
      <a:endParaRPr lang="et-EE"/>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i="0" baseline="0" dirty="0" err="1">
                <a:effectLst/>
              </a:rPr>
              <a:t>Kuidas</a:t>
            </a:r>
            <a:r>
              <a:rPr lang="en-US" sz="1400" b="1" i="0" baseline="0" dirty="0">
                <a:effectLst/>
              </a:rPr>
              <a:t> </a:t>
            </a:r>
            <a:r>
              <a:rPr lang="en-US" sz="1400" b="1" i="0" baseline="0" dirty="0" err="1">
                <a:effectLst/>
              </a:rPr>
              <a:t>hindate</a:t>
            </a:r>
            <a:r>
              <a:rPr lang="en-US" sz="1400" b="1" i="0" baseline="0" dirty="0">
                <a:effectLst/>
              </a:rPr>
              <a:t> </a:t>
            </a:r>
            <a:r>
              <a:rPr lang="en-US" sz="1400" b="1" i="0" baseline="0" dirty="0" err="1">
                <a:effectLst/>
              </a:rPr>
              <a:t>loetelus</a:t>
            </a:r>
            <a:r>
              <a:rPr lang="en-US" sz="1400" b="1" i="0" baseline="0" dirty="0">
                <a:effectLst/>
              </a:rPr>
              <a:t> </a:t>
            </a:r>
            <a:r>
              <a:rPr lang="en-US" sz="1400" b="1" i="0" baseline="0" dirty="0" err="1">
                <a:effectLst/>
              </a:rPr>
              <a:t>olevate</a:t>
            </a:r>
            <a:r>
              <a:rPr lang="en-US" sz="1400" b="1" i="0" baseline="0" dirty="0">
                <a:effectLst/>
              </a:rPr>
              <a:t> </a:t>
            </a:r>
            <a:r>
              <a:rPr lang="en-US" sz="1400" b="1" i="0" baseline="0" dirty="0" err="1">
                <a:effectLst/>
              </a:rPr>
              <a:t>tervise</a:t>
            </a:r>
            <a:r>
              <a:rPr lang="en-US" sz="1400" b="1" i="0" baseline="0" dirty="0">
                <a:effectLst/>
              </a:rPr>
              <a:t>-ja </a:t>
            </a:r>
            <a:r>
              <a:rPr lang="en-US" sz="1400" b="1" i="0" baseline="0" dirty="0" err="1">
                <a:effectLst/>
              </a:rPr>
              <a:t>heaoluteenuste</a:t>
            </a:r>
            <a:r>
              <a:rPr lang="en-US" sz="1400" b="1" i="0" baseline="0" dirty="0">
                <a:effectLst/>
              </a:rPr>
              <a:t> </a:t>
            </a:r>
            <a:r>
              <a:rPr lang="en-US" sz="1400" b="1" i="0" baseline="0" dirty="0" err="1">
                <a:effectLst/>
              </a:rPr>
              <a:t>kättesaadavust</a:t>
            </a:r>
            <a:r>
              <a:rPr lang="en-US" sz="1400" b="1" i="0" baseline="0" dirty="0">
                <a:effectLst/>
              </a:rPr>
              <a:t>? </a:t>
            </a:r>
            <a:endParaRPr lang="et-EE" sz="1400" b="1" i="0" baseline="0" dirty="0">
              <a:effectLst/>
            </a:endParaRPr>
          </a:p>
          <a:p>
            <a:pPr>
              <a:defRPr sz="1400" b="0" i="0" u="none" strike="noStrike" kern="1200" spc="0" baseline="0">
                <a:solidFill>
                  <a:schemeClr val="tx1">
                    <a:lumMod val="65000"/>
                    <a:lumOff val="35000"/>
                  </a:schemeClr>
                </a:solidFill>
                <a:latin typeface="+mn-lt"/>
                <a:ea typeface="+mn-ea"/>
                <a:cs typeface="+mn-cs"/>
              </a:defRPr>
            </a:pPr>
            <a:r>
              <a:rPr lang="et-EE" sz="1400" b="0" i="0" baseline="0" dirty="0">
                <a:effectLst/>
              </a:rPr>
              <a:t>% kõikidest vastajatest, N=716</a:t>
            </a:r>
            <a:r>
              <a:rPr lang="en-US" sz="1400" b="0" i="0" baseline="0" dirty="0">
                <a:effectLst/>
              </a:rPr>
              <a:t>        </a:t>
            </a:r>
          </a:p>
        </c:rich>
      </c:tx>
      <c:overlay val="0"/>
      <c:spPr>
        <a:noFill/>
        <a:ln w="25400">
          <a:noFill/>
        </a:ln>
      </c:spPr>
    </c:title>
    <c:autoTitleDeleted val="0"/>
    <c:plotArea>
      <c:layout/>
      <c:barChart>
        <c:barDir val="bar"/>
        <c:grouping val="percentStacked"/>
        <c:varyColors val="0"/>
        <c:ser>
          <c:idx val="0"/>
          <c:order val="0"/>
          <c:tx>
            <c:strRef>
              <c:f>'K16'!$Y$3</c:f>
              <c:strCache>
                <c:ptCount val="1"/>
                <c:pt idx="0">
                  <c:v>Hinnang antud</c:v>
                </c:pt>
              </c:strCache>
            </c:strRef>
          </c:tx>
          <c:spPr>
            <a:solidFill>
              <a:schemeClr val="accent5">
                <a:lumMod val="20000"/>
                <a:lumOff val="80000"/>
              </a:schemeClr>
            </a:solidFill>
            <a:ln>
              <a:noFill/>
            </a:ln>
            <a:effectLst/>
          </c:spPr>
          <c:invertIfNegative val="0"/>
          <c:cat>
            <c:strRef>
              <c:f>'K16'!$X$4:$X$17</c:f>
              <c:strCache>
                <c:ptCount val="14"/>
                <c:pt idx="0">
                  <c:v>massaažid-raviprotseduurid</c:v>
                </c:pt>
                <c:pt idx="1">
                  <c:v>jalgade hoolitsused </c:v>
                </c:pt>
                <c:pt idx="2">
                  <c:v>iluteenused: juuksur, maniküür, pediküür, kosmeetik, solaarium, muud iluprotseduurid </c:v>
                </c:pt>
                <c:pt idx="3">
                  <c:v>uuringud: EKG, laboratoorsed uuringud</c:v>
                </c:pt>
                <c:pt idx="4">
                  <c:v>treeningud</c:v>
                </c:pt>
                <c:pt idx="5">
                  <c:v>saunad</c:v>
                </c:pt>
                <c:pt idx="6">
                  <c:v>veeprotseduurid</c:v>
                </c:pt>
                <c:pt idx="7">
                  <c:v>toitumisnõustamine (toitumiskava koostamine)</c:v>
                </c:pt>
                <c:pt idx="8">
                  <c:v>treeningnõustamine (treeningkava koostamine, personaaltreeneri kasutamine) </c:v>
                </c:pt>
                <c:pt idx="9">
                  <c:v>taastusravi: kiropraktika, füsioteraapia </c:v>
                </c:pt>
                <c:pt idx="10">
                  <c:v>alternatiivteraapiad</c:v>
                </c:pt>
                <c:pt idx="11">
                  <c:v>koolitused, seminarid, töötoad jne, tervisliku eluviisi, vaimse tervise ja üleüldise heaolu toetamiseks</c:v>
                </c:pt>
                <c:pt idx="12">
                  <c:v>leeri-ja piiblitunnid kirikute koguduste juures</c:v>
                </c:pt>
                <c:pt idx="13">
                  <c:v>muu nõustamine (leinanõustamine, paariteraapia) </c:v>
                </c:pt>
              </c:strCache>
            </c:strRef>
          </c:cat>
          <c:val>
            <c:numRef>
              <c:f>'K16'!$Y$4:$Y$17</c:f>
              <c:numCache>
                <c:formatCode>###0%</c:formatCode>
                <c:ptCount val="14"/>
                <c:pt idx="0">
                  <c:v>0.57019638327691302</c:v>
                </c:pt>
                <c:pt idx="1">
                  <c:v>0.48376302703833041</c:v>
                </c:pt>
                <c:pt idx="2">
                  <c:v>0.6633355725904968</c:v>
                </c:pt>
                <c:pt idx="3">
                  <c:v>0.55905495040350006</c:v>
                </c:pt>
                <c:pt idx="4">
                  <c:v>0.57940154376498521</c:v>
                </c:pt>
                <c:pt idx="5">
                  <c:v>0.59333396256166615</c:v>
                </c:pt>
                <c:pt idx="6">
                  <c:v>0.63978861334137427</c:v>
                </c:pt>
                <c:pt idx="7">
                  <c:v>0.3765880815551772</c:v>
                </c:pt>
                <c:pt idx="8">
                  <c:v>0.39691469189862744</c:v>
                </c:pt>
                <c:pt idx="9">
                  <c:v>0.42804561650591655</c:v>
                </c:pt>
                <c:pt idx="10">
                  <c:v>0.3245195926835393</c:v>
                </c:pt>
                <c:pt idx="11">
                  <c:v>0.40660785666472976</c:v>
                </c:pt>
                <c:pt idx="12">
                  <c:v>0.26321621925699473</c:v>
                </c:pt>
                <c:pt idx="13">
                  <c:v>0.25614155384901255</c:v>
                </c:pt>
              </c:numCache>
            </c:numRef>
          </c:val>
          <c:extLst xmlns:c16r2="http://schemas.microsoft.com/office/drawing/2015/06/chart">
            <c:ext xmlns:c16="http://schemas.microsoft.com/office/drawing/2014/chart" uri="{C3380CC4-5D6E-409C-BE32-E72D297353CC}">
              <c16:uniqueId val="{00000000-F734-41C7-B4E2-722CE6FC1231}"/>
            </c:ext>
          </c:extLst>
        </c:ser>
        <c:ser>
          <c:idx val="1"/>
          <c:order val="1"/>
          <c:tx>
            <c:strRef>
              <c:f>'K16'!$Z$3</c:f>
              <c:strCache>
                <c:ptCount val="1"/>
                <c:pt idx="0">
                  <c:v>ei oska öelda</c:v>
                </c:pt>
              </c:strCache>
            </c:strRef>
          </c:tx>
          <c:spPr>
            <a:solidFill>
              <a:schemeClr val="bg1">
                <a:lumMod val="75000"/>
              </a:schemeClr>
            </a:solidFill>
            <a:ln>
              <a:noFill/>
            </a:ln>
            <a:effectLst/>
          </c:spPr>
          <c:invertIfNegative val="0"/>
          <c:dLbls>
            <c:spPr>
              <a:noFill/>
              <a:ln w="25400">
                <a:noFill/>
              </a:ln>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65000"/>
                        <a:lumOff val="35000"/>
                      </a:schemeClr>
                    </a:solidFill>
                    <a:latin typeface="+mn-lt"/>
                    <a:ea typeface="+mn-ea"/>
                    <a:cs typeface="+mn-cs"/>
                  </a:defRPr>
                </a:pPr>
                <a:endParaRPr lang="et-E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'K16'!$X$4:$X$17</c:f>
              <c:strCache>
                <c:ptCount val="14"/>
                <c:pt idx="0">
                  <c:v>massaažid-raviprotseduurid</c:v>
                </c:pt>
                <c:pt idx="1">
                  <c:v>jalgade hoolitsused </c:v>
                </c:pt>
                <c:pt idx="2">
                  <c:v>iluteenused: juuksur, maniküür, pediküür, kosmeetik, solaarium, muud iluprotseduurid </c:v>
                </c:pt>
                <c:pt idx="3">
                  <c:v>uuringud: EKG, laboratoorsed uuringud</c:v>
                </c:pt>
                <c:pt idx="4">
                  <c:v>treeningud</c:v>
                </c:pt>
                <c:pt idx="5">
                  <c:v>saunad</c:v>
                </c:pt>
                <c:pt idx="6">
                  <c:v>veeprotseduurid</c:v>
                </c:pt>
                <c:pt idx="7">
                  <c:v>toitumisnõustamine (toitumiskava koostamine)</c:v>
                </c:pt>
                <c:pt idx="8">
                  <c:v>treeningnõustamine (treeningkava koostamine, personaaltreeneri kasutamine) </c:v>
                </c:pt>
                <c:pt idx="9">
                  <c:v>taastusravi: kiropraktika, füsioteraapia </c:v>
                </c:pt>
                <c:pt idx="10">
                  <c:v>alternatiivteraapiad</c:v>
                </c:pt>
                <c:pt idx="11">
                  <c:v>koolitused, seminarid, töötoad jne, tervisliku eluviisi, vaimse tervise ja üleüldise heaolu toetamiseks</c:v>
                </c:pt>
                <c:pt idx="12">
                  <c:v>leeri-ja piiblitunnid kirikute koguduste juures</c:v>
                </c:pt>
                <c:pt idx="13">
                  <c:v>muu nõustamine (leinanõustamine, paariteraapia) </c:v>
                </c:pt>
              </c:strCache>
            </c:strRef>
          </c:cat>
          <c:val>
            <c:numRef>
              <c:f>'K16'!$Z$4:$Z$17</c:f>
              <c:numCache>
                <c:formatCode>###0%</c:formatCode>
                <c:ptCount val="14"/>
                <c:pt idx="0">
                  <c:v>0.42980361672308087</c:v>
                </c:pt>
                <c:pt idx="1">
                  <c:v>0.51623697296166426</c:v>
                </c:pt>
                <c:pt idx="2">
                  <c:v>0.33666442740949631</c:v>
                </c:pt>
                <c:pt idx="3">
                  <c:v>0.44094504959649422</c:v>
                </c:pt>
                <c:pt idx="4">
                  <c:v>0.42059845623500869</c:v>
                </c:pt>
                <c:pt idx="5">
                  <c:v>0.40666603743832747</c:v>
                </c:pt>
                <c:pt idx="6">
                  <c:v>0.36021138665861874</c:v>
                </c:pt>
                <c:pt idx="7">
                  <c:v>0.62341191844481803</c:v>
                </c:pt>
                <c:pt idx="8">
                  <c:v>0.60308530810136762</c:v>
                </c:pt>
                <c:pt idx="9">
                  <c:v>0.57195438349407823</c:v>
                </c:pt>
                <c:pt idx="10">
                  <c:v>0.67548040731645653</c:v>
                </c:pt>
                <c:pt idx="11">
                  <c:v>0.59339214333526524</c:v>
                </c:pt>
                <c:pt idx="12">
                  <c:v>0.73678378074300221</c:v>
                </c:pt>
                <c:pt idx="13">
                  <c:v>0.74385844615098451</c:v>
                </c:pt>
              </c:numCache>
            </c:numRef>
          </c:val>
          <c:extLst xmlns:c16r2="http://schemas.microsoft.com/office/drawing/2015/06/chart">
            <c:ext xmlns:c16="http://schemas.microsoft.com/office/drawing/2014/chart" uri="{C3380CC4-5D6E-409C-BE32-E72D297353CC}">
              <c16:uniqueId val="{00000001-F734-41C7-B4E2-722CE6FC1231}"/>
            </c:ext>
          </c:extLst>
        </c:ser>
        <c:dLbls>
          <c:showLegendKey val="0"/>
          <c:showVal val="0"/>
          <c:showCatName val="0"/>
          <c:showSerName val="0"/>
          <c:showPercent val="0"/>
          <c:showBubbleSize val="0"/>
        </c:dLbls>
        <c:gapWidth val="60"/>
        <c:overlap val="100"/>
        <c:axId val="399714704"/>
        <c:axId val="400318912"/>
      </c:barChart>
      <c:catAx>
        <c:axId val="39971470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t-EE"/>
          </a:p>
        </c:txPr>
        <c:crossAx val="400318912"/>
        <c:crosses val="autoZero"/>
        <c:auto val="1"/>
        <c:lblAlgn val="ctr"/>
        <c:lblOffset val="100"/>
        <c:noMultiLvlLbl val="0"/>
      </c:catAx>
      <c:valAx>
        <c:axId val="400318912"/>
        <c:scaling>
          <c:orientation val="minMax"/>
        </c:scaling>
        <c:delete val="1"/>
        <c:axPos val="t"/>
        <c:numFmt formatCode="0%" sourceLinked="1"/>
        <c:majorTickMark val="out"/>
        <c:minorTickMark val="none"/>
        <c:tickLblPos val="nextTo"/>
        <c:crossAx val="399714704"/>
        <c:crosses val="autoZero"/>
        <c:crossBetween val="between"/>
      </c:valAx>
      <c:spPr>
        <a:noFill/>
        <a:ln w="25400">
          <a:noFill/>
        </a:ln>
      </c:spPr>
    </c:plotArea>
    <c:legend>
      <c:legendPos val="b"/>
      <c:overlay val="0"/>
      <c:spPr>
        <a:noFill/>
        <a:ln w="25400">
          <a:noFill/>
        </a:ln>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t-EE"/>
        </a:p>
      </c:txPr>
    </c:legend>
    <c:plotVisOnly val="1"/>
    <c:dispBlanksAs val="gap"/>
    <c:showDLblsOverMax val="0"/>
  </c:chart>
  <c:spPr>
    <a:solidFill>
      <a:schemeClr val="bg1"/>
    </a:solidFill>
    <a:ln w="9525" cap="flat" cmpd="sng" algn="ctr">
      <a:noFill/>
      <a:round/>
    </a:ln>
    <a:effectLst/>
  </c:spPr>
  <c:txPr>
    <a:bodyPr/>
    <a:lstStyle/>
    <a:p>
      <a:pPr>
        <a:defRPr/>
      </a:pPr>
      <a:endParaRPr lang="et-EE"/>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t-EE" b="1"/>
              <a:t>Kuhu te üldjuhul pöördute nõustamis- ja teraapiateenuste saamiseks? </a:t>
            </a:r>
            <a:endParaRPr lang="en-US" b="1"/>
          </a:p>
          <a:p>
            <a:pPr>
              <a:defRPr sz="1400" b="0" i="0" u="none" strike="noStrike" kern="1200" spc="0" baseline="0">
                <a:solidFill>
                  <a:schemeClr val="tx1">
                    <a:lumMod val="65000"/>
                    <a:lumOff val="35000"/>
                  </a:schemeClr>
                </a:solidFill>
                <a:latin typeface="+mn-lt"/>
                <a:ea typeface="+mn-ea"/>
                <a:cs typeface="+mn-cs"/>
              </a:defRPr>
            </a:pPr>
            <a:r>
              <a:rPr lang="en-US"/>
              <a:t>% kõikidest</a:t>
            </a:r>
            <a:r>
              <a:rPr lang="en-US" baseline="0"/>
              <a:t> vastajatest</a:t>
            </a:r>
            <a:r>
              <a:rPr lang="en-US"/>
              <a:t>, N=716</a:t>
            </a:r>
          </a:p>
        </c:rich>
      </c:tx>
      <c:overlay val="0"/>
      <c:spPr>
        <a:noFill/>
        <a:ln w="25400">
          <a:noFill/>
        </a:ln>
      </c:spPr>
    </c:title>
    <c:autoTitleDeleted val="0"/>
    <c:view3D>
      <c:rotX val="15"/>
      <c:rotY val="20"/>
      <c:depthPercent val="100"/>
      <c:rAngAx val="1"/>
    </c:view3D>
    <c:floor>
      <c:thickness val="0"/>
      <c:spPr>
        <a:noFill/>
        <a:ln w="6350">
          <a:noFill/>
        </a:ln>
      </c:spPr>
    </c:floor>
    <c:sideWall>
      <c:thickness val="0"/>
      <c:spPr>
        <a:noFill/>
        <a:ln w="25400">
          <a:noFill/>
        </a:ln>
      </c:spPr>
    </c:sideWall>
    <c:backWall>
      <c:thickness val="0"/>
      <c:spPr>
        <a:noFill/>
        <a:ln w="25400">
          <a:noFill/>
        </a:ln>
      </c:spPr>
    </c:backWall>
    <c:plotArea>
      <c:layout>
        <c:manualLayout>
          <c:layoutTarget val="inner"/>
          <c:xMode val="edge"/>
          <c:yMode val="edge"/>
          <c:x val="0.25515261122395039"/>
          <c:y val="0.16133604410405028"/>
          <c:w val="0.73045910572379602"/>
          <c:h val="0.69220808373542253"/>
        </c:manualLayout>
      </c:layout>
      <c:bar3DChart>
        <c:barDir val="bar"/>
        <c:grouping val="percentStacked"/>
        <c:varyColors val="0"/>
        <c:ser>
          <c:idx val="0"/>
          <c:order val="0"/>
          <c:tx>
            <c:strRef>
              <c:f>'K17'!$C$2</c:f>
              <c:strCache>
                <c:ptCount val="1"/>
                <c:pt idx="0">
                  <c:v>Tallinn</c:v>
                </c:pt>
              </c:strCache>
            </c:strRef>
          </c:tx>
          <c:spPr>
            <a:solidFill>
              <a:schemeClr val="accent1">
                <a:lumMod val="75000"/>
              </a:schemeClr>
            </a:solidFill>
            <a:ln>
              <a:noFill/>
            </a:ln>
            <a:effectLst/>
            <a:sp3d/>
          </c:spPr>
          <c:invertIfNegative val="0"/>
          <c:dLbls>
            <c:spPr>
              <a:noFill/>
              <a:ln w="25400">
                <a:noFill/>
              </a:ln>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t-E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multiLvlStrRef>
              <c:f>'K17'!$A$3:$B$23</c:f>
              <c:multiLvlStrCache>
                <c:ptCount val="21"/>
                <c:lvl>
                  <c:pt idx="0">
                    <c:v>Üldjaotus</c:v>
                  </c:pt>
                  <c:pt idx="1">
                    <c:v>Mees</c:v>
                  </c:pt>
                  <c:pt idx="2">
                    <c:v>Naine</c:v>
                  </c:pt>
                  <c:pt idx="3">
                    <c:v>18-29</c:v>
                  </c:pt>
                  <c:pt idx="4">
                    <c:v>30-44</c:v>
                  </c:pt>
                  <c:pt idx="5">
                    <c:v>45-64</c:v>
                  </c:pt>
                  <c:pt idx="6">
                    <c:v>65+</c:v>
                  </c:pt>
                  <c:pt idx="7">
                    <c:v>Eestlane</c:v>
                  </c:pt>
                  <c:pt idx="8">
                    <c:v>Venelane</c:v>
                  </c:pt>
                  <c:pt idx="9">
                    <c:v>Muu  </c:v>
                  </c:pt>
                  <c:pt idx="10">
                    <c:v>Harju-Risti </c:v>
                  </c:pt>
                  <c:pt idx="11">
                    <c:v>Klooga</c:v>
                  </c:pt>
                  <c:pt idx="12">
                    <c:v>Laulasmaa</c:v>
                  </c:pt>
                  <c:pt idx="13">
                    <c:v>Lehola </c:v>
                  </c:pt>
                  <c:pt idx="14">
                    <c:v>Padise </c:v>
                  </c:pt>
                  <c:pt idx="15">
                    <c:v>Paldiski</c:v>
                  </c:pt>
                  <c:pt idx="16">
                    <c:v>Rummu  </c:v>
                  </c:pt>
                  <c:pt idx="17">
                    <c:v>Vasalemma</c:v>
                  </c:pt>
                  <c:pt idx="18">
                    <c:v>Ämari </c:v>
                  </c:pt>
                  <c:pt idx="19">
                    <c:v>Karjaküla </c:v>
                  </c:pt>
                  <c:pt idx="20">
                    <c:v>Muu</c:v>
                  </c:pt>
                </c:lvl>
                <c:lvl>
                  <c:pt idx="1">
                    <c:v>Sugu</c:v>
                  </c:pt>
                  <c:pt idx="3">
                    <c:v>Vanus</c:v>
                  </c:pt>
                  <c:pt idx="7">
                    <c:v>Rahvus</c:v>
                  </c:pt>
                  <c:pt idx="10">
                    <c:v>Asula</c:v>
                  </c:pt>
                </c:lvl>
              </c:multiLvlStrCache>
            </c:multiLvlStrRef>
          </c:cat>
          <c:val>
            <c:numRef>
              <c:f>'K17'!$C$3:$C$23</c:f>
              <c:numCache>
                <c:formatCode>0</c:formatCode>
                <c:ptCount val="21"/>
                <c:pt idx="0">
                  <c:v>43.697338263439306</c:v>
                </c:pt>
                <c:pt idx="1">
                  <c:v>37.312312700288359</c:v>
                </c:pt>
                <c:pt idx="2">
                  <c:v>48.679475818526051</c:v>
                </c:pt>
                <c:pt idx="3">
                  <c:v>52.310085550862972</c:v>
                </c:pt>
                <c:pt idx="4">
                  <c:v>45.139716451638172</c:v>
                </c:pt>
                <c:pt idx="5">
                  <c:v>41.123140266575071</c:v>
                </c:pt>
                <c:pt idx="6">
                  <c:v>42.390137536787535</c:v>
                </c:pt>
                <c:pt idx="7">
                  <c:v>41.128835505216571</c:v>
                </c:pt>
                <c:pt idx="8">
                  <c:v>48.963680836818632</c:v>
                </c:pt>
                <c:pt idx="9">
                  <c:v>45.887584907502259</c:v>
                </c:pt>
                <c:pt idx="10">
                  <c:v>43.648524591899999</c:v>
                </c:pt>
                <c:pt idx="11">
                  <c:v>34.690771127826778</c:v>
                </c:pt>
                <c:pt idx="12">
                  <c:v>46.550015743913541</c:v>
                </c:pt>
                <c:pt idx="13">
                  <c:v>31.785106355660826</c:v>
                </c:pt>
                <c:pt idx="14">
                  <c:v>37.857963889599652</c:v>
                </c:pt>
                <c:pt idx="15">
                  <c:v>51.750087867887508</c:v>
                </c:pt>
                <c:pt idx="16">
                  <c:v>45.925608798207143</c:v>
                </c:pt>
                <c:pt idx="17">
                  <c:v>35.41610506701506</c:v>
                </c:pt>
                <c:pt idx="18">
                  <c:v>46.867822389502365</c:v>
                </c:pt>
                <c:pt idx="19">
                  <c:v>30.154694069424927</c:v>
                </c:pt>
                <c:pt idx="20">
                  <c:v>41.129667377311016</c:v>
                </c:pt>
              </c:numCache>
            </c:numRef>
          </c:val>
          <c:extLst xmlns:c16r2="http://schemas.microsoft.com/office/drawing/2015/06/chart">
            <c:ext xmlns:c16="http://schemas.microsoft.com/office/drawing/2014/chart" uri="{C3380CC4-5D6E-409C-BE32-E72D297353CC}">
              <c16:uniqueId val="{00000000-3B61-488E-AEDB-3E99415F929E}"/>
            </c:ext>
          </c:extLst>
        </c:ser>
        <c:ser>
          <c:idx val="1"/>
          <c:order val="1"/>
          <c:tx>
            <c:strRef>
              <c:f>'K17'!$D$2</c:f>
              <c:strCache>
                <c:ptCount val="1"/>
                <c:pt idx="0">
                  <c:v>Keila</c:v>
                </c:pt>
              </c:strCache>
            </c:strRef>
          </c:tx>
          <c:spPr>
            <a:solidFill>
              <a:schemeClr val="accent5">
                <a:lumMod val="60000"/>
                <a:lumOff val="40000"/>
              </a:schemeClr>
            </a:solidFill>
            <a:ln>
              <a:noFill/>
            </a:ln>
            <a:effectLst/>
            <a:sp3d/>
          </c:spPr>
          <c:invertIfNegative val="0"/>
          <c:dLbls>
            <c:spPr>
              <a:noFill/>
              <a:ln w="25400">
                <a:noFill/>
              </a:ln>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65000"/>
                        <a:lumOff val="35000"/>
                      </a:schemeClr>
                    </a:solidFill>
                    <a:latin typeface="+mn-lt"/>
                    <a:ea typeface="+mn-ea"/>
                    <a:cs typeface="+mn-cs"/>
                  </a:defRPr>
                </a:pPr>
                <a:endParaRPr lang="et-E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multiLvlStrRef>
              <c:f>'K17'!$A$3:$B$23</c:f>
              <c:multiLvlStrCache>
                <c:ptCount val="21"/>
                <c:lvl>
                  <c:pt idx="0">
                    <c:v>Üldjaotus</c:v>
                  </c:pt>
                  <c:pt idx="1">
                    <c:v>Mees</c:v>
                  </c:pt>
                  <c:pt idx="2">
                    <c:v>Naine</c:v>
                  </c:pt>
                  <c:pt idx="3">
                    <c:v>18-29</c:v>
                  </c:pt>
                  <c:pt idx="4">
                    <c:v>30-44</c:v>
                  </c:pt>
                  <c:pt idx="5">
                    <c:v>45-64</c:v>
                  </c:pt>
                  <c:pt idx="6">
                    <c:v>65+</c:v>
                  </c:pt>
                  <c:pt idx="7">
                    <c:v>Eestlane</c:v>
                  </c:pt>
                  <c:pt idx="8">
                    <c:v>Venelane</c:v>
                  </c:pt>
                  <c:pt idx="9">
                    <c:v>Muu  </c:v>
                  </c:pt>
                  <c:pt idx="10">
                    <c:v>Harju-Risti </c:v>
                  </c:pt>
                  <c:pt idx="11">
                    <c:v>Klooga</c:v>
                  </c:pt>
                  <c:pt idx="12">
                    <c:v>Laulasmaa</c:v>
                  </c:pt>
                  <c:pt idx="13">
                    <c:v>Lehola </c:v>
                  </c:pt>
                  <c:pt idx="14">
                    <c:v>Padise </c:v>
                  </c:pt>
                  <c:pt idx="15">
                    <c:v>Paldiski</c:v>
                  </c:pt>
                  <c:pt idx="16">
                    <c:v>Rummu  </c:v>
                  </c:pt>
                  <c:pt idx="17">
                    <c:v>Vasalemma</c:v>
                  </c:pt>
                  <c:pt idx="18">
                    <c:v>Ämari </c:v>
                  </c:pt>
                  <c:pt idx="19">
                    <c:v>Karjaküla </c:v>
                  </c:pt>
                  <c:pt idx="20">
                    <c:v>Muu</c:v>
                  </c:pt>
                </c:lvl>
                <c:lvl>
                  <c:pt idx="1">
                    <c:v>Sugu</c:v>
                  </c:pt>
                  <c:pt idx="3">
                    <c:v>Vanus</c:v>
                  </c:pt>
                  <c:pt idx="7">
                    <c:v>Rahvus</c:v>
                  </c:pt>
                  <c:pt idx="10">
                    <c:v>Asula</c:v>
                  </c:pt>
                </c:lvl>
              </c:multiLvlStrCache>
            </c:multiLvlStrRef>
          </c:cat>
          <c:val>
            <c:numRef>
              <c:f>'K17'!$D$3:$D$23</c:f>
              <c:numCache>
                <c:formatCode>0</c:formatCode>
                <c:ptCount val="21"/>
                <c:pt idx="0">
                  <c:v>15.148852665835541</c:v>
                </c:pt>
                <c:pt idx="1">
                  <c:v>12.959974516234515</c:v>
                </c:pt>
                <c:pt idx="2">
                  <c:v>16.857148683171008</c:v>
                </c:pt>
                <c:pt idx="3">
                  <c:v>13.601730872677823</c:v>
                </c:pt>
                <c:pt idx="4">
                  <c:v>15.382098220331805</c:v>
                </c:pt>
                <c:pt idx="5">
                  <c:v>15.773474554787443</c:v>
                </c:pt>
                <c:pt idx="6">
                  <c:v>14.505388939860358</c:v>
                </c:pt>
                <c:pt idx="7">
                  <c:v>16.697966660395963</c:v>
                </c:pt>
                <c:pt idx="8">
                  <c:v>13.257415327871719</c:v>
                </c:pt>
                <c:pt idx="9">
                  <c:v>9.0020238944610398</c:v>
                </c:pt>
                <c:pt idx="10">
                  <c:v>20.604292353029933</c:v>
                </c:pt>
                <c:pt idx="11">
                  <c:v>33.585059963278184</c:v>
                </c:pt>
                <c:pt idx="12">
                  <c:v>15.679339112100873</c:v>
                </c:pt>
                <c:pt idx="13">
                  <c:v>33.594149959092888</c:v>
                </c:pt>
                <c:pt idx="14">
                  <c:v>3.0122490970358564</c:v>
                </c:pt>
                <c:pt idx="15">
                  <c:v>7.217633678433903</c:v>
                </c:pt>
                <c:pt idx="16">
                  <c:v>8.4556227838818643</c:v>
                </c:pt>
                <c:pt idx="17">
                  <c:v>11.32862208941177</c:v>
                </c:pt>
                <c:pt idx="18">
                  <c:v>12.539686254338203</c:v>
                </c:pt>
                <c:pt idx="19">
                  <c:v>49.819584437666684</c:v>
                </c:pt>
                <c:pt idx="20">
                  <c:v>16.690375474500957</c:v>
                </c:pt>
              </c:numCache>
            </c:numRef>
          </c:val>
          <c:extLst xmlns:c16r2="http://schemas.microsoft.com/office/drawing/2015/06/chart">
            <c:ext xmlns:c16="http://schemas.microsoft.com/office/drawing/2014/chart" uri="{C3380CC4-5D6E-409C-BE32-E72D297353CC}">
              <c16:uniqueId val="{00000001-3B61-488E-AEDB-3E99415F929E}"/>
            </c:ext>
          </c:extLst>
        </c:ser>
        <c:ser>
          <c:idx val="2"/>
          <c:order val="2"/>
          <c:tx>
            <c:strRef>
              <c:f>'K17'!$E$2</c:f>
              <c:strCache>
                <c:ptCount val="1"/>
                <c:pt idx="0">
                  <c:v>Paldiski</c:v>
                </c:pt>
              </c:strCache>
            </c:strRef>
          </c:tx>
          <c:spPr>
            <a:solidFill>
              <a:schemeClr val="accent5">
                <a:lumMod val="20000"/>
                <a:lumOff val="80000"/>
              </a:schemeClr>
            </a:solidFill>
            <a:ln>
              <a:noFill/>
            </a:ln>
            <a:effectLst/>
            <a:sp3d/>
          </c:spPr>
          <c:invertIfNegative val="0"/>
          <c:dLbls>
            <c:spPr>
              <a:noFill/>
              <a:ln w="25400">
                <a:noFill/>
              </a:ln>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multiLvlStrRef>
              <c:f>'K17'!$A$3:$B$23</c:f>
              <c:multiLvlStrCache>
                <c:ptCount val="21"/>
                <c:lvl>
                  <c:pt idx="0">
                    <c:v>Üldjaotus</c:v>
                  </c:pt>
                  <c:pt idx="1">
                    <c:v>Mees</c:v>
                  </c:pt>
                  <c:pt idx="2">
                    <c:v>Naine</c:v>
                  </c:pt>
                  <c:pt idx="3">
                    <c:v>18-29</c:v>
                  </c:pt>
                  <c:pt idx="4">
                    <c:v>30-44</c:v>
                  </c:pt>
                  <c:pt idx="5">
                    <c:v>45-64</c:v>
                  </c:pt>
                  <c:pt idx="6">
                    <c:v>65+</c:v>
                  </c:pt>
                  <c:pt idx="7">
                    <c:v>Eestlane</c:v>
                  </c:pt>
                  <c:pt idx="8">
                    <c:v>Venelane</c:v>
                  </c:pt>
                  <c:pt idx="9">
                    <c:v>Muu  </c:v>
                  </c:pt>
                  <c:pt idx="10">
                    <c:v>Harju-Risti </c:v>
                  </c:pt>
                  <c:pt idx="11">
                    <c:v>Klooga</c:v>
                  </c:pt>
                  <c:pt idx="12">
                    <c:v>Laulasmaa</c:v>
                  </c:pt>
                  <c:pt idx="13">
                    <c:v>Lehola </c:v>
                  </c:pt>
                  <c:pt idx="14">
                    <c:v>Padise </c:v>
                  </c:pt>
                  <c:pt idx="15">
                    <c:v>Paldiski</c:v>
                  </c:pt>
                  <c:pt idx="16">
                    <c:v>Rummu  </c:v>
                  </c:pt>
                  <c:pt idx="17">
                    <c:v>Vasalemma</c:v>
                  </c:pt>
                  <c:pt idx="18">
                    <c:v>Ämari </c:v>
                  </c:pt>
                  <c:pt idx="19">
                    <c:v>Karjaküla </c:v>
                  </c:pt>
                  <c:pt idx="20">
                    <c:v>Muu</c:v>
                  </c:pt>
                </c:lvl>
                <c:lvl>
                  <c:pt idx="1">
                    <c:v>Sugu</c:v>
                  </c:pt>
                  <c:pt idx="3">
                    <c:v>Vanus</c:v>
                  </c:pt>
                  <c:pt idx="7">
                    <c:v>Rahvus</c:v>
                  </c:pt>
                  <c:pt idx="10">
                    <c:v>Asula</c:v>
                  </c:pt>
                </c:lvl>
              </c:multiLvlStrCache>
            </c:multiLvlStrRef>
          </c:cat>
          <c:val>
            <c:numRef>
              <c:f>'K17'!$E$3:$E$23</c:f>
              <c:numCache>
                <c:formatCode>0</c:formatCode>
                <c:ptCount val="21"/>
                <c:pt idx="0">
                  <c:v>6.4765990773210813</c:v>
                </c:pt>
                <c:pt idx="1">
                  <c:v>7.9734968650711311</c:v>
                </c:pt>
                <c:pt idx="2">
                  <c:v>5.3430645687430145</c:v>
                </c:pt>
                <c:pt idx="3">
                  <c:v>0.9994050923808695</c:v>
                </c:pt>
                <c:pt idx="4">
                  <c:v>4.0651378110605121</c:v>
                </c:pt>
                <c:pt idx="5">
                  <c:v>9.4316983541902619</c:v>
                </c:pt>
                <c:pt idx="6">
                  <c:v>6.9896239884920828</c:v>
                </c:pt>
                <c:pt idx="7">
                  <c:v>1.3303576218777375</c:v>
                </c:pt>
                <c:pt idx="8">
                  <c:v>16.776541565281775</c:v>
                </c:pt>
                <c:pt idx="9">
                  <c:v>11.810306813889087</c:v>
                </c:pt>
                <c:pt idx="15">
                  <c:v>19.546750198559188</c:v>
                </c:pt>
                <c:pt idx="16">
                  <c:v>3.112340147970456</c:v>
                </c:pt>
                <c:pt idx="20">
                  <c:v>1.3817016890941585</c:v>
                </c:pt>
              </c:numCache>
            </c:numRef>
          </c:val>
          <c:extLst xmlns:c16r2="http://schemas.microsoft.com/office/drawing/2015/06/chart">
            <c:ext xmlns:c16="http://schemas.microsoft.com/office/drawing/2014/chart" uri="{C3380CC4-5D6E-409C-BE32-E72D297353CC}">
              <c16:uniqueId val="{00000002-3B61-488E-AEDB-3E99415F929E}"/>
            </c:ext>
          </c:extLst>
        </c:ser>
        <c:ser>
          <c:idx val="3"/>
          <c:order val="3"/>
          <c:tx>
            <c:strRef>
              <c:f>'K17'!$F$2</c:f>
              <c:strCache>
                <c:ptCount val="1"/>
                <c:pt idx="0">
                  <c:v>Haapsalu</c:v>
                </c:pt>
              </c:strCache>
            </c:strRef>
          </c:tx>
          <c:spPr>
            <a:solidFill>
              <a:schemeClr val="accent2">
                <a:lumMod val="40000"/>
                <a:lumOff val="60000"/>
              </a:schemeClr>
            </a:solidFill>
            <a:ln>
              <a:noFill/>
            </a:ln>
            <a:effectLst/>
            <a:sp3d/>
          </c:spPr>
          <c:invertIfNegative val="0"/>
          <c:dLbls>
            <c:spPr>
              <a:noFill/>
              <a:ln w="25400">
                <a:noFill/>
              </a:ln>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multiLvlStrRef>
              <c:f>'K17'!$A$3:$B$23</c:f>
              <c:multiLvlStrCache>
                <c:ptCount val="21"/>
                <c:lvl>
                  <c:pt idx="0">
                    <c:v>Üldjaotus</c:v>
                  </c:pt>
                  <c:pt idx="1">
                    <c:v>Mees</c:v>
                  </c:pt>
                  <c:pt idx="2">
                    <c:v>Naine</c:v>
                  </c:pt>
                  <c:pt idx="3">
                    <c:v>18-29</c:v>
                  </c:pt>
                  <c:pt idx="4">
                    <c:v>30-44</c:v>
                  </c:pt>
                  <c:pt idx="5">
                    <c:v>45-64</c:v>
                  </c:pt>
                  <c:pt idx="6">
                    <c:v>65+</c:v>
                  </c:pt>
                  <c:pt idx="7">
                    <c:v>Eestlane</c:v>
                  </c:pt>
                  <c:pt idx="8">
                    <c:v>Venelane</c:v>
                  </c:pt>
                  <c:pt idx="9">
                    <c:v>Muu  </c:v>
                  </c:pt>
                  <c:pt idx="10">
                    <c:v>Harju-Risti </c:v>
                  </c:pt>
                  <c:pt idx="11">
                    <c:v>Klooga</c:v>
                  </c:pt>
                  <c:pt idx="12">
                    <c:v>Laulasmaa</c:v>
                  </c:pt>
                  <c:pt idx="13">
                    <c:v>Lehola </c:v>
                  </c:pt>
                  <c:pt idx="14">
                    <c:v>Padise </c:v>
                  </c:pt>
                  <c:pt idx="15">
                    <c:v>Paldiski</c:v>
                  </c:pt>
                  <c:pt idx="16">
                    <c:v>Rummu  </c:v>
                  </c:pt>
                  <c:pt idx="17">
                    <c:v>Vasalemma</c:v>
                  </c:pt>
                  <c:pt idx="18">
                    <c:v>Ämari </c:v>
                  </c:pt>
                  <c:pt idx="19">
                    <c:v>Karjaküla </c:v>
                  </c:pt>
                  <c:pt idx="20">
                    <c:v>Muu</c:v>
                  </c:pt>
                </c:lvl>
                <c:lvl>
                  <c:pt idx="1">
                    <c:v>Sugu</c:v>
                  </c:pt>
                  <c:pt idx="3">
                    <c:v>Vanus</c:v>
                  </c:pt>
                  <c:pt idx="7">
                    <c:v>Rahvus</c:v>
                  </c:pt>
                  <c:pt idx="10">
                    <c:v>Asula</c:v>
                  </c:pt>
                </c:lvl>
              </c:multiLvlStrCache>
            </c:multiLvlStrRef>
          </c:cat>
          <c:val>
            <c:numRef>
              <c:f>'K17'!$F$3:$F$23</c:f>
              <c:numCache>
                <c:formatCode>0</c:formatCode>
                <c:ptCount val="21"/>
                <c:pt idx="0" formatCode="0.0">
                  <c:v>0.49524120902942348</c:v>
                </c:pt>
                <c:pt idx="1">
                  <c:v>0.67737464142217474</c:v>
                </c:pt>
                <c:pt idx="3">
                  <c:v>1.45403969380306</c:v>
                </c:pt>
                <c:pt idx="5">
                  <c:v>0.91461096974878242</c:v>
                </c:pt>
                <c:pt idx="7">
                  <c:v>0.77059726623817126</c:v>
                </c:pt>
                <c:pt idx="18">
                  <c:v>3.759686169592876</c:v>
                </c:pt>
                <c:pt idx="20">
                  <c:v>1.4253027213312339</c:v>
                </c:pt>
              </c:numCache>
            </c:numRef>
          </c:val>
          <c:extLst xmlns:c16r2="http://schemas.microsoft.com/office/drawing/2015/06/chart">
            <c:ext xmlns:c16="http://schemas.microsoft.com/office/drawing/2014/chart" uri="{C3380CC4-5D6E-409C-BE32-E72D297353CC}">
              <c16:uniqueId val="{00000003-3B61-488E-AEDB-3E99415F929E}"/>
            </c:ext>
          </c:extLst>
        </c:ser>
        <c:ser>
          <c:idx val="4"/>
          <c:order val="4"/>
          <c:tx>
            <c:strRef>
              <c:f>'K17'!$G$2</c:f>
              <c:strCache>
                <c:ptCount val="1"/>
                <c:pt idx="0">
                  <c:v>Muu koht</c:v>
                </c:pt>
              </c:strCache>
            </c:strRef>
          </c:tx>
          <c:spPr>
            <a:solidFill>
              <a:schemeClr val="accent2"/>
            </a:solidFill>
          </c:spPr>
          <c:invertIfNegative val="0"/>
          <c:dLbls>
            <c:spPr>
              <a:noFill/>
              <a:ln w="25400">
                <a:noFill/>
              </a:ln>
            </c:spPr>
            <c:txPr>
              <a:bodyPr wrap="square" lIns="38100" tIns="19050" rIns="38100" bIns="19050" anchor="ctr">
                <a:spAutoFit/>
              </a:bodyPr>
              <a:lstStyle/>
              <a:p>
                <a:pPr>
                  <a:defRPr sz="1100" b="1">
                    <a:solidFill>
                      <a:schemeClr val="tx1">
                        <a:lumMod val="75000"/>
                        <a:lumOff val="25000"/>
                      </a:schemeClr>
                    </a:solidFill>
                  </a:defRPr>
                </a:pPr>
                <a:endParaRPr lang="et-E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multiLvlStrRef>
              <c:f>'K17'!$A$3:$B$23</c:f>
              <c:multiLvlStrCache>
                <c:ptCount val="21"/>
                <c:lvl>
                  <c:pt idx="0">
                    <c:v>Üldjaotus</c:v>
                  </c:pt>
                  <c:pt idx="1">
                    <c:v>Mees</c:v>
                  </c:pt>
                  <c:pt idx="2">
                    <c:v>Naine</c:v>
                  </c:pt>
                  <c:pt idx="3">
                    <c:v>18-29</c:v>
                  </c:pt>
                  <c:pt idx="4">
                    <c:v>30-44</c:v>
                  </c:pt>
                  <c:pt idx="5">
                    <c:v>45-64</c:v>
                  </c:pt>
                  <c:pt idx="6">
                    <c:v>65+</c:v>
                  </c:pt>
                  <c:pt idx="7">
                    <c:v>Eestlane</c:v>
                  </c:pt>
                  <c:pt idx="8">
                    <c:v>Venelane</c:v>
                  </c:pt>
                  <c:pt idx="9">
                    <c:v>Muu  </c:v>
                  </c:pt>
                  <c:pt idx="10">
                    <c:v>Harju-Risti </c:v>
                  </c:pt>
                  <c:pt idx="11">
                    <c:v>Klooga</c:v>
                  </c:pt>
                  <c:pt idx="12">
                    <c:v>Laulasmaa</c:v>
                  </c:pt>
                  <c:pt idx="13">
                    <c:v>Lehola </c:v>
                  </c:pt>
                  <c:pt idx="14">
                    <c:v>Padise </c:v>
                  </c:pt>
                  <c:pt idx="15">
                    <c:v>Paldiski</c:v>
                  </c:pt>
                  <c:pt idx="16">
                    <c:v>Rummu  </c:v>
                  </c:pt>
                  <c:pt idx="17">
                    <c:v>Vasalemma</c:v>
                  </c:pt>
                  <c:pt idx="18">
                    <c:v>Ämari </c:v>
                  </c:pt>
                  <c:pt idx="19">
                    <c:v>Karjaküla </c:v>
                  </c:pt>
                  <c:pt idx="20">
                    <c:v>Muu</c:v>
                  </c:pt>
                </c:lvl>
                <c:lvl>
                  <c:pt idx="1">
                    <c:v>Sugu</c:v>
                  </c:pt>
                  <c:pt idx="3">
                    <c:v>Vanus</c:v>
                  </c:pt>
                  <c:pt idx="7">
                    <c:v>Rahvus</c:v>
                  </c:pt>
                  <c:pt idx="10">
                    <c:v>Asula</c:v>
                  </c:pt>
                </c:lvl>
              </c:multiLvlStrCache>
            </c:multiLvlStrRef>
          </c:cat>
          <c:val>
            <c:numRef>
              <c:f>'K17'!$G$3:$G$23</c:f>
              <c:numCache>
                <c:formatCode>0</c:formatCode>
                <c:ptCount val="21"/>
                <c:pt idx="0">
                  <c:v>2.2631628502903141</c:v>
                </c:pt>
                <c:pt idx="1">
                  <c:v>2.4511070360529348</c:v>
                </c:pt>
                <c:pt idx="2">
                  <c:v>2.1238303220546593</c:v>
                </c:pt>
                <c:pt idx="4">
                  <c:v>2.3558627751209174</c:v>
                </c:pt>
                <c:pt idx="5">
                  <c:v>3.1479834580798451</c:v>
                </c:pt>
                <c:pt idx="6">
                  <c:v>1.6778530353418883</c:v>
                </c:pt>
                <c:pt idx="7">
                  <c:v>2.0733582811576845</c:v>
                </c:pt>
                <c:pt idx="8">
                  <c:v>2.6035428411721937</c:v>
                </c:pt>
                <c:pt idx="9">
                  <c:v>2.608264346139435</c:v>
                </c:pt>
                <c:pt idx="10">
                  <c:v>5.5878623266283061</c:v>
                </c:pt>
                <c:pt idx="11">
                  <c:v>1.181799121138023</c:v>
                </c:pt>
                <c:pt idx="12">
                  <c:v>2.0505812865264712</c:v>
                </c:pt>
                <c:pt idx="15">
                  <c:v>0.64939883097091711</c:v>
                </c:pt>
                <c:pt idx="16">
                  <c:v>8.9927885635174025</c:v>
                </c:pt>
                <c:pt idx="17">
                  <c:v>3.8287224111349896</c:v>
                </c:pt>
                <c:pt idx="18">
                  <c:v>3.759686169592876</c:v>
                </c:pt>
                <c:pt idx="20">
                  <c:v>2.7835792993406558</c:v>
                </c:pt>
              </c:numCache>
            </c:numRef>
          </c:val>
          <c:extLst xmlns:c16r2="http://schemas.microsoft.com/office/drawing/2015/06/chart">
            <c:ext xmlns:c16="http://schemas.microsoft.com/office/drawing/2014/chart" uri="{C3380CC4-5D6E-409C-BE32-E72D297353CC}">
              <c16:uniqueId val="{00000004-3B61-488E-AEDB-3E99415F929E}"/>
            </c:ext>
          </c:extLst>
        </c:ser>
        <c:ser>
          <c:idx val="5"/>
          <c:order val="5"/>
          <c:tx>
            <c:strRef>
              <c:f>'K17'!$H$2</c:f>
              <c:strCache>
                <c:ptCount val="1"/>
                <c:pt idx="0">
                  <c:v>Ei tea, pole kunagi pöördunud</c:v>
                </c:pt>
              </c:strCache>
            </c:strRef>
          </c:tx>
          <c:spPr>
            <a:solidFill>
              <a:schemeClr val="bg1">
                <a:lumMod val="75000"/>
              </a:schemeClr>
            </a:solidFill>
          </c:spPr>
          <c:invertIfNegative val="0"/>
          <c:dLbls>
            <c:spPr>
              <a:noFill/>
              <a:ln w="25400">
                <a:noFill/>
              </a:ln>
            </c:spPr>
            <c:txPr>
              <a:bodyPr wrap="square" lIns="38100" tIns="19050" rIns="38100" bIns="19050" anchor="ctr">
                <a:spAutoFit/>
              </a:bodyPr>
              <a:lstStyle/>
              <a:p>
                <a:pPr>
                  <a:defRPr sz="1100" b="1">
                    <a:solidFill>
                      <a:schemeClr val="tx1">
                        <a:lumMod val="75000"/>
                        <a:lumOff val="25000"/>
                      </a:schemeClr>
                    </a:solidFill>
                  </a:defRPr>
                </a:pPr>
                <a:endParaRPr lang="et-E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multiLvlStrRef>
              <c:f>'K17'!$A$3:$B$23</c:f>
              <c:multiLvlStrCache>
                <c:ptCount val="21"/>
                <c:lvl>
                  <c:pt idx="0">
                    <c:v>Üldjaotus</c:v>
                  </c:pt>
                  <c:pt idx="1">
                    <c:v>Mees</c:v>
                  </c:pt>
                  <c:pt idx="2">
                    <c:v>Naine</c:v>
                  </c:pt>
                  <c:pt idx="3">
                    <c:v>18-29</c:v>
                  </c:pt>
                  <c:pt idx="4">
                    <c:v>30-44</c:v>
                  </c:pt>
                  <c:pt idx="5">
                    <c:v>45-64</c:v>
                  </c:pt>
                  <c:pt idx="6">
                    <c:v>65+</c:v>
                  </c:pt>
                  <c:pt idx="7">
                    <c:v>Eestlane</c:v>
                  </c:pt>
                  <c:pt idx="8">
                    <c:v>Venelane</c:v>
                  </c:pt>
                  <c:pt idx="9">
                    <c:v>Muu  </c:v>
                  </c:pt>
                  <c:pt idx="10">
                    <c:v>Harju-Risti </c:v>
                  </c:pt>
                  <c:pt idx="11">
                    <c:v>Klooga</c:v>
                  </c:pt>
                  <c:pt idx="12">
                    <c:v>Laulasmaa</c:v>
                  </c:pt>
                  <c:pt idx="13">
                    <c:v>Lehola </c:v>
                  </c:pt>
                  <c:pt idx="14">
                    <c:v>Padise </c:v>
                  </c:pt>
                  <c:pt idx="15">
                    <c:v>Paldiski</c:v>
                  </c:pt>
                  <c:pt idx="16">
                    <c:v>Rummu  </c:v>
                  </c:pt>
                  <c:pt idx="17">
                    <c:v>Vasalemma</c:v>
                  </c:pt>
                  <c:pt idx="18">
                    <c:v>Ämari </c:v>
                  </c:pt>
                  <c:pt idx="19">
                    <c:v>Karjaküla </c:v>
                  </c:pt>
                  <c:pt idx="20">
                    <c:v>Muu</c:v>
                  </c:pt>
                </c:lvl>
                <c:lvl>
                  <c:pt idx="1">
                    <c:v>Sugu</c:v>
                  </c:pt>
                  <c:pt idx="3">
                    <c:v>Vanus</c:v>
                  </c:pt>
                  <c:pt idx="7">
                    <c:v>Rahvus</c:v>
                  </c:pt>
                  <c:pt idx="10">
                    <c:v>Asula</c:v>
                  </c:pt>
                </c:lvl>
              </c:multiLvlStrCache>
            </c:multiLvlStrRef>
          </c:cat>
          <c:val>
            <c:numRef>
              <c:f>'K17'!$H$3:$H$23</c:f>
              <c:numCache>
                <c:formatCode>0</c:formatCode>
                <c:ptCount val="21"/>
                <c:pt idx="0">
                  <c:v>31.918805934083739</c:v>
                </c:pt>
                <c:pt idx="1">
                  <c:v>38.625734240931095</c:v>
                </c:pt>
                <c:pt idx="2">
                  <c:v>26.639764613291845</c:v>
                </c:pt>
                <c:pt idx="3">
                  <c:v>31.634738790275357</c:v>
                </c:pt>
                <c:pt idx="4">
                  <c:v>33.057184741848673</c:v>
                </c:pt>
                <c:pt idx="5">
                  <c:v>29.609092396618713</c:v>
                </c:pt>
                <c:pt idx="6">
                  <c:v>34.436996499518173</c:v>
                </c:pt>
                <c:pt idx="7">
                  <c:v>37.998884665113046</c:v>
                </c:pt>
                <c:pt idx="8">
                  <c:v>18.398819428855624</c:v>
                </c:pt>
                <c:pt idx="9">
                  <c:v>30.69182003800822</c:v>
                </c:pt>
                <c:pt idx="10">
                  <c:v>30.159320728441781</c:v>
                </c:pt>
                <c:pt idx="11">
                  <c:v>30.542369787757035</c:v>
                </c:pt>
                <c:pt idx="12">
                  <c:v>35.720063857459145</c:v>
                </c:pt>
                <c:pt idx="13">
                  <c:v>34.620743685246261</c:v>
                </c:pt>
                <c:pt idx="14">
                  <c:v>59.129787013364485</c:v>
                </c:pt>
                <c:pt idx="15">
                  <c:v>20.836129424148421</c:v>
                </c:pt>
                <c:pt idx="16">
                  <c:v>33.513639706423092</c:v>
                </c:pt>
                <c:pt idx="17">
                  <c:v>49.426550432438219</c:v>
                </c:pt>
                <c:pt idx="18">
                  <c:v>33.073119016973685</c:v>
                </c:pt>
                <c:pt idx="19">
                  <c:v>20.025721492908382</c:v>
                </c:pt>
                <c:pt idx="20">
                  <c:v>36.589373438422079</c:v>
                </c:pt>
              </c:numCache>
            </c:numRef>
          </c:val>
          <c:extLst xmlns:c16r2="http://schemas.microsoft.com/office/drawing/2015/06/chart">
            <c:ext xmlns:c16="http://schemas.microsoft.com/office/drawing/2014/chart" uri="{C3380CC4-5D6E-409C-BE32-E72D297353CC}">
              <c16:uniqueId val="{00000005-3B61-488E-AEDB-3E99415F929E}"/>
            </c:ext>
          </c:extLst>
        </c:ser>
        <c:dLbls>
          <c:showLegendKey val="0"/>
          <c:showVal val="0"/>
          <c:showCatName val="0"/>
          <c:showSerName val="0"/>
          <c:showPercent val="0"/>
          <c:showBubbleSize val="0"/>
        </c:dLbls>
        <c:gapWidth val="150"/>
        <c:shape val="box"/>
        <c:axId val="400314992"/>
        <c:axId val="400315384"/>
        <c:axId val="0"/>
      </c:bar3DChart>
      <c:catAx>
        <c:axId val="400314992"/>
        <c:scaling>
          <c:orientation val="maxMin"/>
        </c:scaling>
        <c:delete val="0"/>
        <c:axPos val="l"/>
        <c:numFmt formatCode="General" sourceLinked="1"/>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t-EE"/>
          </a:p>
        </c:txPr>
        <c:crossAx val="400315384"/>
        <c:crosses val="autoZero"/>
        <c:auto val="1"/>
        <c:lblAlgn val="ctr"/>
        <c:lblOffset val="100"/>
        <c:noMultiLvlLbl val="0"/>
      </c:catAx>
      <c:valAx>
        <c:axId val="400315384"/>
        <c:scaling>
          <c:orientation val="minMax"/>
        </c:scaling>
        <c:delete val="1"/>
        <c:axPos val="b"/>
        <c:numFmt formatCode="0%" sourceLinked="1"/>
        <c:majorTickMark val="out"/>
        <c:minorTickMark val="none"/>
        <c:tickLblPos val="nextTo"/>
        <c:crossAx val="400314992"/>
        <c:crosses val="max"/>
        <c:crossBetween val="between"/>
      </c:valAx>
      <c:spPr>
        <a:noFill/>
        <a:ln w="25400">
          <a:noFill/>
        </a:ln>
      </c:spPr>
    </c:plotArea>
    <c:legend>
      <c:legendPos val="r"/>
      <c:layout>
        <c:manualLayout>
          <c:xMode val="edge"/>
          <c:yMode val="edge"/>
          <c:x val="4.9206364829396325E-2"/>
          <c:y val="0.89549703044798579"/>
          <c:w val="0.94444586614173232"/>
          <c:h val="4.6846900110182443E-2"/>
        </c:manualLayout>
      </c:layout>
      <c:overlay val="0"/>
      <c:txPr>
        <a:bodyPr/>
        <a:lstStyle/>
        <a:p>
          <a:pPr>
            <a:defRPr sz="1200" b="1">
              <a:solidFill>
                <a:schemeClr val="tx1">
                  <a:lumMod val="75000"/>
                  <a:lumOff val="25000"/>
                </a:schemeClr>
              </a:solidFill>
            </a:defRPr>
          </a:pPr>
          <a:endParaRPr lang="et-EE"/>
        </a:p>
      </c:txPr>
    </c:legend>
    <c:plotVisOnly val="1"/>
    <c:dispBlanksAs val="gap"/>
    <c:showDLblsOverMax val="0"/>
  </c:chart>
  <c:spPr>
    <a:solidFill>
      <a:schemeClr val="bg1"/>
    </a:solidFill>
    <a:ln w="9525" cap="flat" cmpd="sng" algn="ctr">
      <a:noFill/>
      <a:round/>
    </a:ln>
    <a:effectLst/>
  </c:spPr>
  <c:txPr>
    <a:bodyPr/>
    <a:lstStyle/>
    <a:p>
      <a:pPr>
        <a:defRPr/>
      </a:pPr>
      <a:endParaRPr lang="et-EE"/>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t-EE" b="1"/>
              <a:t>Kui rahul olete esmatasandi arstiabi kättesaadavusega vallas ( arsti vastuvõtt: perearst, perearsti õde, hambaarst?)</a:t>
            </a:r>
            <a:endParaRPr lang="en-US" b="1"/>
          </a:p>
          <a:p>
            <a:pPr>
              <a:defRPr sz="1400" b="0" i="0" u="none" strike="noStrike" kern="1200" spc="0" baseline="0">
                <a:solidFill>
                  <a:schemeClr val="tx1">
                    <a:lumMod val="65000"/>
                    <a:lumOff val="35000"/>
                  </a:schemeClr>
                </a:solidFill>
                <a:latin typeface="+mn-lt"/>
                <a:ea typeface="+mn-ea"/>
                <a:cs typeface="+mn-cs"/>
              </a:defRPr>
            </a:pPr>
            <a:r>
              <a:rPr lang="en-US" sz="1200" b="0" i="0" baseline="0">
                <a:effectLst/>
              </a:rPr>
              <a:t>Keskmine hinnang</a:t>
            </a:r>
            <a:endParaRPr lang="et-EE" sz="1200">
              <a:effectLst/>
            </a:endParaRPr>
          </a:p>
          <a:p>
            <a:pPr>
              <a:defRPr sz="1400" b="0" i="0" u="none" strike="noStrike" kern="1200" spc="0" baseline="0">
                <a:solidFill>
                  <a:schemeClr val="tx1">
                    <a:lumMod val="65000"/>
                    <a:lumOff val="35000"/>
                  </a:schemeClr>
                </a:solidFill>
                <a:latin typeface="+mn-lt"/>
                <a:ea typeface="+mn-ea"/>
                <a:cs typeface="+mn-cs"/>
              </a:defRPr>
            </a:pPr>
            <a:r>
              <a:rPr lang="en-US" sz="1200" b="0" i="0" baseline="0">
                <a:effectLst/>
              </a:rPr>
              <a:t>Kõikidest vastajatest, kes oskasid hinnata</a:t>
            </a:r>
            <a:endParaRPr lang="et-EE" sz="1200">
              <a:effectLst/>
            </a:endParaRPr>
          </a:p>
          <a:p>
            <a:pPr>
              <a:defRPr sz="1400" b="0" i="0" u="none" strike="noStrike" kern="1200" spc="0" baseline="0">
                <a:solidFill>
                  <a:schemeClr val="tx1">
                    <a:lumMod val="65000"/>
                    <a:lumOff val="35000"/>
                  </a:schemeClr>
                </a:solidFill>
                <a:latin typeface="+mn-lt"/>
                <a:ea typeface="+mn-ea"/>
                <a:cs typeface="+mn-cs"/>
              </a:defRPr>
            </a:pPr>
            <a:r>
              <a:rPr lang="en-US" sz="1200" b="0" i="0" baseline="0">
                <a:effectLst/>
              </a:rPr>
              <a:t>Skaalal 1-4, kus 1 - Ei ole üldse rahul   4 - Väga rahul</a:t>
            </a:r>
            <a:endParaRPr lang="et-EE" sz="1200">
              <a:effectLst/>
            </a:endParaRPr>
          </a:p>
        </c:rich>
      </c:tx>
      <c:layout>
        <c:manualLayout>
          <c:xMode val="edge"/>
          <c:yMode val="edge"/>
          <c:x val="0.16256385314106186"/>
          <c:y val="1.6944402862189754E-2"/>
        </c:manualLayout>
      </c:layout>
      <c:overlay val="0"/>
      <c:spPr>
        <a:noFill/>
        <a:ln w="25400">
          <a:noFill/>
        </a:ln>
      </c:spPr>
    </c:title>
    <c:autoTitleDeleted val="0"/>
    <c:view3D>
      <c:rotX val="15"/>
      <c:rotY val="20"/>
      <c:depthPercent val="100"/>
      <c:rAngAx val="1"/>
    </c:view3D>
    <c:floor>
      <c:thickness val="0"/>
      <c:spPr>
        <a:noFill/>
        <a:ln w="6350">
          <a:noFill/>
        </a:ln>
      </c:spPr>
    </c:floor>
    <c:sideWall>
      <c:thickness val="0"/>
      <c:spPr>
        <a:noFill/>
        <a:ln w="25400">
          <a:noFill/>
        </a:ln>
      </c:spPr>
    </c:sideWall>
    <c:backWall>
      <c:thickness val="0"/>
      <c:spPr>
        <a:noFill/>
        <a:ln w="25400">
          <a:noFill/>
        </a:ln>
      </c:spPr>
    </c:backWall>
    <c:plotArea>
      <c:layout/>
      <c:bar3DChart>
        <c:barDir val="bar"/>
        <c:grouping val="clustered"/>
        <c:varyColors val="0"/>
        <c:ser>
          <c:idx val="0"/>
          <c:order val="0"/>
          <c:spPr>
            <a:solidFill>
              <a:srgbClr val="4472C4"/>
            </a:solidFill>
            <a:ln w="25400">
              <a:noFill/>
            </a:ln>
          </c:spPr>
          <c:invertIfNegative val="0"/>
          <c:dLbls>
            <c:spPr>
              <a:noFill/>
              <a:ln w="25400">
                <a:noFill/>
              </a:ln>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multiLvlStrRef>
              <c:f>'K18'!$C$3:$D$23</c:f>
              <c:multiLvlStrCache>
                <c:ptCount val="21"/>
                <c:lvl>
                  <c:pt idx="0">
                    <c:v>Keskmine hinnang</c:v>
                  </c:pt>
                  <c:pt idx="1">
                    <c:v>Mees</c:v>
                  </c:pt>
                  <c:pt idx="2">
                    <c:v>Naine</c:v>
                  </c:pt>
                  <c:pt idx="3">
                    <c:v>18-29</c:v>
                  </c:pt>
                  <c:pt idx="4">
                    <c:v>30-44</c:v>
                  </c:pt>
                  <c:pt idx="5">
                    <c:v>45-64</c:v>
                  </c:pt>
                  <c:pt idx="6">
                    <c:v>65+</c:v>
                  </c:pt>
                  <c:pt idx="7">
                    <c:v>Eestlane</c:v>
                  </c:pt>
                  <c:pt idx="8">
                    <c:v>Venelane</c:v>
                  </c:pt>
                  <c:pt idx="9">
                    <c:v>Muu</c:v>
                  </c:pt>
                  <c:pt idx="10">
                    <c:v>Harju-Risti</c:v>
                  </c:pt>
                  <c:pt idx="11">
                    <c:v>Klooga</c:v>
                  </c:pt>
                  <c:pt idx="12">
                    <c:v>Laulasmaa</c:v>
                  </c:pt>
                  <c:pt idx="13">
                    <c:v>Lehola</c:v>
                  </c:pt>
                  <c:pt idx="14">
                    <c:v>Padise</c:v>
                  </c:pt>
                  <c:pt idx="15">
                    <c:v>Paldiski</c:v>
                  </c:pt>
                  <c:pt idx="16">
                    <c:v>Rummu</c:v>
                  </c:pt>
                  <c:pt idx="17">
                    <c:v>Vasalemma</c:v>
                  </c:pt>
                  <c:pt idx="18">
                    <c:v>Ämari</c:v>
                  </c:pt>
                  <c:pt idx="19">
                    <c:v>Karjaküla</c:v>
                  </c:pt>
                  <c:pt idx="20">
                    <c:v>Muu</c:v>
                  </c:pt>
                </c:lvl>
                <c:lvl>
                  <c:pt idx="1">
                    <c:v>Sugu</c:v>
                  </c:pt>
                  <c:pt idx="3">
                    <c:v>Vanus</c:v>
                  </c:pt>
                  <c:pt idx="7">
                    <c:v>Rahvus</c:v>
                  </c:pt>
                  <c:pt idx="10">
                    <c:v>Asula</c:v>
                  </c:pt>
                </c:lvl>
              </c:multiLvlStrCache>
            </c:multiLvlStrRef>
          </c:cat>
          <c:val>
            <c:numRef>
              <c:f>'K18'!$E$3:$E$22</c:f>
              <c:numCache>
                <c:formatCode>###0.0</c:formatCode>
                <c:ptCount val="20"/>
                <c:pt idx="0">
                  <c:v>2.3726314864697033</c:v>
                </c:pt>
                <c:pt idx="1">
                  <c:v>2.4777977177188681</c:v>
                </c:pt>
                <c:pt idx="2">
                  <c:v>2.2878597182065374</c:v>
                </c:pt>
                <c:pt idx="3">
                  <c:v>2.4107397302239737</c:v>
                </c:pt>
                <c:pt idx="4">
                  <c:v>2.2767353113978892</c:v>
                </c:pt>
                <c:pt idx="5">
                  <c:v>2.3240037284930448</c:v>
                </c:pt>
                <c:pt idx="6">
                  <c:v>2.5684074755182169</c:v>
                </c:pt>
                <c:pt idx="7">
                  <c:v>2.4387472243481532</c:v>
                </c:pt>
                <c:pt idx="8">
                  <c:v>2.2522000107111273</c:v>
                </c:pt>
                <c:pt idx="9">
                  <c:v>2.39532780640566</c:v>
                </c:pt>
                <c:pt idx="10">
                  <c:v>2.4363534173618424</c:v>
                </c:pt>
                <c:pt idx="11">
                  <c:v>2.6531883711666704</c:v>
                </c:pt>
                <c:pt idx="12">
                  <c:v>1.9705649884459695</c:v>
                </c:pt>
                <c:pt idx="13">
                  <c:v>2.6930984898483903</c:v>
                </c:pt>
                <c:pt idx="14">
                  <c:v>3.1478508512160412</c:v>
                </c:pt>
                <c:pt idx="15">
                  <c:v>1.9432261432430731</c:v>
                </c:pt>
                <c:pt idx="16">
                  <c:v>2.7190445980395705</c:v>
                </c:pt>
                <c:pt idx="17">
                  <c:v>2.9833149156844838</c:v>
                </c:pt>
                <c:pt idx="18">
                  <c:v>2.7380077383961505</c:v>
                </c:pt>
                <c:pt idx="19">
                  <c:v>2.0199385341003464</c:v>
                </c:pt>
              </c:numCache>
            </c:numRef>
          </c:val>
          <c:extLst xmlns:c16r2="http://schemas.microsoft.com/office/drawing/2015/06/chart">
            <c:ext xmlns:c16="http://schemas.microsoft.com/office/drawing/2014/chart" uri="{C3380CC4-5D6E-409C-BE32-E72D297353CC}">
              <c16:uniqueId val="{00000000-E987-42B4-AB21-6FC28D1490AD}"/>
            </c:ext>
          </c:extLst>
        </c:ser>
        <c:dLbls>
          <c:showLegendKey val="0"/>
          <c:showVal val="0"/>
          <c:showCatName val="0"/>
          <c:showSerName val="0"/>
          <c:showPercent val="0"/>
          <c:showBubbleSize val="0"/>
        </c:dLbls>
        <c:gapWidth val="150"/>
        <c:shape val="box"/>
        <c:axId val="400318128"/>
        <c:axId val="400318520"/>
        <c:axId val="0"/>
      </c:bar3DChart>
      <c:catAx>
        <c:axId val="400318128"/>
        <c:scaling>
          <c:orientation val="maxMin"/>
        </c:scaling>
        <c:delete val="0"/>
        <c:axPos val="l"/>
        <c:numFmt formatCode="General" sourceLinked="1"/>
        <c:majorTickMark val="none"/>
        <c:minorTickMark val="none"/>
        <c:tickLblPos val="nextTo"/>
        <c:spPr>
          <a:noFill/>
          <a:ln>
            <a:solidFill>
              <a:schemeClr val="bg1">
                <a:lumMod val="65000"/>
              </a:schemeClr>
            </a:solid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t-EE"/>
          </a:p>
        </c:txPr>
        <c:crossAx val="400318520"/>
        <c:crosses val="autoZero"/>
        <c:auto val="1"/>
        <c:lblAlgn val="ctr"/>
        <c:lblOffset val="100"/>
        <c:noMultiLvlLbl val="0"/>
      </c:catAx>
      <c:valAx>
        <c:axId val="400318520"/>
        <c:scaling>
          <c:orientation val="minMax"/>
          <c:max val="5"/>
          <c:min val="1"/>
        </c:scaling>
        <c:delete val="1"/>
        <c:axPos val="b"/>
        <c:numFmt formatCode="###0.0" sourceLinked="1"/>
        <c:majorTickMark val="out"/>
        <c:minorTickMark val="none"/>
        <c:tickLblPos val="nextTo"/>
        <c:crossAx val="400318128"/>
        <c:crosses val="max"/>
        <c:crossBetween val="between"/>
      </c:valAx>
      <c:spPr>
        <a:noFill/>
        <a:ln w="25400">
          <a:noFill/>
        </a:ln>
      </c:spPr>
    </c:plotArea>
    <c:plotVisOnly val="1"/>
    <c:dispBlanksAs val="gap"/>
    <c:showDLblsOverMax val="0"/>
  </c:chart>
  <c:spPr>
    <a:solidFill>
      <a:schemeClr val="bg1"/>
    </a:solidFill>
    <a:ln w="9525" cap="flat" cmpd="sng" algn="ctr">
      <a:noFill/>
      <a:round/>
    </a:ln>
    <a:effectLst/>
  </c:spPr>
  <c:txPr>
    <a:bodyPr/>
    <a:lstStyle/>
    <a:p>
      <a:pPr>
        <a:defRPr/>
      </a:pPr>
      <a:endParaRPr lang="et-E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t-EE" b="1" i="0"/>
              <a:t>Kui pika teekonna Te hinnanguliselt tööle või kooli minekuks läbite?</a:t>
            </a:r>
            <a:endParaRPr lang="en-US" b="1" i="0"/>
          </a:p>
          <a:p>
            <a:pPr>
              <a:defRPr sz="1400" b="0" i="0" u="none" strike="noStrike" kern="1200" spc="0" baseline="0">
                <a:solidFill>
                  <a:schemeClr val="tx1">
                    <a:lumMod val="65000"/>
                    <a:lumOff val="35000"/>
                  </a:schemeClr>
                </a:solidFill>
                <a:latin typeface="+mn-lt"/>
                <a:ea typeface="+mn-ea"/>
                <a:cs typeface="+mn-cs"/>
              </a:defRPr>
            </a:pPr>
            <a:r>
              <a:rPr lang="en-US"/>
              <a:t>% kõikidest vastajatest, N=716</a:t>
            </a:r>
            <a:endParaRPr lang="et-EE"/>
          </a:p>
        </c:rich>
      </c:tx>
      <c:layout>
        <c:manualLayout>
          <c:xMode val="edge"/>
          <c:yMode val="edge"/>
          <c:x val="0"/>
          <c:y val="1.4630743646906778E-2"/>
        </c:manualLayout>
      </c:layout>
      <c:overlay val="0"/>
      <c:spPr>
        <a:noFill/>
        <a:ln w="25400">
          <a:noFill/>
        </a:ln>
      </c:spPr>
    </c:title>
    <c:autoTitleDeleted val="0"/>
    <c:view3D>
      <c:rotX val="15"/>
      <c:rotY val="20"/>
      <c:depthPercent val="100"/>
      <c:rAngAx val="1"/>
    </c:view3D>
    <c:floor>
      <c:thickness val="0"/>
      <c:spPr>
        <a:noFill/>
        <a:ln w="6350">
          <a:noFill/>
        </a:ln>
      </c:spPr>
    </c:floor>
    <c:sideWall>
      <c:thickness val="0"/>
      <c:spPr>
        <a:noFill/>
        <a:ln w="25400">
          <a:noFill/>
        </a:ln>
      </c:spPr>
    </c:sideWall>
    <c:backWall>
      <c:thickness val="0"/>
      <c:spPr>
        <a:noFill/>
        <a:ln w="25400">
          <a:noFill/>
        </a:ln>
      </c:spPr>
    </c:backWall>
    <c:plotArea>
      <c:layout/>
      <c:bar3DChart>
        <c:barDir val="bar"/>
        <c:grouping val="clustered"/>
        <c:varyColors val="0"/>
        <c:ser>
          <c:idx val="0"/>
          <c:order val="0"/>
          <c:spPr>
            <a:solidFill>
              <a:srgbClr val="4472C4"/>
            </a:solidFill>
            <a:ln w="25400">
              <a:noFill/>
            </a:ln>
          </c:spPr>
          <c:invertIfNegative val="0"/>
          <c:dPt>
            <c:idx val="6"/>
            <c:invertIfNegative val="0"/>
            <c:bubble3D val="0"/>
            <c:spPr>
              <a:solidFill>
                <a:schemeClr val="accent2">
                  <a:lumMod val="60000"/>
                  <a:lumOff val="40000"/>
                </a:schemeClr>
              </a:solidFill>
              <a:ln>
                <a:noFill/>
              </a:ln>
              <a:effectLst/>
              <a:sp3d/>
            </c:spPr>
            <c:extLst xmlns:c16r2="http://schemas.microsoft.com/office/drawing/2015/06/chart">
              <c:ext xmlns:c16="http://schemas.microsoft.com/office/drawing/2014/chart" uri="{C3380CC4-5D6E-409C-BE32-E72D297353CC}">
                <c16:uniqueId val="{00000001-6921-4470-9368-CA3300061502}"/>
              </c:ext>
            </c:extLst>
          </c:dPt>
          <c:dLbls>
            <c:spPr>
              <a:noFill/>
              <a:ln w="25400">
                <a:noFill/>
              </a:ln>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K2_grupid!$D$7:$D$13</c:f>
              <c:strCache>
                <c:ptCount val="7"/>
                <c:pt idx="0">
                  <c:v>alla 2 km</c:v>
                </c:pt>
                <c:pt idx="1">
                  <c:v>2-10 km</c:v>
                </c:pt>
                <c:pt idx="2">
                  <c:v>11-29 km</c:v>
                </c:pt>
                <c:pt idx="3">
                  <c:v>30-54 km</c:v>
                </c:pt>
                <c:pt idx="4">
                  <c:v>55+ km</c:v>
                </c:pt>
                <c:pt idx="5">
                  <c:v>Muu</c:v>
                </c:pt>
                <c:pt idx="6">
                  <c:v>Ei käi tööl ega koolis</c:v>
                </c:pt>
              </c:strCache>
            </c:strRef>
          </c:cat>
          <c:val>
            <c:numRef>
              <c:f>K2_grupid!$E$7:$E$13</c:f>
              <c:numCache>
                <c:formatCode>###0</c:formatCode>
                <c:ptCount val="7"/>
                <c:pt idx="0">
                  <c:v>8.1703053052986547</c:v>
                </c:pt>
                <c:pt idx="1">
                  <c:v>10.209983165711947</c:v>
                </c:pt>
                <c:pt idx="2">
                  <c:v>16.858493032309944</c:v>
                </c:pt>
                <c:pt idx="3">
                  <c:v>28.34494622677277</c:v>
                </c:pt>
                <c:pt idx="4">
                  <c:v>10.516007721849325</c:v>
                </c:pt>
                <c:pt idx="5">
                  <c:v>0.54031623960990272</c:v>
                </c:pt>
                <c:pt idx="6">
                  <c:v>25.3599483084468</c:v>
                </c:pt>
              </c:numCache>
            </c:numRef>
          </c:val>
          <c:extLst xmlns:c16r2="http://schemas.microsoft.com/office/drawing/2015/06/chart">
            <c:ext xmlns:c16="http://schemas.microsoft.com/office/drawing/2014/chart" uri="{C3380CC4-5D6E-409C-BE32-E72D297353CC}">
              <c16:uniqueId val="{00000002-6921-4470-9368-CA3300061502}"/>
            </c:ext>
          </c:extLst>
        </c:ser>
        <c:dLbls>
          <c:showLegendKey val="0"/>
          <c:showVal val="0"/>
          <c:showCatName val="0"/>
          <c:showSerName val="0"/>
          <c:showPercent val="0"/>
          <c:showBubbleSize val="0"/>
        </c:dLbls>
        <c:gapWidth val="150"/>
        <c:shape val="box"/>
        <c:axId val="397852864"/>
        <c:axId val="397852472"/>
        <c:axId val="0"/>
      </c:bar3DChart>
      <c:catAx>
        <c:axId val="397852864"/>
        <c:scaling>
          <c:orientation val="maxMin"/>
        </c:scaling>
        <c:delete val="0"/>
        <c:axPos val="l"/>
        <c:numFmt formatCode="General" sourceLinked="1"/>
        <c:majorTickMark val="none"/>
        <c:minorTickMark val="none"/>
        <c:tickLblPos val="nextTo"/>
        <c:spPr>
          <a:ln w="6350">
            <a:noFill/>
          </a:ln>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t-EE"/>
          </a:p>
        </c:txPr>
        <c:crossAx val="397852472"/>
        <c:crosses val="autoZero"/>
        <c:auto val="1"/>
        <c:lblAlgn val="ctr"/>
        <c:lblOffset val="100"/>
        <c:noMultiLvlLbl val="0"/>
      </c:catAx>
      <c:valAx>
        <c:axId val="397852472"/>
        <c:scaling>
          <c:orientation val="minMax"/>
          <c:max val="70"/>
        </c:scaling>
        <c:delete val="1"/>
        <c:axPos val="b"/>
        <c:numFmt formatCode="###0" sourceLinked="1"/>
        <c:majorTickMark val="out"/>
        <c:minorTickMark val="none"/>
        <c:tickLblPos val="nextTo"/>
        <c:crossAx val="397852864"/>
        <c:crosses val="max"/>
        <c:crossBetween val="between"/>
      </c:valAx>
      <c:spPr>
        <a:noFill/>
        <a:ln w="25400">
          <a:noFill/>
        </a:ln>
      </c:spPr>
    </c:plotArea>
    <c:plotVisOnly val="1"/>
    <c:dispBlanksAs val="gap"/>
    <c:showDLblsOverMax val="0"/>
  </c:chart>
  <c:spPr>
    <a:solidFill>
      <a:schemeClr val="bg1"/>
    </a:solidFill>
    <a:ln w="9525" cap="flat" cmpd="sng" algn="ctr">
      <a:noFill/>
      <a:round/>
    </a:ln>
    <a:effectLst/>
  </c:spPr>
  <c:txPr>
    <a:bodyPr/>
    <a:lstStyle/>
    <a:p>
      <a:pPr>
        <a:defRPr/>
      </a:pPr>
      <a:endParaRPr lang="et-EE"/>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t-EE" sz="1300" b="1" i="0" baseline="0" dirty="0">
                <a:effectLst/>
              </a:rPr>
              <a:t>Kui rahul olete esmatasandi arstiabi kättesaadavusega vallas ( arsti vastuvõtt: perearst, perearsti õde, hambaarst?)</a:t>
            </a:r>
            <a:endParaRPr lang="et-EE" sz="1300" dirty="0">
              <a:effectLst/>
            </a:endParaRPr>
          </a:p>
        </c:rich>
      </c:tx>
      <c:overlay val="0"/>
      <c:spPr>
        <a:noFill/>
        <a:ln w="25400">
          <a:noFill/>
        </a:ln>
      </c:spPr>
    </c:title>
    <c:autoTitleDeleted val="0"/>
    <c:plotArea>
      <c:layout/>
      <c:barChart>
        <c:barDir val="bar"/>
        <c:grouping val="percentStacked"/>
        <c:varyColors val="0"/>
        <c:ser>
          <c:idx val="0"/>
          <c:order val="0"/>
          <c:tx>
            <c:strRef>
              <c:f>'K18'!$T$2</c:f>
              <c:strCache>
                <c:ptCount val="1"/>
                <c:pt idx="0">
                  <c:v>Hinnang antud</c:v>
                </c:pt>
              </c:strCache>
            </c:strRef>
          </c:tx>
          <c:spPr>
            <a:solidFill>
              <a:schemeClr val="accent5">
                <a:lumMod val="20000"/>
                <a:lumOff val="80000"/>
              </a:schemeClr>
            </a:solidFill>
            <a:ln>
              <a:noFill/>
            </a:ln>
            <a:effectLst/>
          </c:spPr>
          <c:invertIfNegative val="0"/>
          <c:val>
            <c:numRef>
              <c:f>'K18'!$T$3</c:f>
              <c:numCache>
                <c:formatCode>0%</c:formatCode>
                <c:ptCount val="1"/>
                <c:pt idx="0">
                  <c:v>0.67</c:v>
                </c:pt>
              </c:numCache>
            </c:numRef>
          </c:val>
          <c:extLst xmlns:c16r2="http://schemas.microsoft.com/office/drawing/2015/06/chart">
            <c:ext xmlns:c16="http://schemas.microsoft.com/office/drawing/2014/chart" uri="{C3380CC4-5D6E-409C-BE32-E72D297353CC}">
              <c16:uniqueId val="{00000000-D30E-4652-A3A2-F0908553F182}"/>
            </c:ext>
          </c:extLst>
        </c:ser>
        <c:ser>
          <c:idx val="1"/>
          <c:order val="1"/>
          <c:tx>
            <c:strRef>
              <c:f>'K18'!$U$2</c:f>
              <c:strCache>
                <c:ptCount val="1"/>
                <c:pt idx="0">
                  <c:v>ei oska öelda</c:v>
                </c:pt>
              </c:strCache>
            </c:strRef>
          </c:tx>
          <c:spPr>
            <a:solidFill>
              <a:schemeClr val="bg1">
                <a:lumMod val="75000"/>
              </a:schemeClr>
            </a:solidFill>
            <a:ln>
              <a:noFill/>
            </a:ln>
            <a:effectLst/>
          </c:spPr>
          <c:invertIfNegative val="0"/>
          <c:dLbls>
            <c:spPr>
              <a:noFill/>
              <a:ln w="25400">
                <a:noFill/>
              </a:ln>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65000"/>
                        <a:lumOff val="35000"/>
                      </a:schemeClr>
                    </a:solidFill>
                    <a:latin typeface="+mn-lt"/>
                    <a:ea typeface="+mn-ea"/>
                    <a:cs typeface="+mn-cs"/>
                  </a:defRPr>
                </a:pPr>
                <a:endParaRPr lang="et-E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'K18'!$U$3</c:f>
              <c:numCache>
                <c:formatCode>0%</c:formatCode>
                <c:ptCount val="1"/>
                <c:pt idx="0">
                  <c:v>0.33</c:v>
                </c:pt>
              </c:numCache>
            </c:numRef>
          </c:val>
          <c:extLst xmlns:c16r2="http://schemas.microsoft.com/office/drawing/2015/06/chart">
            <c:ext xmlns:c16="http://schemas.microsoft.com/office/drawing/2014/chart" uri="{C3380CC4-5D6E-409C-BE32-E72D297353CC}">
              <c16:uniqueId val="{00000001-D30E-4652-A3A2-F0908553F182}"/>
            </c:ext>
          </c:extLst>
        </c:ser>
        <c:dLbls>
          <c:showLegendKey val="0"/>
          <c:showVal val="0"/>
          <c:showCatName val="0"/>
          <c:showSerName val="0"/>
          <c:showPercent val="0"/>
          <c:showBubbleSize val="0"/>
        </c:dLbls>
        <c:gapWidth val="60"/>
        <c:overlap val="100"/>
        <c:axId val="400316560"/>
        <c:axId val="400317736"/>
      </c:barChart>
      <c:catAx>
        <c:axId val="400316560"/>
        <c:scaling>
          <c:orientation val="minMax"/>
        </c:scaling>
        <c:delete val="1"/>
        <c:axPos val="l"/>
        <c:majorTickMark val="out"/>
        <c:minorTickMark val="none"/>
        <c:tickLblPos val="nextTo"/>
        <c:crossAx val="400317736"/>
        <c:crosses val="autoZero"/>
        <c:auto val="1"/>
        <c:lblAlgn val="ctr"/>
        <c:lblOffset val="100"/>
        <c:noMultiLvlLbl val="0"/>
      </c:catAx>
      <c:valAx>
        <c:axId val="400317736"/>
        <c:scaling>
          <c:orientation val="minMax"/>
        </c:scaling>
        <c:delete val="1"/>
        <c:axPos val="b"/>
        <c:numFmt formatCode="0%" sourceLinked="1"/>
        <c:majorTickMark val="out"/>
        <c:minorTickMark val="none"/>
        <c:tickLblPos val="nextTo"/>
        <c:crossAx val="400316560"/>
        <c:crosses val="autoZero"/>
        <c:crossBetween val="between"/>
      </c:valAx>
      <c:spPr>
        <a:noFill/>
        <a:ln w="25400">
          <a:noFill/>
        </a:ln>
      </c:spPr>
    </c:plotArea>
    <c:legend>
      <c:legendPos val="r"/>
      <c:layout>
        <c:manualLayout>
          <c:xMode val="edge"/>
          <c:yMode val="edge"/>
          <c:x val="0.15384639137302406"/>
          <c:y val="0.89728222367619515"/>
          <c:w val="0.7239826130330993"/>
          <c:h val="7.2507727365024865E-2"/>
        </c:manualLayout>
      </c:layout>
      <c:overlay val="0"/>
      <c:spPr>
        <a:noFill/>
        <a:ln w="25400">
          <a:noFill/>
        </a:ln>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t-EE"/>
        </a:p>
      </c:txPr>
    </c:legend>
    <c:plotVisOnly val="1"/>
    <c:dispBlanksAs val="gap"/>
    <c:showDLblsOverMax val="0"/>
  </c:chart>
  <c:spPr>
    <a:noFill/>
    <a:ln w="9525" cap="flat" cmpd="sng" algn="ctr">
      <a:noFill/>
      <a:round/>
    </a:ln>
    <a:effectLst/>
  </c:spPr>
  <c:txPr>
    <a:bodyPr/>
    <a:lstStyle/>
    <a:p>
      <a:pPr>
        <a:defRPr/>
      </a:pPr>
      <a:endParaRPr lang="et-EE"/>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t-EE" b="1" i="0" dirty="0"/>
              <a:t>Millega te rahul ei ole?</a:t>
            </a:r>
          </a:p>
          <a:p>
            <a:pPr>
              <a:defRPr sz="1400" b="0" i="0" u="none" strike="noStrike" kern="1200" spc="0" baseline="0">
                <a:solidFill>
                  <a:schemeClr val="tx1">
                    <a:lumMod val="65000"/>
                    <a:lumOff val="35000"/>
                  </a:schemeClr>
                </a:solidFill>
                <a:latin typeface="+mn-lt"/>
                <a:ea typeface="+mn-ea"/>
                <a:cs typeface="+mn-cs"/>
              </a:defRPr>
            </a:pPr>
            <a:r>
              <a:rPr lang="en-US" dirty="0"/>
              <a:t>% </a:t>
            </a:r>
            <a:r>
              <a:rPr lang="et-EE" dirty="0"/>
              <a:t>vastajatest, kes ei ole </a:t>
            </a:r>
            <a:r>
              <a:rPr lang="et-EE" sz="1400" b="0" i="0" u="none" strike="noStrike" baseline="0" dirty="0">
                <a:effectLst/>
              </a:rPr>
              <a:t>esmatasandi arstiabi kättesaadavusega vallas</a:t>
            </a:r>
            <a:r>
              <a:rPr lang="et-EE" dirty="0"/>
              <a:t> üldse rahul, N=114</a:t>
            </a:r>
          </a:p>
        </c:rich>
      </c:tx>
      <c:overlay val="0"/>
      <c:spPr>
        <a:noFill/>
        <a:ln w="25400">
          <a:noFill/>
        </a:ln>
      </c:spPr>
    </c:title>
    <c:autoTitleDeleted val="0"/>
    <c:view3D>
      <c:rotX val="15"/>
      <c:rotY val="20"/>
      <c:depthPercent val="100"/>
      <c:rAngAx val="1"/>
    </c:view3D>
    <c:floor>
      <c:thickness val="0"/>
      <c:spPr>
        <a:noFill/>
        <a:ln w="6350">
          <a:noFill/>
        </a:ln>
      </c:spPr>
    </c:floor>
    <c:sideWall>
      <c:thickness val="0"/>
      <c:spPr>
        <a:noFill/>
        <a:ln w="25400">
          <a:noFill/>
        </a:ln>
      </c:spPr>
    </c:sideWall>
    <c:backWall>
      <c:thickness val="0"/>
      <c:spPr>
        <a:noFill/>
        <a:ln w="25400">
          <a:noFill/>
        </a:ln>
      </c:spPr>
    </c:backWall>
    <c:plotArea>
      <c:layout>
        <c:manualLayout>
          <c:layoutTarget val="inner"/>
          <c:xMode val="edge"/>
          <c:yMode val="edge"/>
          <c:x val="0.47558939262613187"/>
          <c:y val="5.9819700215835062E-2"/>
          <c:w val="0.50732986412067005"/>
          <c:h val="0.93348137805092024"/>
        </c:manualLayout>
      </c:layout>
      <c:bar3DChart>
        <c:barDir val="bar"/>
        <c:grouping val="clustered"/>
        <c:varyColors val="0"/>
        <c:ser>
          <c:idx val="0"/>
          <c:order val="0"/>
          <c:spPr>
            <a:solidFill>
              <a:schemeClr val="accent1"/>
            </a:solidFill>
            <a:ln w="25400">
              <a:noFill/>
            </a:ln>
          </c:spPr>
          <c:invertIfNegative val="0"/>
          <c:dPt>
            <c:idx val="6"/>
            <c:invertIfNegative val="0"/>
            <c:bubble3D val="0"/>
            <c:spPr>
              <a:solidFill>
                <a:schemeClr val="accent1"/>
              </a:solidFill>
              <a:ln>
                <a:noFill/>
              </a:ln>
              <a:effectLst/>
              <a:sp3d/>
            </c:spPr>
            <c:extLst xmlns:c16r2="http://schemas.microsoft.com/office/drawing/2015/06/chart">
              <c:ext xmlns:c16="http://schemas.microsoft.com/office/drawing/2014/chart" uri="{C3380CC4-5D6E-409C-BE32-E72D297353CC}">
                <c16:uniqueId val="{00000001-C474-4664-BC47-B8A0CA3CB374}"/>
              </c:ext>
            </c:extLst>
          </c:dPt>
          <c:dLbls>
            <c:spPr>
              <a:noFill/>
              <a:ln w="25400">
                <a:noFill/>
              </a:ln>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K18_muu!$I$4:$I$20</c:f>
              <c:strCache>
                <c:ptCount val="17"/>
                <c:pt idx="0">
                  <c:v>Vajalik arstiabi/eriarstiabi puudub sealkandis</c:v>
                </c:pt>
                <c:pt idx="1">
                  <c:v>Ebapädevus</c:v>
                </c:pt>
                <c:pt idx="2">
                  <c:v>Ei ole rahul arsti(de)ga</c:v>
                </c:pt>
                <c:pt idx="3">
                  <c:v>Ebaviisakad, suhtumine patsientidesse</c:v>
                </c:pt>
                <c:pt idx="4">
                  <c:v>Keele oskus</c:v>
                </c:pt>
                <c:pt idx="5">
                  <c:v>Raske saada saatekirja</c:v>
                </c:pt>
                <c:pt idx="6">
                  <c:v>Perearstide valik väike, pole võimalust vahetada perearsti</c:v>
                </c:pt>
                <c:pt idx="7">
                  <c:v>Ei ole kättesaadavad, kontakti on nendega (või arstiga) raske saada</c:v>
                </c:pt>
                <c:pt idx="8">
                  <c:v>Puudub uuringute/analüüside võimalus</c:v>
                </c:pt>
                <c:pt idx="9">
                  <c:v>Nimistud täis</c:v>
                </c:pt>
                <c:pt idx="10">
                  <c:v>Ebamugav vastuvõtuaeg</c:v>
                </c:pt>
                <c:pt idx="11">
                  <c:v>Perearsti teenusega / arstiabiga</c:v>
                </c:pt>
                <c:pt idx="12">
                  <c:v>Ravi on telefoni teel</c:v>
                </c:pt>
                <c:pt idx="13">
                  <c:v>Transpordivõimalusi vajaliku teenuse juurde on vähe</c:v>
                </c:pt>
                <c:pt idx="14">
                  <c:v>Ei oska öelda</c:v>
                </c:pt>
                <c:pt idx="15">
                  <c:v>Vastamata / mitteadekvaatne vastus</c:v>
                </c:pt>
                <c:pt idx="16">
                  <c:v>Muu</c:v>
                </c:pt>
              </c:strCache>
            </c:strRef>
          </c:cat>
          <c:val>
            <c:numRef>
              <c:f>K18_muu!$J$4:$J$20</c:f>
              <c:numCache>
                <c:formatCode>###0</c:formatCode>
                <c:ptCount val="17"/>
                <c:pt idx="0">
                  <c:v>24.475068535818473</c:v>
                </c:pt>
                <c:pt idx="1">
                  <c:v>24.429169311293247</c:v>
                </c:pt>
                <c:pt idx="2">
                  <c:v>21.177461987045056</c:v>
                </c:pt>
                <c:pt idx="3">
                  <c:v>14.992377279815955</c:v>
                </c:pt>
                <c:pt idx="4">
                  <c:v>10.417471585829832</c:v>
                </c:pt>
                <c:pt idx="5">
                  <c:v>9.0271356950462103</c:v>
                </c:pt>
                <c:pt idx="6">
                  <c:v>7.0262817916330791</c:v>
                </c:pt>
                <c:pt idx="7">
                  <c:v>6.0020944882224887</c:v>
                </c:pt>
                <c:pt idx="8">
                  <c:v>4.8701032943855864</c:v>
                </c:pt>
                <c:pt idx="9">
                  <c:v>4.0950990859323868</c:v>
                </c:pt>
                <c:pt idx="10">
                  <c:v>3.8684329685079204</c:v>
                </c:pt>
                <c:pt idx="11">
                  <c:v>3.6734032050902865</c:v>
                </c:pt>
                <c:pt idx="12">
                  <c:v>2.8085749033022784</c:v>
                </c:pt>
                <c:pt idx="13">
                  <c:v>2.5958541751810977</c:v>
                </c:pt>
                <c:pt idx="14">
                  <c:v>1.5574326500792643</c:v>
                </c:pt>
                <c:pt idx="15">
                  <c:v>5.1823970526344096</c:v>
                </c:pt>
                <c:pt idx="16">
                  <c:v>9.1878057347068616</c:v>
                </c:pt>
              </c:numCache>
            </c:numRef>
          </c:val>
          <c:extLst xmlns:c16r2="http://schemas.microsoft.com/office/drawing/2015/06/chart">
            <c:ext xmlns:c16="http://schemas.microsoft.com/office/drawing/2014/chart" uri="{C3380CC4-5D6E-409C-BE32-E72D297353CC}">
              <c16:uniqueId val="{00000002-C474-4664-BC47-B8A0CA3CB374}"/>
            </c:ext>
          </c:extLst>
        </c:ser>
        <c:dLbls>
          <c:showLegendKey val="0"/>
          <c:showVal val="0"/>
          <c:showCatName val="0"/>
          <c:showSerName val="0"/>
          <c:showPercent val="0"/>
          <c:showBubbleSize val="0"/>
        </c:dLbls>
        <c:gapWidth val="150"/>
        <c:shape val="box"/>
        <c:axId val="400320088"/>
        <c:axId val="400320480"/>
        <c:axId val="0"/>
      </c:bar3DChart>
      <c:catAx>
        <c:axId val="400320088"/>
        <c:scaling>
          <c:orientation val="maxMin"/>
        </c:scaling>
        <c:delete val="0"/>
        <c:axPos val="l"/>
        <c:numFmt formatCode="General" sourceLinked="1"/>
        <c:majorTickMark val="out"/>
        <c:minorTickMark val="none"/>
        <c:tickLblPos val="nextTo"/>
        <c:spPr>
          <a:ln w="6350">
            <a:noFill/>
          </a:ln>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t-EE"/>
          </a:p>
        </c:txPr>
        <c:crossAx val="400320480"/>
        <c:crosses val="autoZero"/>
        <c:auto val="1"/>
        <c:lblAlgn val="ctr"/>
        <c:lblOffset val="100"/>
        <c:noMultiLvlLbl val="0"/>
      </c:catAx>
      <c:valAx>
        <c:axId val="400320480"/>
        <c:scaling>
          <c:orientation val="minMax"/>
          <c:max val="100"/>
        </c:scaling>
        <c:delete val="1"/>
        <c:axPos val="b"/>
        <c:numFmt formatCode="###0" sourceLinked="1"/>
        <c:majorTickMark val="out"/>
        <c:minorTickMark val="none"/>
        <c:tickLblPos val="nextTo"/>
        <c:crossAx val="400320088"/>
        <c:crosses val="max"/>
        <c:crossBetween val="between"/>
      </c:valAx>
      <c:spPr>
        <a:noFill/>
        <a:ln w="25400">
          <a:noFill/>
        </a:ln>
      </c:spPr>
    </c:plotArea>
    <c:plotVisOnly val="1"/>
    <c:dispBlanksAs val="gap"/>
    <c:showDLblsOverMax val="0"/>
  </c:chart>
  <c:spPr>
    <a:solidFill>
      <a:schemeClr val="bg1"/>
    </a:solidFill>
    <a:ln w="9525" cap="flat" cmpd="sng" algn="ctr">
      <a:noFill/>
      <a:round/>
    </a:ln>
    <a:effectLst/>
  </c:spPr>
  <c:txPr>
    <a:bodyPr/>
    <a:lstStyle/>
    <a:p>
      <a:pPr>
        <a:defRPr/>
      </a:pPr>
      <a:endParaRPr lang="et-EE"/>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t-EE" b="1"/>
              <a:t>Milliseid sotsiaalteenuseid olete kasutanud? Märkige need, mida olete kasutanud</a:t>
            </a:r>
          </a:p>
          <a:p>
            <a:pPr>
              <a:defRPr sz="1400" b="0" i="0" u="none" strike="noStrike" kern="1200" spc="0" baseline="0">
                <a:solidFill>
                  <a:schemeClr val="tx1">
                    <a:lumMod val="65000"/>
                    <a:lumOff val="35000"/>
                  </a:schemeClr>
                </a:solidFill>
                <a:latin typeface="+mn-lt"/>
                <a:ea typeface="+mn-ea"/>
                <a:cs typeface="+mn-cs"/>
              </a:defRPr>
            </a:pPr>
            <a:r>
              <a:rPr lang="en-US"/>
              <a:t>% kõikidest</a:t>
            </a:r>
            <a:r>
              <a:rPr lang="en-US" baseline="0"/>
              <a:t> vastajatest</a:t>
            </a:r>
            <a:r>
              <a:rPr lang="en-US"/>
              <a:t>, N=716</a:t>
            </a:r>
          </a:p>
        </c:rich>
      </c:tx>
      <c:layout/>
      <c:overlay val="0"/>
      <c:spPr>
        <a:noFill/>
        <a:ln w="25400">
          <a:noFill/>
        </a:ln>
      </c:spPr>
    </c:title>
    <c:autoTitleDeleted val="0"/>
    <c:view3D>
      <c:rotX val="15"/>
      <c:rotY val="20"/>
      <c:depthPercent val="100"/>
      <c:rAngAx val="1"/>
    </c:view3D>
    <c:floor>
      <c:thickness val="0"/>
      <c:spPr>
        <a:noFill/>
        <a:ln w="6350">
          <a:noFill/>
        </a:ln>
      </c:spPr>
    </c:floor>
    <c:sideWall>
      <c:thickness val="0"/>
      <c:spPr>
        <a:noFill/>
        <a:ln w="25400">
          <a:noFill/>
        </a:ln>
      </c:spPr>
    </c:sideWall>
    <c:backWall>
      <c:thickness val="0"/>
      <c:spPr>
        <a:noFill/>
        <a:ln w="25400">
          <a:noFill/>
        </a:ln>
      </c:spPr>
    </c:backWall>
    <c:plotArea>
      <c:layout>
        <c:manualLayout>
          <c:layoutTarget val="inner"/>
          <c:xMode val="edge"/>
          <c:yMode val="edge"/>
          <c:x val="0.25515261122395039"/>
          <c:y val="0.12598166809459699"/>
          <c:w val="0.73045910572379602"/>
          <c:h val="0.69675237207546847"/>
        </c:manualLayout>
      </c:layout>
      <c:bar3DChart>
        <c:barDir val="bar"/>
        <c:grouping val="percentStacked"/>
        <c:varyColors val="0"/>
        <c:ser>
          <c:idx val="0"/>
          <c:order val="0"/>
          <c:tx>
            <c:strRef>
              <c:f>'$K19'!$C$2</c:f>
              <c:strCache>
                <c:ptCount val="1"/>
                <c:pt idx="0">
                  <c:v>sotsiaalnõustamine</c:v>
                </c:pt>
              </c:strCache>
            </c:strRef>
          </c:tx>
          <c:spPr>
            <a:solidFill>
              <a:schemeClr val="accent1">
                <a:lumMod val="75000"/>
              </a:schemeClr>
            </a:solidFill>
            <a:ln>
              <a:noFill/>
            </a:ln>
            <a:effectLst/>
            <a:sp3d/>
          </c:spPr>
          <c:invertIfNegative val="0"/>
          <c:dLbls>
            <c:spPr>
              <a:noFill/>
              <a:ln w="25400">
                <a:noFill/>
              </a:ln>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t-E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multiLvlStrRef>
              <c:f>'$K19'!$A$3:$B$23</c:f>
              <c:multiLvlStrCache>
                <c:ptCount val="21"/>
                <c:lvl>
                  <c:pt idx="0">
                    <c:v>Üldjaotus</c:v>
                  </c:pt>
                  <c:pt idx="1">
                    <c:v>Mees</c:v>
                  </c:pt>
                  <c:pt idx="2">
                    <c:v>Naine</c:v>
                  </c:pt>
                  <c:pt idx="3">
                    <c:v>18-29</c:v>
                  </c:pt>
                  <c:pt idx="4">
                    <c:v>30-44</c:v>
                  </c:pt>
                  <c:pt idx="5">
                    <c:v>45-64</c:v>
                  </c:pt>
                  <c:pt idx="6">
                    <c:v>65+</c:v>
                  </c:pt>
                  <c:pt idx="7">
                    <c:v>Eestlane</c:v>
                  </c:pt>
                  <c:pt idx="8">
                    <c:v>Venelane</c:v>
                  </c:pt>
                  <c:pt idx="9">
                    <c:v>Muu  </c:v>
                  </c:pt>
                  <c:pt idx="10">
                    <c:v>Harju-Risti </c:v>
                  </c:pt>
                  <c:pt idx="11">
                    <c:v>Klooga</c:v>
                  </c:pt>
                  <c:pt idx="12">
                    <c:v>Laulasmaa</c:v>
                  </c:pt>
                  <c:pt idx="13">
                    <c:v>Lehola </c:v>
                  </c:pt>
                  <c:pt idx="14">
                    <c:v>Padise </c:v>
                  </c:pt>
                  <c:pt idx="15">
                    <c:v>Paldiski</c:v>
                  </c:pt>
                  <c:pt idx="16">
                    <c:v>Rummu  </c:v>
                  </c:pt>
                  <c:pt idx="17">
                    <c:v>Vasalemma</c:v>
                  </c:pt>
                  <c:pt idx="18">
                    <c:v>Ämari </c:v>
                  </c:pt>
                  <c:pt idx="19">
                    <c:v>Karjaküla </c:v>
                  </c:pt>
                  <c:pt idx="20">
                    <c:v>Muu</c:v>
                  </c:pt>
                </c:lvl>
                <c:lvl>
                  <c:pt idx="1">
                    <c:v>Sugu</c:v>
                  </c:pt>
                  <c:pt idx="3">
                    <c:v>Vanus</c:v>
                  </c:pt>
                  <c:pt idx="7">
                    <c:v>Rahvus</c:v>
                  </c:pt>
                  <c:pt idx="10">
                    <c:v>Asula</c:v>
                  </c:pt>
                </c:lvl>
              </c:multiLvlStrCache>
            </c:multiLvlStrRef>
          </c:cat>
          <c:val>
            <c:numRef>
              <c:f>'$K19'!$C$3:$C$23</c:f>
              <c:numCache>
                <c:formatCode>0</c:formatCode>
                <c:ptCount val="21"/>
                <c:pt idx="0">
                  <c:v>10.58617325342099</c:v>
                </c:pt>
                <c:pt idx="1">
                  <c:v>9.1612497211642019</c:v>
                </c:pt>
                <c:pt idx="2">
                  <c:v>11.699739422923798</c:v>
                </c:pt>
                <c:pt idx="3">
                  <c:v>3.6684189758972203</c:v>
                </c:pt>
                <c:pt idx="4">
                  <c:v>8.7016008417973172</c:v>
                </c:pt>
                <c:pt idx="5">
                  <c:v>12.747148516396011</c:v>
                </c:pt>
                <c:pt idx="6">
                  <c:v>12.383140572100599</c:v>
                </c:pt>
                <c:pt idx="7">
                  <c:v>3.9560504451394856</c:v>
                </c:pt>
                <c:pt idx="8">
                  <c:v>21.854717656869248</c:v>
                </c:pt>
                <c:pt idx="9">
                  <c:v>24.974982473420599</c:v>
                </c:pt>
                <c:pt idx="10">
                  <c:v>9.4285676997733194</c:v>
                </c:pt>
                <c:pt idx="11">
                  <c:v>13.047486968308903</c:v>
                </c:pt>
                <c:pt idx="14">
                  <c:v>16.707812314290713</c:v>
                </c:pt>
                <c:pt idx="15">
                  <c:v>17.52826038224115</c:v>
                </c:pt>
                <c:pt idx="16">
                  <c:v>23.007922269326912</c:v>
                </c:pt>
                <c:pt idx="17">
                  <c:v>4.5745387323506597</c:v>
                </c:pt>
                <c:pt idx="18">
                  <c:v>25.658587052997174</c:v>
                </c:pt>
                <c:pt idx="19">
                  <c:v>6.1264866564277289</c:v>
                </c:pt>
                <c:pt idx="20">
                  <c:v>2.9746756151663276</c:v>
                </c:pt>
              </c:numCache>
            </c:numRef>
          </c:val>
          <c:extLst xmlns:c16r2="http://schemas.microsoft.com/office/drawing/2015/06/chart">
            <c:ext xmlns:c16="http://schemas.microsoft.com/office/drawing/2014/chart" uri="{C3380CC4-5D6E-409C-BE32-E72D297353CC}">
              <c16:uniqueId val="{00000000-68C8-4B10-8DB5-9F5699239CC4}"/>
            </c:ext>
          </c:extLst>
        </c:ser>
        <c:ser>
          <c:idx val="1"/>
          <c:order val="1"/>
          <c:tx>
            <c:strRef>
              <c:f>'$K19'!$D$2</c:f>
              <c:strCache>
                <c:ptCount val="1"/>
                <c:pt idx="0">
                  <c:v>sotsiaaltransport</c:v>
                </c:pt>
              </c:strCache>
            </c:strRef>
          </c:tx>
          <c:spPr>
            <a:solidFill>
              <a:schemeClr val="accent5">
                <a:lumMod val="60000"/>
                <a:lumOff val="40000"/>
              </a:schemeClr>
            </a:solidFill>
            <a:ln>
              <a:noFill/>
            </a:ln>
            <a:effectLst/>
            <a:sp3d/>
          </c:spPr>
          <c:invertIfNegative val="0"/>
          <c:dLbls>
            <c:spPr>
              <a:noFill/>
              <a:ln w="25400">
                <a:noFill/>
              </a:ln>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65000"/>
                        <a:lumOff val="35000"/>
                      </a:schemeClr>
                    </a:solidFill>
                    <a:latin typeface="+mn-lt"/>
                    <a:ea typeface="+mn-ea"/>
                    <a:cs typeface="+mn-cs"/>
                  </a:defRPr>
                </a:pPr>
                <a:endParaRPr lang="et-E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multiLvlStrRef>
              <c:f>'$K19'!$A$3:$B$23</c:f>
              <c:multiLvlStrCache>
                <c:ptCount val="21"/>
                <c:lvl>
                  <c:pt idx="0">
                    <c:v>Üldjaotus</c:v>
                  </c:pt>
                  <c:pt idx="1">
                    <c:v>Mees</c:v>
                  </c:pt>
                  <c:pt idx="2">
                    <c:v>Naine</c:v>
                  </c:pt>
                  <c:pt idx="3">
                    <c:v>18-29</c:v>
                  </c:pt>
                  <c:pt idx="4">
                    <c:v>30-44</c:v>
                  </c:pt>
                  <c:pt idx="5">
                    <c:v>45-64</c:v>
                  </c:pt>
                  <c:pt idx="6">
                    <c:v>65+</c:v>
                  </c:pt>
                  <c:pt idx="7">
                    <c:v>Eestlane</c:v>
                  </c:pt>
                  <c:pt idx="8">
                    <c:v>Venelane</c:v>
                  </c:pt>
                  <c:pt idx="9">
                    <c:v>Muu  </c:v>
                  </c:pt>
                  <c:pt idx="10">
                    <c:v>Harju-Risti </c:v>
                  </c:pt>
                  <c:pt idx="11">
                    <c:v>Klooga</c:v>
                  </c:pt>
                  <c:pt idx="12">
                    <c:v>Laulasmaa</c:v>
                  </c:pt>
                  <c:pt idx="13">
                    <c:v>Lehola </c:v>
                  </c:pt>
                  <c:pt idx="14">
                    <c:v>Padise </c:v>
                  </c:pt>
                  <c:pt idx="15">
                    <c:v>Paldiski</c:v>
                  </c:pt>
                  <c:pt idx="16">
                    <c:v>Rummu  </c:v>
                  </c:pt>
                  <c:pt idx="17">
                    <c:v>Vasalemma</c:v>
                  </c:pt>
                  <c:pt idx="18">
                    <c:v>Ämari </c:v>
                  </c:pt>
                  <c:pt idx="19">
                    <c:v>Karjaküla </c:v>
                  </c:pt>
                  <c:pt idx="20">
                    <c:v>Muu</c:v>
                  </c:pt>
                </c:lvl>
                <c:lvl>
                  <c:pt idx="1">
                    <c:v>Sugu</c:v>
                  </c:pt>
                  <c:pt idx="3">
                    <c:v>Vanus</c:v>
                  </c:pt>
                  <c:pt idx="7">
                    <c:v>Rahvus</c:v>
                  </c:pt>
                  <c:pt idx="10">
                    <c:v>Asula</c:v>
                  </c:pt>
                </c:lvl>
              </c:multiLvlStrCache>
            </c:multiLvlStrRef>
          </c:cat>
          <c:val>
            <c:numRef>
              <c:f>'$K19'!$D$3:$D$23</c:f>
              <c:numCache>
                <c:formatCode>0</c:formatCode>
                <c:ptCount val="21"/>
                <c:pt idx="0">
                  <c:v>5.8302310394940733</c:v>
                </c:pt>
                <c:pt idx="1">
                  <c:v>4.9193121812931899</c:v>
                </c:pt>
                <c:pt idx="2">
                  <c:v>6.5401744943653721</c:v>
                </c:pt>
                <c:pt idx="3">
                  <c:v>13.521005407536094</c:v>
                </c:pt>
                <c:pt idx="4">
                  <c:v>5.8560839747295628</c:v>
                </c:pt>
                <c:pt idx="5">
                  <c:v>2.7944914931626621</c:v>
                </c:pt>
                <c:pt idx="6">
                  <c:v>7.4439253116511157</c:v>
                </c:pt>
                <c:pt idx="7">
                  <c:v>2.9779721834196584</c:v>
                </c:pt>
                <c:pt idx="8">
                  <c:v>10.309786123343876</c:v>
                </c:pt>
                <c:pt idx="9">
                  <c:v>13.403026555047253</c:v>
                </c:pt>
                <c:pt idx="10">
                  <c:v>5.5878623266283061</c:v>
                </c:pt>
                <c:pt idx="11">
                  <c:v>7.0831090018070118</c:v>
                </c:pt>
                <c:pt idx="13">
                  <c:v>11.033240132672633</c:v>
                </c:pt>
                <c:pt idx="14">
                  <c:v>7.3947860563766499</c:v>
                </c:pt>
                <c:pt idx="15">
                  <c:v>8.0896746097083856</c:v>
                </c:pt>
                <c:pt idx="16">
                  <c:v>7.3907496114254458</c:v>
                </c:pt>
                <c:pt idx="17">
                  <c:v>6.5930487083528888</c:v>
                </c:pt>
                <c:pt idx="18">
                  <c:v>12.88451902778775</c:v>
                </c:pt>
                <c:pt idx="19">
                  <c:v>6.1264866564277289</c:v>
                </c:pt>
                <c:pt idx="20">
                  <c:v>2.4951352286838886</c:v>
                </c:pt>
              </c:numCache>
            </c:numRef>
          </c:val>
          <c:extLst xmlns:c16r2="http://schemas.microsoft.com/office/drawing/2015/06/chart">
            <c:ext xmlns:c16="http://schemas.microsoft.com/office/drawing/2014/chart" uri="{C3380CC4-5D6E-409C-BE32-E72D297353CC}">
              <c16:uniqueId val="{00000001-68C8-4B10-8DB5-9F5699239CC4}"/>
            </c:ext>
          </c:extLst>
        </c:ser>
        <c:ser>
          <c:idx val="2"/>
          <c:order val="2"/>
          <c:tx>
            <c:strRef>
              <c:f>'$K19'!$E$2</c:f>
              <c:strCache>
                <c:ptCount val="1"/>
                <c:pt idx="0">
                  <c:v>täisealise isiku hooldus</c:v>
                </c:pt>
              </c:strCache>
            </c:strRef>
          </c:tx>
          <c:spPr>
            <a:solidFill>
              <a:schemeClr val="accent5">
                <a:lumMod val="20000"/>
                <a:lumOff val="80000"/>
              </a:schemeClr>
            </a:solidFill>
            <a:ln>
              <a:noFill/>
            </a:ln>
            <a:effectLst/>
            <a:sp3d/>
          </c:spPr>
          <c:invertIfNegative val="0"/>
          <c:dLbls>
            <c:spPr>
              <a:noFill/>
              <a:ln w="25400">
                <a:noFill/>
              </a:ln>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multiLvlStrRef>
              <c:f>'$K19'!$A$3:$B$23</c:f>
              <c:multiLvlStrCache>
                <c:ptCount val="21"/>
                <c:lvl>
                  <c:pt idx="0">
                    <c:v>Üldjaotus</c:v>
                  </c:pt>
                  <c:pt idx="1">
                    <c:v>Mees</c:v>
                  </c:pt>
                  <c:pt idx="2">
                    <c:v>Naine</c:v>
                  </c:pt>
                  <c:pt idx="3">
                    <c:v>18-29</c:v>
                  </c:pt>
                  <c:pt idx="4">
                    <c:v>30-44</c:v>
                  </c:pt>
                  <c:pt idx="5">
                    <c:v>45-64</c:v>
                  </c:pt>
                  <c:pt idx="6">
                    <c:v>65+</c:v>
                  </c:pt>
                  <c:pt idx="7">
                    <c:v>Eestlane</c:v>
                  </c:pt>
                  <c:pt idx="8">
                    <c:v>Venelane</c:v>
                  </c:pt>
                  <c:pt idx="9">
                    <c:v>Muu  </c:v>
                  </c:pt>
                  <c:pt idx="10">
                    <c:v>Harju-Risti </c:v>
                  </c:pt>
                  <c:pt idx="11">
                    <c:v>Klooga</c:v>
                  </c:pt>
                  <c:pt idx="12">
                    <c:v>Laulasmaa</c:v>
                  </c:pt>
                  <c:pt idx="13">
                    <c:v>Lehola </c:v>
                  </c:pt>
                  <c:pt idx="14">
                    <c:v>Padise </c:v>
                  </c:pt>
                  <c:pt idx="15">
                    <c:v>Paldiski</c:v>
                  </c:pt>
                  <c:pt idx="16">
                    <c:v>Rummu  </c:v>
                  </c:pt>
                  <c:pt idx="17">
                    <c:v>Vasalemma</c:v>
                  </c:pt>
                  <c:pt idx="18">
                    <c:v>Ämari </c:v>
                  </c:pt>
                  <c:pt idx="19">
                    <c:v>Karjaküla </c:v>
                  </c:pt>
                  <c:pt idx="20">
                    <c:v>Muu</c:v>
                  </c:pt>
                </c:lvl>
                <c:lvl>
                  <c:pt idx="1">
                    <c:v>Sugu</c:v>
                  </c:pt>
                  <c:pt idx="3">
                    <c:v>Vanus</c:v>
                  </c:pt>
                  <c:pt idx="7">
                    <c:v>Rahvus</c:v>
                  </c:pt>
                  <c:pt idx="10">
                    <c:v>Asula</c:v>
                  </c:pt>
                </c:lvl>
              </c:multiLvlStrCache>
            </c:multiLvlStrRef>
          </c:cat>
          <c:val>
            <c:numRef>
              <c:f>'$K19'!$E$3:$E$23</c:f>
              <c:numCache>
                <c:formatCode>0</c:formatCode>
                <c:ptCount val="21"/>
                <c:pt idx="0">
                  <c:v>2.4825009211557409</c:v>
                </c:pt>
                <c:pt idx="1">
                  <c:v>2.7716263512882335</c:v>
                </c:pt>
                <c:pt idx="2">
                  <c:v>2.2660979729583515</c:v>
                </c:pt>
                <c:pt idx="4">
                  <c:v>1.332714008615107</c:v>
                </c:pt>
                <c:pt idx="5">
                  <c:v>2.656632128309901</c:v>
                </c:pt>
                <c:pt idx="6">
                  <c:v>4.7060118250430092</c:v>
                </c:pt>
                <c:pt idx="7">
                  <c:v>2.2787725257533387</c:v>
                </c:pt>
                <c:pt idx="8">
                  <c:v>3.6073896325095891</c:v>
                </c:pt>
                <c:pt idx="12">
                  <c:v>1.4094260210567833</c:v>
                </c:pt>
                <c:pt idx="13">
                  <c:v>7.8397400495942096</c:v>
                </c:pt>
                <c:pt idx="15">
                  <c:v>4.3835478771901872</c:v>
                </c:pt>
                <c:pt idx="18">
                  <c:v>3.759686169592876</c:v>
                </c:pt>
                <c:pt idx="20">
                  <c:v>2.5674059636497595</c:v>
                </c:pt>
              </c:numCache>
            </c:numRef>
          </c:val>
          <c:extLst xmlns:c16r2="http://schemas.microsoft.com/office/drawing/2015/06/chart">
            <c:ext xmlns:c16="http://schemas.microsoft.com/office/drawing/2014/chart" uri="{C3380CC4-5D6E-409C-BE32-E72D297353CC}">
              <c16:uniqueId val="{00000002-68C8-4B10-8DB5-9F5699239CC4}"/>
            </c:ext>
          </c:extLst>
        </c:ser>
        <c:ser>
          <c:idx val="3"/>
          <c:order val="3"/>
          <c:tx>
            <c:strRef>
              <c:f>'$K19'!$F$2</c:f>
              <c:strCache>
                <c:ptCount val="1"/>
                <c:pt idx="0">
                  <c:v>vältimatu sotsiaalabi</c:v>
                </c:pt>
              </c:strCache>
            </c:strRef>
          </c:tx>
          <c:spPr>
            <a:solidFill>
              <a:schemeClr val="accent2">
                <a:lumMod val="40000"/>
                <a:lumOff val="60000"/>
              </a:schemeClr>
            </a:solidFill>
            <a:ln>
              <a:noFill/>
            </a:ln>
            <a:effectLst/>
            <a:sp3d/>
          </c:spPr>
          <c:invertIfNegative val="0"/>
          <c:dLbls>
            <c:spPr>
              <a:noFill/>
              <a:ln w="25400">
                <a:noFill/>
              </a:ln>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multiLvlStrRef>
              <c:f>'$K19'!$A$3:$B$23</c:f>
              <c:multiLvlStrCache>
                <c:ptCount val="21"/>
                <c:lvl>
                  <c:pt idx="0">
                    <c:v>Üldjaotus</c:v>
                  </c:pt>
                  <c:pt idx="1">
                    <c:v>Mees</c:v>
                  </c:pt>
                  <c:pt idx="2">
                    <c:v>Naine</c:v>
                  </c:pt>
                  <c:pt idx="3">
                    <c:v>18-29</c:v>
                  </c:pt>
                  <c:pt idx="4">
                    <c:v>30-44</c:v>
                  </c:pt>
                  <c:pt idx="5">
                    <c:v>45-64</c:v>
                  </c:pt>
                  <c:pt idx="6">
                    <c:v>65+</c:v>
                  </c:pt>
                  <c:pt idx="7">
                    <c:v>Eestlane</c:v>
                  </c:pt>
                  <c:pt idx="8">
                    <c:v>Venelane</c:v>
                  </c:pt>
                  <c:pt idx="9">
                    <c:v>Muu  </c:v>
                  </c:pt>
                  <c:pt idx="10">
                    <c:v>Harju-Risti </c:v>
                  </c:pt>
                  <c:pt idx="11">
                    <c:v>Klooga</c:v>
                  </c:pt>
                  <c:pt idx="12">
                    <c:v>Laulasmaa</c:v>
                  </c:pt>
                  <c:pt idx="13">
                    <c:v>Lehola </c:v>
                  </c:pt>
                  <c:pt idx="14">
                    <c:v>Padise </c:v>
                  </c:pt>
                  <c:pt idx="15">
                    <c:v>Paldiski</c:v>
                  </c:pt>
                  <c:pt idx="16">
                    <c:v>Rummu  </c:v>
                  </c:pt>
                  <c:pt idx="17">
                    <c:v>Vasalemma</c:v>
                  </c:pt>
                  <c:pt idx="18">
                    <c:v>Ämari </c:v>
                  </c:pt>
                  <c:pt idx="19">
                    <c:v>Karjaküla </c:v>
                  </c:pt>
                  <c:pt idx="20">
                    <c:v>Muu</c:v>
                  </c:pt>
                </c:lvl>
                <c:lvl>
                  <c:pt idx="1">
                    <c:v>Sugu</c:v>
                  </c:pt>
                  <c:pt idx="3">
                    <c:v>Vanus</c:v>
                  </c:pt>
                  <c:pt idx="7">
                    <c:v>Rahvus</c:v>
                  </c:pt>
                  <c:pt idx="10">
                    <c:v>Asula</c:v>
                  </c:pt>
                </c:lvl>
              </c:multiLvlStrCache>
            </c:multiLvlStrRef>
          </c:cat>
          <c:val>
            <c:numRef>
              <c:f>'$K19'!$F$3:$F$23</c:f>
              <c:numCache>
                <c:formatCode>0</c:formatCode>
                <c:ptCount val="21"/>
                <c:pt idx="0">
                  <c:v>2.3793185743803171</c:v>
                </c:pt>
                <c:pt idx="1">
                  <c:v>1.4683115894567293</c:v>
                </c:pt>
                <c:pt idx="2">
                  <c:v>3.0822151542459841</c:v>
                </c:pt>
                <c:pt idx="3">
                  <c:v>1.3345069417581754</c:v>
                </c:pt>
                <c:pt idx="4">
                  <c:v>2.5475292262599849</c:v>
                </c:pt>
                <c:pt idx="5">
                  <c:v>2.311856716330114</c:v>
                </c:pt>
                <c:pt idx="6">
                  <c:v>2.7379134866081078</c:v>
                </c:pt>
                <c:pt idx="7">
                  <c:v>1.7836979484517248</c:v>
                </c:pt>
                <c:pt idx="8">
                  <c:v>2.7202509193149473</c:v>
                </c:pt>
                <c:pt idx="9">
                  <c:v>6.1937409750329966</c:v>
                </c:pt>
                <c:pt idx="10">
                  <c:v>5.5878623266283061</c:v>
                </c:pt>
                <c:pt idx="11">
                  <c:v>3.545397363414069</c:v>
                </c:pt>
                <c:pt idx="14">
                  <c:v>13.695563217254852</c:v>
                </c:pt>
                <c:pt idx="15">
                  <c:v>4.2265933187235269</c:v>
                </c:pt>
                <c:pt idx="16">
                  <c:v>3.112340147970456</c:v>
                </c:pt>
              </c:numCache>
            </c:numRef>
          </c:val>
          <c:extLst xmlns:c16r2="http://schemas.microsoft.com/office/drawing/2015/06/chart">
            <c:ext xmlns:c16="http://schemas.microsoft.com/office/drawing/2014/chart" uri="{C3380CC4-5D6E-409C-BE32-E72D297353CC}">
              <c16:uniqueId val="{00000003-68C8-4B10-8DB5-9F5699239CC4}"/>
            </c:ext>
          </c:extLst>
        </c:ser>
        <c:ser>
          <c:idx val="4"/>
          <c:order val="4"/>
          <c:tx>
            <c:strRef>
              <c:f>'$K19'!$G$2</c:f>
              <c:strCache>
                <c:ptCount val="1"/>
                <c:pt idx="0">
                  <c:v>eluruumiteenus</c:v>
                </c:pt>
              </c:strCache>
            </c:strRef>
          </c:tx>
          <c:spPr>
            <a:solidFill>
              <a:schemeClr val="accent2"/>
            </a:solidFill>
          </c:spPr>
          <c:invertIfNegative val="0"/>
          <c:dLbls>
            <c:spPr>
              <a:noFill/>
              <a:ln w="25400">
                <a:noFill/>
              </a:ln>
            </c:spPr>
            <c:txPr>
              <a:bodyPr wrap="square" lIns="38100" tIns="19050" rIns="38100" bIns="19050" anchor="ctr">
                <a:spAutoFit/>
              </a:bodyPr>
              <a:lstStyle/>
              <a:p>
                <a:pPr>
                  <a:defRPr sz="1100" b="1">
                    <a:solidFill>
                      <a:schemeClr val="tx1">
                        <a:lumMod val="75000"/>
                        <a:lumOff val="25000"/>
                      </a:schemeClr>
                    </a:solidFill>
                  </a:defRPr>
                </a:pPr>
                <a:endParaRPr lang="et-E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multiLvlStrRef>
              <c:f>'$K19'!$A$3:$B$23</c:f>
              <c:multiLvlStrCache>
                <c:ptCount val="21"/>
                <c:lvl>
                  <c:pt idx="0">
                    <c:v>Üldjaotus</c:v>
                  </c:pt>
                  <c:pt idx="1">
                    <c:v>Mees</c:v>
                  </c:pt>
                  <c:pt idx="2">
                    <c:v>Naine</c:v>
                  </c:pt>
                  <c:pt idx="3">
                    <c:v>18-29</c:v>
                  </c:pt>
                  <c:pt idx="4">
                    <c:v>30-44</c:v>
                  </c:pt>
                  <c:pt idx="5">
                    <c:v>45-64</c:v>
                  </c:pt>
                  <c:pt idx="6">
                    <c:v>65+</c:v>
                  </c:pt>
                  <c:pt idx="7">
                    <c:v>Eestlane</c:v>
                  </c:pt>
                  <c:pt idx="8">
                    <c:v>Venelane</c:v>
                  </c:pt>
                  <c:pt idx="9">
                    <c:v>Muu  </c:v>
                  </c:pt>
                  <c:pt idx="10">
                    <c:v>Harju-Risti </c:v>
                  </c:pt>
                  <c:pt idx="11">
                    <c:v>Klooga</c:v>
                  </c:pt>
                  <c:pt idx="12">
                    <c:v>Laulasmaa</c:v>
                  </c:pt>
                  <c:pt idx="13">
                    <c:v>Lehola </c:v>
                  </c:pt>
                  <c:pt idx="14">
                    <c:v>Padise </c:v>
                  </c:pt>
                  <c:pt idx="15">
                    <c:v>Paldiski</c:v>
                  </c:pt>
                  <c:pt idx="16">
                    <c:v>Rummu  </c:v>
                  </c:pt>
                  <c:pt idx="17">
                    <c:v>Vasalemma</c:v>
                  </c:pt>
                  <c:pt idx="18">
                    <c:v>Ämari </c:v>
                  </c:pt>
                  <c:pt idx="19">
                    <c:v>Karjaküla </c:v>
                  </c:pt>
                  <c:pt idx="20">
                    <c:v>Muu</c:v>
                  </c:pt>
                </c:lvl>
                <c:lvl>
                  <c:pt idx="1">
                    <c:v>Sugu</c:v>
                  </c:pt>
                  <c:pt idx="3">
                    <c:v>Vanus</c:v>
                  </c:pt>
                  <c:pt idx="7">
                    <c:v>Rahvus</c:v>
                  </c:pt>
                  <c:pt idx="10">
                    <c:v>Asula</c:v>
                  </c:pt>
                </c:lvl>
              </c:multiLvlStrCache>
            </c:multiLvlStrRef>
          </c:cat>
          <c:val>
            <c:numRef>
              <c:f>'$K19'!$G$3:$G$23</c:f>
              <c:numCache>
                <c:formatCode>0</c:formatCode>
                <c:ptCount val="21"/>
                <c:pt idx="0">
                  <c:v>0.82588932976293761</c:v>
                </c:pt>
                <c:pt idx="1">
                  <c:v>1.1296242687456419</c:v>
                </c:pt>
                <c:pt idx="2">
                  <c:v>0.59487766366117167</c:v>
                </c:pt>
                <c:pt idx="4">
                  <c:v>0.82113962536220186</c:v>
                </c:pt>
                <c:pt idx="5">
                  <c:v>1.5493345365436946</c:v>
                </c:pt>
                <c:pt idx="7">
                  <c:v>0.77059726623817126</c:v>
                </c:pt>
                <c:pt idx="9">
                  <c:v>2.608264346139435</c:v>
                </c:pt>
                <c:pt idx="15">
                  <c:v>0.82060139252191933</c:v>
                </c:pt>
                <c:pt idx="16">
                  <c:v>5.4431549948420068</c:v>
                </c:pt>
                <c:pt idx="18">
                  <c:v>8.7800000847453266</c:v>
                </c:pt>
              </c:numCache>
            </c:numRef>
          </c:val>
          <c:extLst xmlns:c16r2="http://schemas.microsoft.com/office/drawing/2015/06/chart">
            <c:ext xmlns:c16="http://schemas.microsoft.com/office/drawing/2014/chart" uri="{C3380CC4-5D6E-409C-BE32-E72D297353CC}">
              <c16:uniqueId val="{00000004-68C8-4B10-8DB5-9F5699239CC4}"/>
            </c:ext>
          </c:extLst>
        </c:ser>
        <c:ser>
          <c:idx val="5"/>
          <c:order val="5"/>
          <c:tx>
            <c:strRef>
              <c:f>'$K19'!$H$2</c:f>
              <c:strCache>
                <c:ptCount val="1"/>
                <c:pt idx="0">
                  <c:v>muu</c:v>
                </c:pt>
              </c:strCache>
            </c:strRef>
          </c:tx>
          <c:spPr>
            <a:solidFill>
              <a:schemeClr val="bg1">
                <a:lumMod val="75000"/>
              </a:schemeClr>
            </a:solidFill>
          </c:spPr>
          <c:invertIfNegative val="0"/>
          <c:dLbls>
            <c:spPr>
              <a:noFill/>
              <a:ln w="25400">
                <a:noFill/>
              </a:ln>
            </c:spPr>
            <c:txPr>
              <a:bodyPr wrap="square" lIns="38100" tIns="19050" rIns="38100" bIns="19050" anchor="ctr">
                <a:spAutoFit/>
              </a:bodyPr>
              <a:lstStyle/>
              <a:p>
                <a:pPr>
                  <a:defRPr sz="1100" b="1">
                    <a:solidFill>
                      <a:schemeClr val="tx1">
                        <a:lumMod val="75000"/>
                        <a:lumOff val="25000"/>
                      </a:schemeClr>
                    </a:solidFill>
                  </a:defRPr>
                </a:pPr>
                <a:endParaRPr lang="et-E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multiLvlStrRef>
              <c:f>'$K19'!$A$3:$B$23</c:f>
              <c:multiLvlStrCache>
                <c:ptCount val="21"/>
                <c:lvl>
                  <c:pt idx="0">
                    <c:v>Üldjaotus</c:v>
                  </c:pt>
                  <c:pt idx="1">
                    <c:v>Mees</c:v>
                  </c:pt>
                  <c:pt idx="2">
                    <c:v>Naine</c:v>
                  </c:pt>
                  <c:pt idx="3">
                    <c:v>18-29</c:v>
                  </c:pt>
                  <c:pt idx="4">
                    <c:v>30-44</c:v>
                  </c:pt>
                  <c:pt idx="5">
                    <c:v>45-64</c:v>
                  </c:pt>
                  <c:pt idx="6">
                    <c:v>65+</c:v>
                  </c:pt>
                  <c:pt idx="7">
                    <c:v>Eestlane</c:v>
                  </c:pt>
                  <c:pt idx="8">
                    <c:v>Venelane</c:v>
                  </c:pt>
                  <c:pt idx="9">
                    <c:v>Muu  </c:v>
                  </c:pt>
                  <c:pt idx="10">
                    <c:v>Harju-Risti </c:v>
                  </c:pt>
                  <c:pt idx="11">
                    <c:v>Klooga</c:v>
                  </c:pt>
                  <c:pt idx="12">
                    <c:v>Laulasmaa</c:v>
                  </c:pt>
                  <c:pt idx="13">
                    <c:v>Lehola </c:v>
                  </c:pt>
                  <c:pt idx="14">
                    <c:v>Padise </c:v>
                  </c:pt>
                  <c:pt idx="15">
                    <c:v>Paldiski</c:v>
                  </c:pt>
                  <c:pt idx="16">
                    <c:v>Rummu  </c:v>
                  </c:pt>
                  <c:pt idx="17">
                    <c:v>Vasalemma</c:v>
                  </c:pt>
                  <c:pt idx="18">
                    <c:v>Ämari </c:v>
                  </c:pt>
                  <c:pt idx="19">
                    <c:v>Karjaküla </c:v>
                  </c:pt>
                  <c:pt idx="20">
                    <c:v>Muu</c:v>
                  </c:pt>
                </c:lvl>
                <c:lvl>
                  <c:pt idx="1">
                    <c:v>Sugu</c:v>
                  </c:pt>
                  <c:pt idx="3">
                    <c:v>Vanus</c:v>
                  </c:pt>
                  <c:pt idx="7">
                    <c:v>Rahvus</c:v>
                  </c:pt>
                  <c:pt idx="10">
                    <c:v>Asula</c:v>
                  </c:pt>
                </c:lvl>
              </c:multiLvlStrCache>
            </c:multiLvlStrRef>
          </c:cat>
          <c:val>
            <c:numRef>
              <c:f>'$K19'!$H$3:$H$23</c:f>
              <c:numCache>
                <c:formatCode>0</c:formatCode>
                <c:ptCount val="21"/>
                <c:pt idx="0">
                  <c:v>4.1744775417267483</c:v>
                </c:pt>
                <c:pt idx="1">
                  <c:v>4.9785106649290896</c:v>
                </c:pt>
                <c:pt idx="2">
                  <c:v>3.5670530267451781</c:v>
                </c:pt>
                <c:pt idx="3">
                  <c:v>3.907484479986989</c:v>
                </c:pt>
                <c:pt idx="4">
                  <c:v>5.0633459674378214</c:v>
                </c:pt>
                <c:pt idx="5">
                  <c:v>3.3303905801027414</c:v>
                </c:pt>
                <c:pt idx="6">
                  <c:v>4.5792577828666321</c:v>
                </c:pt>
                <c:pt idx="7">
                  <c:v>5.3289022530393897</c:v>
                </c:pt>
                <c:pt idx="8">
                  <c:v>2.1795095239852449</c:v>
                </c:pt>
                <c:pt idx="9">
                  <c:v>1.7927383144467803</c:v>
                </c:pt>
                <c:pt idx="10">
                  <c:v>3.8407053731450134</c:v>
                </c:pt>
                <c:pt idx="11">
                  <c:v>6.6350652855112626</c:v>
                </c:pt>
                <c:pt idx="12">
                  <c:v>4.8694333286400386</c:v>
                </c:pt>
                <c:pt idx="13">
                  <c:v>4.6462399665157861</c:v>
                </c:pt>
                <c:pt idx="14">
                  <c:v>7.3947860563766499</c:v>
                </c:pt>
                <c:pt idx="15">
                  <c:v>1.6012227767989509</c:v>
                </c:pt>
                <c:pt idx="16">
                  <c:v>7.8210340913467267</c:v>
                </c:pt>
                <c:pt idx="17">
                  <c:v>1.6394982411634051</c:v>
                </c:pt>
                <c:pt idx="18">
                  <c:v>3.759686169592876</c:v>
                </c:pt>
                <c:pt idx="19">
                  <c:v>6.6752404976361257</c:v>
                </c:pt>
                <c:pt idx="20">
                  <c:v>5.2055415371697178</c:v>
                </c:pt>
              </c:numCache>
            </c:numRef>
          </c:val>
          <c:extLst xmlns:c16r2="http://schemas.microsoft.com/office/drawing/2015/06/chart">
            <c:ext xmlns:c16="http://schemas.microsoft.com/office/drawing/2014/chart" uri="{C3380CC4-5D6E-409C-BE32-E72D297353CC}">
              <c16:uniqueId val="{00000005-68C8-4B10-8DB5-9F5699239CC4}"/>
            </c:ext>
          </c:extLst>
        </c:ser>
        <c:ser>
          <c:idx val="6"/>
          <c:order val="6"/>
          <c:tx>
            <c:strRef>
              <c:f>'$K19'!$I$2</c:f>
              <c:strCache>
                <c:ptCount val="1"/>
                <c:pt idx="0">
                  <c:v>Ei ole kasutanud</c:v>
                </c:pt>
              </c:strCache>
            </c:strRef>
          </c:tx>
          <c:spPr>
            <a:solidFill>
              <a:schemeClr val="bg1">
                <a:lumMod val="50000"/>
              </a:schemeClr>
            </a:solidFill>
          </c:spPr>
          <c:invertIfNegative val="0"/>
          <c:dLbls>
            <c:spPr>
              <a:noFill/>
              <a:ln w="25400">
                <a:noFill/>
              </a:ln>
            </c:spPr>
            <c:txPr>
              <a:bodyPr wrap="square" lIns="38100" tIns="19050" rIns="38100" bIns="19050" anchor="ctr">
                <a:spAutoFit/>
              </a:bodyPr>
              <a:lstStyle/>
              <a:p>
                <a:pPr>
                  <a:defRPr sz="1200" b="1">
                    <a:solidFill>
                      <a:schemeClr val="bg1"/>
                    </a:solidFill>
                  </a:defRPr>
                </a:pPr>
                <a:endParaRPr lang="et-E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multiLvlStrRef>
              <c:f>'$K19'!$A$3:$B$23</c:f>
              <c:multiLvlStrCache>
                <c:ptCount val="21"/>
                <c:lvl>
                  <c:pt idx="0">
                    <c:v>Üldjaotus</c:v>
                  </c:pt>
                  <c:pt idx="1">
                    <c:v>Mees</c:v>
                  </c:pt>
                  <c:pt idx="2">
                    <c:v>Naine</c:v>
                  </c:pt>
                  <c:pt idx="3">
                    <c:v>18-29</c:v>
                  </c:pt>
                  <c:pt idx="4">
                    <c:v>30-44</c:v>
                  </c:pt>
                  <c:pt idx="5">
                    <c:v>45-64</c:v>
                  </c:pt>
                  <c:pt idx="6">
                    <c:v>65+</c:v>
                  </c:pt>
                  <c:pt idx="7">
                    <c:v>Eestlane</c:v>
                  </c:pt>
                  <c:pt idx="8">
                    <c:v>Venelane</c:v>
                  </c:pt>
                  <c:pt idx="9">
                    <c:v>Muu  </c:v>
                  </c:pt>
                  <c:pt idx="10">
                    <c:v>Harju-Risti </c:v>
                  </c:pt>
                  <c:pt idx="11">
                    <c:v>Klooga</c:v>
                  </c:pt>
                  <c:pt idx="12">
                    <c:v>Laulasmaa</c:v>
                  </c:pt>
                  <c:pt idx="13">
                    <c:v>Lehola </c:v>
                  </c:pt>
                  <c:pt idx="14">
                    <c:v>Padise </c:v>
                  </c:pt>
                  <c:pt idx="15">
                    <c:v>Paldiski</c:v>
                  </c:pt>
                  <c:pt idx="16">
                    <c:v>Rummu  </c:v>
                  </c:pt>
                  <c:pt idx="17">
                    <c:v>Vasalemma</c:v>
                  </c:pt>
                  <c:pt idx="18">
                    <c:v>Ämari </c:v>
                  </c:pt>
                  <c:pt idx="19">
                    <c:v>Karjaküla </c:v>
                  </c:pt>
                  <c:pt idx="20">
                    <c:v>Muu</c:v>
                  </c:pt>
                </c:lvl>
                <c:lvl>
                  <c:pt idx="1">
                    <c:v>Sugu</c:v>
                  </c:pt>
                  <c:pt idx="3">
                    <c:v>Vanus</c:v>
                  </c:pt>
                  <c:pt idx="7">
                    <c:v>Rahvus</c:v>
                  </c:pt>
                  <c:pt idx="10">
                    <c:v>Asula</c:v>
                  </c:pt>
                </c:lvl>
              </c:multiLvlStrCache>
            </c:multiLvlStrRef>
          </c:cat>
          <c:val>
            <c:numRef>
              <c:f>'$K19'!$I$3:$I$23</c:f>
              <c:numCache>
                <c:formatCode>0</c:formatCode>
                <c:ptCount val="21"/>
                <c:pt idx="0">
                  <c:v>80.354657593645584</c:v>
                </c:pt>
                <c:pt idx="1">
                  <c:v>82.553865221482468</c:v>
                </c:pt>
                <c:pt idx="2">
                  <c:v>78.629177425500558</c:v>
                </c:pt>
                <c:pt idx="3">
                  <c:v>80.237598078337925</c:v>
                </c:pt>
                <c:pt idx="4">
                  <c:v>82.267388738704668</c:v>
                </c:pt>
                <c:pt idx="5">
                  <c:v>81.443356231178569</c:v>
                </c:pt>
                <c:pt idx="6">
                  <c:v>76.238008305867666</c:v>
                </c:pt>
                <c:pt idx="7">
                  <c:v>86.863413738214476</c:v>
                </c:pt>
                <c:pt idx="8">
                  <c:v>67.698323865346396</c:v>
                </c:pt>
                <c:pt idx="9">
                  <c:v>72.21673460715138</c:v>
                </c:pt>
                <c:pt idx="10">
                  <c:v>86.730726927081705</c:v>
                </c:pt>
                <c:pt idx="11">
                  <c:v>76.102588637026486</c:v>
                </c:pt>
                <c:pt idx="12">
                  <c:v>93.721140650303198</c:v>
                </c:pt>
                <c:pt idx="13">
                  <c:v>79.674279934295782</c:v>
                </c:pt>
                <c:pt idx="14">
                  <c:v>75.897401629332634</c:v>
                </c:pt>
                <c:pt idx="15">
                  <c:v>74.884316656242575</c:v>
                </c:pt>
                <c:pt idx="16">
                  <c:v>67.031838907598853</c:v>
                </c:pt>
                <c:pt idx="17">
                  <c:v>87.192914318133091</c:v>
                </c:pt>
                <c:pt idx="18">
                  <c:v>50.177835410436465</c:v>
                </c:pt>
                <c:pt idx="19">
                  <c:v>81.071786189508416</c:v>
                </c:pt>
                <c:pt idx="20">
                  <c:v>88.566887471911244</c:v>
                </c:pt>
              </c:numCache>
            </c:numRef>
          </c:val>
          <c:extLst xmlns:c16r2="http://schemas.microsoft.com/office/drawing/2015/06/chart">
            <c:ext xmlns:c16="http://schemas.microsoft.com/office/drawing/2014/chart" uri="{C3380CC4-5D6E-409C-BE32-E72D297353CC}">
              <c16:uniqueId val="{00000006-68C8-4B10-8DB5-9F5699239CC4}"/>
            </c:ext>
          </c:extLst>
        </c:ser>
        <c:dLbls>
          <c:showLegendKey val="0"/>
          <c:showVal val="0"/>
          <c:showCatName val="0"/>
          <c:showSerName val="0"/>
          <c:showPercent val="0"/>
          <c:showBubbleSize val="0"/>
        </c:dLbls>
        <c:gapWidth val="150"/>
        <c:shape val="box"/>
        <c:axId val="400316168"/>
        <c:axId val="401350944"/>
        <c:axId val="0"/>
      </c:bar3DChart>
      <c:catAx>
        <c:axId val="400316168"/>
        <c:scaling>
          <c:orientation val="maxMin"/>
        </c:scaling>
        <c:delete val="0"/>
        <c:axPos val="l"/>
        <c:numFmt formatCode="General" sourceLinked="1"/>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t-EE"/>
          </a:p>
        </c:txPr>
        <c:crossAx val="401350944"/>
        <c:crosses val="autoZero"/>
        <c:auto val="1"/>
        <c:lblAlgn val="ctr"/>
        <c:lblOffset val="100"/>
        <c:noMultiLvlLbl val="0"/>
      </c:catAx>
      <c:valAx>
        <c:axId val="401350944"/>
        <c:scaling>
          <c:orientation val="minMax"/>
        </c:scaling>
        <c:delete val="1"/>
        <c:axPos val="b"/>
        <c:numFmt formatCode="0%" sourceLinked="1"/>
        <c:majorTickMark val="out"/>
        <c:minorTickMark val="none"/>
        <c:tickLblPos val="nextTo"/>
        <c:crossAx val="400316168"/>
        <c:crosses val="max"/>
        <c:crossBetween val="between"/>
      </c:valAx>
      <c:spPr>
        <a:noFill/>
        <a:ln w="25400">
          <a:noFill/>
        </a:ln>
      </c:spPr>
    </c:plotArea>
    <c:legend>
      <c:legendPos val="r"/>
      <c:layout>
        <c:manualLayout>
          <c:xMode val="edge"/>
          <c:yMode val="edge"/>
          <c:x val="0.14871773698845056"/>
          <c:y val="0.83596448676252755"/>
          <c:w val="0.70036577427821523"/>
          <c:h val="0.13330906871654793"/>
        </c:manualLayout>
      </c:layout>
      <c:overlay val="0"/>
      <c:txPr>
        <a:bodyPr/>
        <a:lstStyle/>
        <a:p>
          <a:pPr>
            <a:defRPr sz="1200" b="1">
              <a:solidFill>
                <a:schemeClr val="tx1">
                  <a:lumMod val="65000"/>
                  <a:lumOff val="35000"/>
                </a:schemeClr>
              </a:solidFill>
            </a:defRPr>
          </a:pPr>
          <a:endParaRPr lang="et-EE"/>
        </a:p>
      </c:txPr>
    </c:legend>
    <c:plotVisOnly val="1"/>
    <c:dispBlanksAs val="gap"/>
    <c:showDLblsOverMax val="0"/>
  </c:chart>
  <c:spPr>
    <a:solidFill>
      <a:schemeClr val="bg1"/>
    </a:solidFill>
    <a:ln w="9525" cap="flat" cmpd="sng" algn="ctr">
      <a:noFill/>
      <a:round/>
    </a:ln>
    <a:effectLst/>
  </c:spPr>
  <c:txPr>
    <a:bodyPr/>
    <a:lstStyle/>
    <a:p>
      <a:pPr>
        <a:defRPr/>
      </a:pPr>
      <a:endParaRPr lang="et-EE"/>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t-EE" b="1" i="0"/>
              <a:t>Millistest sotsiaalteenustest tunnete puudust?</a:t>
            </a:r>
          </a:p>
          <a:p>
            <a:pPr>
              <a:defRPr sz="1400" b="0" i="0" u="none" strike="noStrike" kern="1200" spc="0" baseline="0">
                <a:solidFill>
                  <a:schemeClr val="tx1">
                    <a:lumMod val="65000"/>
                    <a:lumOff val="35000"/>
                  </a:schemeClr>
                </a:solidFill>
                <a:latin typeface="+mn-lt"/>
                <a:ea typeface="+mn-ea"/>
                <a:cs typeface="+mn-cs"/>
              </a:defRPr>
            </a:pPr>
            <a:r>
              <a:rPr lang="et-EE" b="0" i="0"/>
              <a:t>% kõikidest vastajatest, N=716</a:t>
            </a:r>
            <a:endParaRPr lang="et-EE" b="0"/>
          </a:p>
        </c:rich>
      </c:tx>
      <c:layout/>
      <c:overlay val="0"/>
      <c:spPr>
        <a:noFill/>
        <a:ln w="25400">
          <a:noFill/>
        </a:ln>
      </c:spPr>
    </c:title>
    <c:autoTitleDeleted val="0"/>
    <c:view3D>
      <c:rotX val="15"/>
      <c:rotY val="20"/>
      <c:depthPercent val="100"/>
      <c:rAngAx val="1"/>
    </c:view3D>
    <c:floor>
      <c:thickness val="0"/>
      <c:spPr>
        <a:noFill/>
        <a:ln w="6350">
          <a:noFill/>
        </a:ln>
      </c:spPr>
    </c:floor>
    <c:sideWall>
      <c:thickness val="0"/>
      <c:spPr>
        <a:noFill/>
        <a:ln w="25400">
          <a:noFill/>
        </a:ln>
      </c:spPr>
    </c:sideWall>
    <c:backWall>
      <c:thickness val="0"/>
      <c:spPr>
        <a:noFill/>
        <a:ln w="25400">
          <a:noFill/>
        </a:ln>
      </c:spPr>
    </c:backWall>
    <c:plotArea>
      <c:layout/>
      <c:bar3DChart>
        <c:barDir val="bar"/>
        <c:grouping val="clustered"/>
        <c:varyColors val="0"/>
        <c:ser>
          <c:idx val="0"/>
          <c:order val="0"/>
          <c:spPr>
            <a:solidFill>
              <a:schemeClr val="accent1"/>
            </a:solidFill>
            <a:ln w="25400">
              <a:noFill/>
            </a:ln>
          </c:spPr>
          <c:invertIfNegative val="0"/>
          <c:dPt>
            <c:idx val="6"/>
            <c:invertIfNegative val="0"/>
            <c:bubble3D val="0"/>
            <c:spPr>
              <a:solidFill>
                <a:schemeClr val="accent1"/>
              </a:solidFill>
              <a:ln>
                <a:noFill/>
              </a:ln>
              <a:effectLst/>
              <a:sp3d/>
            </c:spPr>
            <c:extLst xmlns:c16r2="http://schemas.microsoft.com/office/drawing/2015/06/chart">
              <c:ext xmlns:c16="http://schemas.microsoft.com/office/drawing/2014/chart" uri="{C3380CC4-5D6E-409C-BE32-E72D297353CC}">
                <c16:uniqueId val="{00000001-420B-4344-B309-08EDC9F42795}"/>
              </c:ext>
            </c:extLst>
          </c:dPt>
          <c:dLbls>
            <c:spPr>
              <a:noFill/>
              <a:ln w="25400">
                <a:noFill/>
              </a:ln>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'K20'!$M$2:$M$16</c:f>
              <c:strCache>
                <c:ptCount val="15"/>
                <c:pt idx="0">
                  <c:v>Arstiabi</c:v>
                </c:pt>
                <c:pt idx="1">
                  <c:v>Eriarstid, psühholoogid</c:v>
                </c:pt>
                <c:pt idx="2">
                  <c:v>Vanurite aitamine</c:v>
                </c:pt>
                <c:pt idx="3">
                  <c:v>Transport</c:v>
                </c:pt>
                <c:pt idx="4">
                  <c:v>Hooldusabi</c:v>
                </c:pt>
                <c:pt idx="5">
                  <c:v>Sotsiaalteenuste abi ja info nende kohta</c:v>
                </c:pt>
                <c:pt idx="6">
                  <c:v>Rahaline abi</c:v>
                </c:pt>
                <c:pt idx="7">
                  <c:v>Juriidiline konsultatsioon</c:v>
                </c:pt>
                <c:pt idx="8">
                  <c:v>Lastega seonduv abi</c:v>
                </c:pt>
                <c:pt idx="9">
                  <c:v>Tegevusi juurde luua</c:v>
                </c:pt>
                <c:pt idx="10">
                  <c:v>Elamistingimused, eluruumiteenused</c:v>
                </c:pt>
                <c:pt idx="11">
                  <c:v>Eakate kodu, sotsiaalkeskus</c:v>
                </c:pt>
                <c:pt idx="12">
                  <c:v>Muu</c:v>
                </c:pt>
                <c:pt idx="13">
                  <c:v>Ei oska öelda, ei vaja / ei tarbi neid</c:v>
                </c:pt>
                <c:pt idx="14">
                  <c:v>Vastamata</c:v>
                </c:pt>
              </c:strCache>
            </c:strRef>
          </c:cat>
          <c:val>
            <c:numRef>
              <c:f>'K20'!$N$2:$N$16</c:f>
              <c:numCache>
                <c:formatCode>0</c:formatCode>
                <c:ptCount val="15"/>
                <c:pt idx="0">
                  <c:v>3.5512575756887022</c:v>
                </c:pt>
                <c:pt idx="1">
                  <c:v>3.0809449736412526</c:v>
                </c:pt>
                <c:pt idx="2">
                  <c:v>2.1670130925076321</c:v>
                </c:pt>
                <c:pt idx="3">
                  <c:v>2.0167180327101861</c:v>
                </c:pt>
                <c:pt idx="4">
                  <c:v>1.644316093052731</c:v>
                </c:pt>
                <c:pt idx="5">
                  <c:v>1.578952348644965</c:v>
                </c:pt>
                <c:pt idx="6">
                  <c:v>1.4228426312972695</c:v>
                </c:pt>
                <c:pt idx="7">
                  <c:v>1.3959272691556734</c:v>
                </c:pt>
                <c:pt idx="8">
                  <c:v>1.2631811331408616</c:v>
                </c:pt>
                <c:pt idx="9">
                  <c:v>0.60868153717210394</c:v>
                </c:pt>
                <c:pt idx="10">
                  <c:v>0.52906227685376617</c:v>
                </c:pt>
                <c:pt idx="11">
                  <c:v>0.52339088194706418</c:v>
                </c:pt>
                <c:pt idx="12">
                  <c:v>4.9207664036629222</c:v>
                </c:pt>
                <c:pt idx="13">
                  <c:v>67.428382897000404</c:v>
                </c:pt>
                <c:pt idx="14">
                  <c:v>11.494716448193387</c:v>
                </c:pt>
              </c:numCache>
            </c:numRef>
          </c:val>
          <c:extLst xmlns:c16r2="http://schemas.microsoft.com/office/drawing/2015/06/chart">
            <c:ext xmlns:c16="http://schemas.microsoft.com/office/drawing/2014/chart" uri="{C3380CC4-5D6E-409C-BE32-E72D297353CC}">
              <c16:uniqueId val="{00000002-420B-4344-B309-08EDC9F42795}"/>
            </c:ext>
          </c:extLst>
        </c:ser>
        <c:dLbls>
          <c:showLegendKey val="0"/>
          <c:showVal val="0"/>
          <c:showCatName val="0"/>
          <c:showSerName val="0"/>
          <c:showPercent val="0"/>
          <c:showBubbleSize val="0"/>
        </c:dLbls>
        <c:gapWidth val="150"/>
        <c:shape val="box"/>
        <c:axId val="401351728"/>
        <c:axId val="401350552"/>
        <c:axId val="0"/>
      </c:bar3DChart>
      <c:catAx>
        <c:axId val="401351728"/>
        <c:scaling>
          <c:orientation val="maxMin"/>
        </c:scaling>
        <c:delete val="0"/>
        <c:axPos val="l"/>
        <c:numFmt formatCode="General" sourceLinked="1"/>
        <c:majorTickMark val="out"/>
        <c:minorTickMark val="none"/>
        <c:tickLblPos val="nextTo"/>
        <c:spPr>
          <a:ln w="6350">
            <a:noFill/>
          </a:ln>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t-EE"/>
          </a:p>
        </c:txPr>
        <c:crossAx val="401350552"/>
        <c:crosses val="autoZero"/>
        <c:auto val="1"/>
        <c:lblAlgn val="ctr"/>
        <c:lblOffset val="100"/>
        <c:noMultiLvlLbl val="0"/>
      </c:catAx>
      <c:valAx>
        <c:axId val="401350552"/>
        <c:scaling>
          <c:orientation val="minMax"/>
          <c:max val="100"/>
        </c:scaling>
        <c:delete val="1"/>
        <c:axPos val="b"/>
        <c:numFmt formatCode="0" sourceLinked="1"/>
        <c:majorTickMark val="out"/>
        <c:minorTickMark val="none"/>
        <c:tickLblPos val="nextTo"/>
        <c:crossAx val="401351728"/>
        <c:crosses val="max"/>
        <c:crossBetween val="between"/>
      </c:valAx>
      <c:spPr>
        <a:noFill/>
        <a:ln w="25400">
          <a:noFill/>
        </a:ln>
      </c:spPr>
    </c:plotArea>
    <c:plotVisOnly val="1"/>
    <c:dispBlanksAs val="gap"/>
    <c:showDLblsOverMax val="0"/>
  </c:chart>
  <c:spPr>
    <a:solidFill>
      <a:schemeClr val="bg1"/>
    </a:solidFill>
    <a:ln w="9525" cap="flat" cmpd="sng" algn="ctr">
      <a:noFill/>
      <a:round/>
    </a:ln>
    <a:effectLst/>
  </c:spPr>
  <c:txPr>
    <a:bodyPr/>
    <a:lstStyle/>
    <a:p>
      <a:pPr>
        <a:defRPr/>
      </a:pPr>
      <a:endParaRPr lang="et-EE"/>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t-EE" b="1"/>
              <a:t>Kas te olete kasutanud/kasutate omaosalusega teenuseid?</a:t>
            </a:r>
          </a:p>
          <a:p>
            <a:pPr>
              <a:defRPr sz="1400" b="0" i="0" u="none" strike="noStrike" kern="1200" spc="0" baseline="0">
                <a:solidFill>
                  <a:schemeClr val="tx1">
                    <a:lumMod val="65000"/>
                    <a:lumOff val="35000"/>
                  </a:schemeClr>
                </a:solidFill>
                <a:latin typeface="+mn-lt"/>
                <a:ea typeface="+mn-ea"/>
                <a:cs typeface="+mn-cs"/>
              </a:defRPr>
            </a:pPr>
            <a:r>
              <a:rPr lang="en-US"/>
              <a:t>% kõikidest</a:t>
            </a:r>
            <a:r>
              <a:rPr lang="en-US" baseline="0"/>
              <a:t> vastajatest</a:t>
            </a:r>
            <a:r>
              <a:rPr lang="en-US"/>
              <a:t>, N=716</a:t>
            </a:r>
          </a:p>
        </c:rich>
      </c:tx>
      <c:layout/>
      <c:overlay val="0"/>
      <c:spPr>
        <a:noFill/>
        <a:ln w="25400">
          <a:noFill/>
        </a:ln>
      </c:spPr>
    </c:title>
    <c:autoTitleDeleted val="0"/>
    <c:view3D>
      <c:rotX val="15"/>
      <c:rotY val="20"/>
      <c:depthPercent val="100"/>
      <c:rAngAx val="1"/>
    </c:view3D>
    <c:floor>
      <c:thickness val="0"/>
      <c:spPr>
        <a:noFill/>
        <a:ln w="6350">
          <a:noFill/>
        </a:ln>
      </c:spPr>
    </c:floor>
    <c:sideWall>
      <c:thickness val="0"/>
      <c:spPr>
        <a:noFill/>
        <a:ln w="25400">
          <a:noFill/>
        </a:ln>
      </c:spPr>
    </c:sideWall>
    <c:backWall>
      <c:thickness val="0"/>
      <c:spPr>
        <a:noFill/>
        <a:ln w="25400">
          <a:noFill/>
        </a:ln>
      </c:spPr>
    </c:backWall>
    <c:plotArea>
      <c:layout>
        <c:manualLayout>
          <c:layoutTarget val="inner"/>
          <c:xMode val="edge"/>
          <c:yMode val="edge"/>
          <c:x val="0.25515261122395039"/>
          <c:y val="0.12598166809459699"/>
          <c:w val="0.73045910572379602"/>
          <c:h val="0.66218514136510143"/>
        </c:manualLayout>
      </c:layout>
      <c:bar3DChart>
        <c:barDir val="bar"/>
        <c:grouping val="percentStacked"/>
        <c:varyColors val="0"/>
        <c:ser>
          <c:idx val="0"/>
          <c:order val="0"/>
          <c:tx>
            <c:strRef>
              <c:f>'K21'!$C$2</c:f>
              <c:strCache>
                <c:ptCount val="1"/>
                <c:pt idx="0">
                  <c:v>Jah, kasutan</c:v>
                </c:pt>
              </c:strCache>
            </c:strRef>
          </c:tx>
          <c:spPr>
            <a:solidFill>
              <a:schemeClr val="accent1">
                <a:lumMod val="75000"/>
              </a:schemeClr>
            </a:solidFill>
            <a:ln>
              <a:noFill/>
            </a:ln>
            <a:effectLst/>
            <a:sp3d/>
          </c:spPr>
          <c:invertIfNegative val="0"/>
          <c:dLbls>
            <c:spPr>
              <a:noFill/>
              <a:ln w="25400">
                <a:noFill/>
              </a:ln>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t-E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multiLvlStrRef>
              <c:f>'K21'!$A$3:$B$9</c:f>
              <c:multiLvlStrCache>
                <c:ptCount val="7"/>
                <c:lvl>
                  <c:pt idx="0">
                    <c:v>Üldjaotus</c:v>
                  </c:pt>
                  <c:pt idx="1">
                    <c:v>Mees</c:v>
                  </c:pt>
                  <c:pt idx="2">
                    <c:v>Naine</c:v>
                  </c:pt>
                  <c:pt idx="3">
                    <c:v>18-29</c:v>
                  </c:pt>
                  <c:pt idx="4">
                    <c:v>30-44</c:v>
                  </c:pt>
                  <c:pt idx="5">
                    <c:v>45-64</c:v>
                  </c:pt>
                  <c:pt idx="6">
                    <c:v>65+</c:v>
                  </c:pt>
                </c:lvl>
                <c:lvl>
                  <c:pt idx="1">
                    <c:v>Sugu</c:v>
                  </c:pt>
                  <c:pt idx="3">
                    <c:v>Vanus</c:v>
                  </c:pt>
                </c:lvl>
              </c:multiLvlStrCache>
            </c:multiLvlStrRef>
          </c:cat>
          <c:val>
            <c:numRef>
              <c:f>'K21'!$C$3:$C$9</c:f>
              <c:numCache>
                <c:formatCode>0</c:formatCode>
                <c:ptCount val="7"/>
                <c:pt idx="0">
                  <c:v>9.8134590087633136</c:v>
                </c:pt>
                <c:pt idx="1">
                  <c:v>10.589163271256899</c:v>
                </c:pt>
                <c:pt idx="2">
                  <c:v>9.239364692483985</c:v>
                </c:pt>
                <c:pt idx="3">
                  <c:v>10.181787825265131</c:v>
                </c:pt>
                <c:pt idx="4">
                  <c:v>9.4868760706479662</c:v>
                </c:pt>
                <c:pt idx="5">
                  <c:v>9.3274740403766412</c:v>
                </c:pt>
                <c:pt idx="6">
                  <c:v>10.85887280693418</c:v>
                </c:pt>
              </c:numCache>
            </c:numRef>
          </c:val>
          <c:extLst xmlns:c16r2="http://schemas.microsoft.com/office/drawing/2015/06/chart">
            <c:ext xmlns:c16="http://schemas.microsoft.com/office/drawing/2014/chart" uri="{C3380CC4-5D6E-409C-BE32-E72D297353CC}">
              <c16:uniqueId val="{00000000-F578-48A9-B9A5-CA238B3A28F1}"/>
            </c:ext>
          </c:extLst>
        </c:ser>
        <c:ser>
          <c:idx val="1"/>
          <c:order val="1"/>
          <c:tx>
            <c:strRef>
              <c:f>'K21'!$D$2</c:f>
              <c:strCache>
                <c:ptCount val="1"/>
                <c:pt idx="0">
                  <c:v>Olen kasutanud, aga enam ei kasuta</c:v>
                </c:pt>
              </c:strCache>
            </c:strRef>
          </c:tx>
          <c:spPr>
            <a:solidFill>
              <a:schemeClr val="accent5">
                <a:lumMod val="60000"/>
                <a:lumOff val="40000"/>
              </a:schemeClr>
            </a:solidFill>
            <a:ln>
              <a:noFill/>
            </a:ln>
            <a:effectLst/>
            <a:sp3d/>
          </c:spPr>
          <c:invertIfNegative val="0"/>
          <c:dLbls>
            <c:spPr>
              <a:noFill/>
              <a:ln w="25400">
                <a:noFill/>
              </a:ln>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65000"/>
                        <a:lumOff val="35000"/>
                      </a:schemeClr>
                    </a:solidFill>
                    <a:latin typeface="+mn-lt"/>
                    <a:ea typeface="+mn-ea"/>
                    <a:cs typeface="+mn-cs"/>
                  </a:defRPr>
                </a:pPr>
                <a:endParaRPr lang="et-E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multiLvlStrRef>
              <c:f>'K21'!$A$3:$B$9</c:f>
              <c:multiLvlStrCache>
                <c:ptCount val="7"/>
                <c:lvl>
                  <c:pt idx="0">
                    <c:v>Üldjaotus</c:v>
                  </c:pt>
                  <c:pt idx="1">
                    <c:v>Mees</c:v>
                  </c:pt>
                  <c:pt idx="2">
                    <c:v>Naine</c:v>
                  </c:pt>
                  <c:pt idx="3">
                    <c:v>18-29</c:v>
                  </c:pt>
                  <c:pt idx="4">
                    <c:v>30-44</c:v>
                  </c:pt>
                  <c:pt idx="5">
                    <c:v>45-64</c:v>
                  </c:pt>
                  <c:pt idx="6">
                    <c:v>65+</c:v>
                  </c:pt>
                </c:lvl>
                <c:lvl>
                  <c:pt idx="1">
                    <c:v>Sugu</c:v>
                  </c:pt>
                  <c:pt idx="3">
                    <c:v>Vanus</c:v>
                  </c:pt>
                </c:lvl>
              </c:multiLvlStrCache>
            </c:multiLvlStrRef>
          </c:cat>
          <c:val>
            <c:numRef>
              <c:f>'K21'!$D$3:$D$9</c:f>
              <c:numCache>
                <c:formatCode>0</c:formatCode>
                <c:ptCount val="7"/>
                <c:pt idx="0">
                  <c:v>4.9606505454575265</c:v>
                </c:pt>
                <c:pt idx="1">
                  <c:v>3.8861521099726084</c:v>
                </c:pt>
                <c:pt idx="2">
                  <c:v>5.7941319656444978</c:v>
                </c:pt>
                <c:pt idx="3">
                  <c:v>10.726558316223809</c:v>
                </c:pt>
                <c:pt idx="4">
                  <c:v>5.3222987519813341</c:v>
                </c:pt>
                <c:pt idx="5">
                  <c:v>4.1348547908680811</c:v>
                </c:pt>
                <c:pt idx="6">
                  <c:v>3.3557060706837767</c:v>
                </c:pt>
              </c:numCache>
            </c:numRef>
          </c:val>
          <c:extLst xmlns:c16r2="http://schemas.microsoft.com/office/drawing/2015/06/chart">
            <c:ext xmlns:c16="http://schemas.microsoft.com/office/drawing/2014/chart" uri="{C3380CC4-5D6E-409C-BE32-E72D297353CC}">
              <c16:uniqueId val="{00000001-F578-48A9-B9A5-CA238B3A28F1}"/>
            </c:ext>
          </c:extLst>
        </c:ser>
        <c:ser>
          <c:idx val="2"/>
          <c:order val="2"/>
          <c:tx>
            <c:strRef>
              <c:f>'K21'!$E$2</c:f>
              <c:strCache>
                <c:ptCount val="1"/>
                <c:pt idx="0">
                  <c:v>Ei ole kasutanud</c:v>
                </c:pt>
              </c:strCache>
            </c:strRef>
          </c:tx>
          <c:spPr>
            <a:solidFill>
              <a:schemeClr val="accent2">
                <a:lumMod val="60000"/>
                <a:lumOff val="40000"/>
              </a:schemeClr>
            </a:solidFill>
            <a:ln>
              <a:noFill/>
            </a:ln>
            <a:effectLst/>
            <a:sp3d/>
          </c:spPr>
          <c:invertIfNegative val="0"/>
          <c:dLbls>
            <c:spPr>
              <a:noFill/>
              <a:ln w="25400">
                <a:noFill/>
              </a:ln>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multiLvlStrRef>
              <c:f>'K21'!$A$3:$B$9</c:f>
              <c:multiLvlStrCache>
                <c:ptCount val="7"/>
                <c:lvl>
                  <c:pt idx="0">
                    <c:v>Üldjaotus</c:v>
                  </c:pt>
                  <c:pt idx="1">
                    <c:v>Mees</c:v>
                  </c:pt>
                  <c:pt idx="2">
                    <c:v>Naine</c:v>
                  </c:pt>
                  <c:pt idx="3">
                    <c:v>18-29</c:v>
                  </c:pt>
                  <c:pt idx="4">
                    <c:v>30-44</c:v>
                  </c:pt>
                  <c:pt idx="5">
                    <c:v>45-64</c:v>
                  </c:pt>
                  <c:pt idx="6">
                    <c:v>65+</c:v>
                  </c:pt>
                </c:lvl>
                <c:lvl>
                  <c:pt idx="1">
                    <c:v>Sugu</c:v>
                  </c:pt>
                  <c:pt idx="3">
                    <c:v>Vanus</c:v>
                  </c:pt>
                </c:lvl>
              </c:multiLvlStrCache>
            </c:multiLvlStrRef>
          </c:cat>
          <c:val>
            <c:numRef>
              <c:f>'K21'!$E$3:$E$9</c:f>
              <c:numCache>
                <c:formatCode>0</c:formatCode>
                <c:ptCount val="7"/>
                <c:pt idx="0">
                  <c:v>85.225890445779015</c:v>
                </c:pt>
                <c:pt idx="1">
                  <c:v>85.524684618770536</c:v>
                </c:pt>
                <c:pt idx="2">
                  <c:v>84.966503341871331</c:v>
                </c:pt>
                <c:pt idx="3">
                  <c:v>79.091653858511108</c:v>
                </c:pt>
                <c:pt idx="4">
                  <c:v>85.190825177370684</c:v>
                </c:pt>
                <c:pt idx="5">
                  <c:v>86.537671168755352</c:v>
                </c:pt>
                <c:pt idx="6">
                  <c:v>85.785421122382061</c:v>
                </c:pt>
              </c:numCache>
            </c:numRef>
          </c:val>
          <c:extLst xmlns:c16r2="http://schemas.microsoft.com/office/drawing/2015/06/chart">
            <c:ext xmlns:c16="http://schemas.microsoft.com/office/drawing/2014/chart" uri="{C3380CC4-5D6E-409C-BE32-E72D297353CC}">
              <c16:uniqueId val="{00000002-F578-48A9-B9A5-CA238B3A28F1}"/>
            </c:ext>
          </c:extLst>
        </c:ser>
        <c:dLbls>
          <c:showLegendKey val="0"/>
          <c:showVal val="0"/>
          <c:showCatName val="0"/>
          <c:showSerName val="0"/>
          <c:showPercent val="0"/>
          <c:showBubbleSize val="0"/>
        </c:dLbls>
        <c:gapWidth val="150"/>
        <c:shape val="box"/>
        <c:axId val="401349376"/>
        <c:axId val="401347416"/>
        <c:axId val="0"/>
      </c:bar3DChart>
      <c:catAx>
        <c:axId val="401349376"/>
        <c:scaling>
          <c:orientation val="maxMin"/>
        </c:scaling>
        <c:delete val="0"/>
        <c:axPos val="l"/>
        <c:numFmt formatCode="General" sourceLinked="1"/>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t-EE"/>
          </a:p>
        </c:txPr>
        <c:crossAx val="401347416"/>
        <c:crosses val="autoZero"/>
        <c:auto val="1"/>
        <c:lblAlgn val="ctr"/>
        <c:lblOffset val="100"/>
        <c:noMultiLvlLbl val="0"/>
      </c:catAx>
      <c:valAx>
        <c:axId val="401347416"/>
        <c:scaling>
          <c:orientation val="minMax"/>
        </c:scaling>
        <c:delete val="1"/>
        <c:axPos val="b"/>
        <c:numFmt formatCode="0%" sourceLinked="1"/>
        <c:majorTickMark val="out"/>
        <c:minorTickMark val="none"/>
        <c:tickLblPos val="nextTo"/>
        <c:crossAx val="401349376"/>
        <c:crosses val="max"/>
        <c:crossBetween val="between"/>
      </c:valAx>
      <c:spPr>
        <a:noFill/>
        <a:ln w="25400">
          <a:noFill/>
        </a:ln>
      </c:spPr>
    </c:plotArea>
    <c:legend>
      <c:legendPos val="r"/>
      <c:layout>
        <c:manualLayout>
          <c:xMode val="edge"/>
          <c:yMode val="edge"/>
          <c:x val="0.21631748031496068"/>
          <c:y val="0.83159370622713602"/>
          <c:w val="0.70036577427821523"/>
          <c:h val="0.10450301225300206"/>
        </c:manualLayout>
      </c:layout>
      <c:overlay val="0"/>
      <c:txPr>
        <a:bodyPr/>
        <a:lstStyle/>
        <a:p>
          <a:pPr>
            <a:defRPr sz="1200" b="1">
              <a:solidFill>
                <a:schemeClr val="tx1">
                  <a:lumMod val="75000"/>
                  <a:lumOff val="25000"/>
                </a:schemeClr>
              </a:solidFill>
            </a:defRPr>
          </a:pPr>
          <a:endParaRPr lang="et-EE"/>
        </a:p>
      </c:txPr>
    </c:legend>
    <c:plotVisOnly val="1"/>
    <c:dispBlanksAs val="gap"/>
    <c:showDLblsOverMax val="0"/>
  </c:chart>
  <c:spPr>
    <a:solidFill>
      <a:schemeClr val="bg1"/>
    </a:solidFill>
    <a:ln w="9525" cap="flat" cmpd="sng" algn="ctr">
      <a:noFill/>
      <a:round/>
    </a:ln>
    <a:effectLst/>
  </c:spPr>
  <c:txPr>
    <a:bodyPr/>
    <a:lstStyle/>
    <a:p>
      <a:pPr>
        <a:defRPr/>
      </a:pPr>
      <a:endParaRPr lang="et-EE"/>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t-EE" b="1" dirty="0"/>
              <a:t>Kuidas on teenuse omaosalus mõjutanud Teie puhul teenuse tarbimist?</a:t>
            </a:r>
          </a:p>
          <a:p>
            <a:pPr>
              <a:defRPr/>
            </a:pPr>
            <a:r>
              <a:rPr lang="et-EE" dirty="0"/>
              <a:t>% vastajatest, kes on omaosalusega</a:t>
            </a:r>
            <a:r>
              <a:rPr lang="et-EE" baseline="0" dirty="0"/>
              <a:t> teenuseid kasutanud, </a:t>
            </a:r>
            <a:r>
              <a:rPr lang="et-EE" dirty="0"/>
              <a:t>N=106</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t-EE"/>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'K22'!$B$3</c:f>
              <c:strCache>
                <c:ptCount val="1"/>
                <c:pt idx="0">
                  <c:v>Üldjaotus</c:v>
                </c:pt>
              </c:strCache>
            </c:strRef>
          </c:tx>
          <c:spPr>
            <a:solidFill>
              <a:schemeClr val="accent1"/>
            </a:solidFill>
            <a:ln>
              <a:noFill/>
            </a:ln>
            <a:effectLst/>
            <a:sp3d/>
          </c:spPr>
          <c:invertIfNegative val="0"/>
          <c:dLbls>
            <c:dLbl>
              <c:idx val="0"/>
              <c:layout>
                <c:manualLayout>
                  <c:x val="3.240740150054653E-2"/>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A67F-48DF-A6AA-5E5F74187147}"/>
                </c:ext>
                <c:ext xmlns:c15="http://schemas.microsoft.com/office/drawing/2012/chart" uri="{CE6537A1-D6FC-4f65-9D91-7224C49458BB}">
                  <c15:layout/>
                </c:ext>
              </c:extLst>
            </c:dLbl>
            <c:dLbl>
              <c:idx val="1"/>
              <c:layout>
                <c:manualLayout>
                  <c:x val="2.3601400225854871E-2"/>
                  <c:y val="-6.7682814880306672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2F87-4ADF-A315-82ACD046EAC9}"/>
                </c:ext>
                <c:ext xmlns:c15="http://schemas.microsoft.com/office/drawing/2012/chart" uri="{CE6537A1-D6FC-4f65-9D91-7224C49458BB}">
                  <c15:layout/>
                </c:ext>
              </c:extLst>
            </c:dLbl>
            <c:dLbl>
              <c:idx val="2"/>
              <c:layout>
                <c:manualLayout>
                  <c:x val="1.5734266817236484E-2"/>
                  <c:y val="-3.3841407440153336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2F87-4ADF-A315-82ACD046EAC9}"/>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'K22'!$C$2:$E$2</c:f>
              <c:strCache>
                <c:ptCount val="3"/>
                <c:pt idx="0">
                  <c:v>See piirab/takistab teenuse tarbimist</c:v>
                </c:pt>
                <c:pt idx="1">
                  <c:v>See soodustab teenuse tarbimist</c:v>
                </c:pt>
                <c:pt idx="2">
                  <c:v>Ei seda ega teist (ei mõjuta)</c:v>
                </c:pt>
              </c:strCache>
            </c:strRef>
          </c:cat>
          <c:val>
            <c:numRef>
              <c:f>'K22'!$C$3:$E$3</c:f>
              <c:numCache>
                <c:formatCode>0</c:formatCode>
                <c:ptCount val="3"/>
                <c:pt idx="0">
                  <c:v>14.814002947975691</c:v>
                </c:pt>
                <c:pt idx="1">
                  <c:v>27.883465587227857</c:v>
                </c:pt>
                <c:pt idx="2">
                  <c:v>57.302531464796544</c:v>
                </c:pt>
              </c:numCache>
            </c:numRef>
          </c:val>
          <c:extLst xmlns:c16r2="http://schemas.microsoft.com/office/drawing/2015/06/chart">
            <c:ext xmlns:c16="http://schemas.microsoft.com/office/drawing/2014/chart" uri="{C3380CC4-5D6E-409C-BE32-E72D297353CC}">
              <c16:uniqueId val="{00000000-2F87-4ADF-A315-82ACD046EAC9}"/>
            </c:ext>
          </c:extLst>
        </c:ser>
        <c:dLbls>
          <c:showLegendKey val="0"/>
          <c:showVal val="0"/>
          <c:showCatName val="0"/>
          <c:showSerName val="0"/>
          <c:showPercent val="0"/>
          <c:showBubbleSize val="0"/>
        </c:dLbls>
        <c:gapWidth val="150"/>
        <c:shape val="box"/>
        <c:axId val="401346632"/>
        <c:axId val="401352512"/>
        <c:axId val="0"/>
      </c:bar3DChart>
      <c:catAx>
        <c:axId val="401346632"/>
        <c:scaling>
          <c:orientation val="minMax"/>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t-EE"/>
          </a:p>
        </c:txPr>
        <c:crossAx val="401352512"/>
        <c:crosses val="autoZero"/>
        <c:auto val="1"/>
        <c:lblAlgn val="ctr"/>
        <c:lblOffset val="100"/>
        <c:noMultiLvlLbl val="0"/>
      </c:catAx>
      <c:valAx>
        <c:axId val="401352512"/>
        <c:scaling>
          <c:orientation val="minMax"/>
          <c:max val="100"/>
        </c:scaling>
        <c:delete val="1"/>
        <c:axPos val="b"/>
        <c:numFmt formatCode="0" sourceLinked="1"/>
        <c:majorTickMark val="out"/>
        <c:minorTickMark val="none"/>
        <c:tickLblPos val="nextTo"/>
        <c:crossAx val="401346632"/>
        <c:crosses val="autoZero"/>
        <c:crossBetween val="between"/>
      </c:valAx>
      <c:spPr>
        <a:noFill/>
        <a:ln>
          <a:noFill/>
        </a:ln>
        <a:effectLst/>
      </c:spPr>
    </c:plotArea>
    <c:plotVisOnly val="1"/>
    <c:dispBlanksAs val="gap"/>
    <c:showDLblsOverMax val="0"/>
    <c:extLst xmlns:c16r2="http://schemas.microsoft.com/office/drawing/2015/06/chart"/>
  </c:chart>
  <c:spPr>
    <a:solidFill>
      <a:schemeClr val="bg1"/>
    </a:solidFill>
    <a:ln w="9525" cap="flat" cmpd="sng" algn="ctr">
      <a:noFill/>
      <a:round/>
    </a:ln>
    <a:effectLst/>
  </c:spPr>
  <c:txPr>
    <a:bodyPr/>
    <a:lstStyle/>
    <a:p>
      <a:pPr>
        <a:defRPr/>
      </a:pPr>
      <a:endParaRPr lang="et-EE"/>
    </a:p>
  </c:txPr>
  <c:externalData r:id="rId4">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t-EE" b="1" dirty="0"/>
              <a:t>Millist kanalit kasutate sotsiaaltoetuste ja teenuste kohta info saamiseks? Märkige need, mida kasutate</a:t>
            </a:r>
          </a:p>
          <a:p>
            <a:pPr>
              <a:defRPr sz="1400" b="0" i="0" u="none" strike="noStrike" kern="1200" spc="0" baseline="0">
                <a:solidFill>
                  <a:schemeClr val="tx1">
                    <a:lumMod val="65000"/>
                    <a:lumOff val="35000"/>
                  </a:schemeClr>
                </a:solidFill>
                <a:latin typeface="+mn-lt"/>
                <a:ea typeface="+mn-ea"/>
                <a:cs typeface="+mn-cs"/>
              </a:defRPr>
            </a:pPr>
            <a:r>
              <a:rPr lang="en-US" dirty="0"/>
              <a:t>% </a:t>
            </a:r>
            <a:r>
              <a:rPr lang="en-US" dirty="0" err="1"/>
              <a:t>kõikidest</a:t>
            </a:r>
            <a:r>
              <a:rPr lang="en-US" baseline="0" dirty="0"/>
              <a:t> </a:t>
            </a:r>
            <a:r>
              <a:rPr lang="en-US" baseline="0" dirty="0" err="1"/>
              <a:t>vastajatest</a:t>
            </a:r>
            <a:r>
              <a:rPr lang="en-US" dirty="0"/>
              <a:t>, N=716</a:t>
            </a:r>
          </a:p>
        </c:rich>
      </c:tx>
      <c:layout/>
      <c:overlay val="0"/>
      <c:spPr>
        <a:noFill/>
        <a:ln w="25400">
          <a:noFill/>
        </a:ln>
      </c:spPr>
    </c:title>
    <c:autoTitleDeleted val="0"/>
    <c:view3D>
      <c:rotX val="15"/>
      <c:rotY val="20"/>
      <c:depthPercent val="100"/>
      <c:rAngAx val="1"/>
    </c:view3D>
    <c:floor>
      <c:thickness val="0"/>
      <c:spPr>
        <a:noFill/>
        <a:ln w="6350">
          <a:noFill/>
        </a:ln>
      </c:spPr>
    </c:floor>
    <c:sideWall>
      <c:thickness val="0"/>
      <c:spPr>
        <a:noFill/>
        <a:ln w="25400">
          <a:noFill/>
        </a:ln>
      </c:spPr>
    </c:sideWall>
    <c:backWall>
      <c:thickness val="0"/>
      <c:spPr>
        <a:noFill/>
        <a:ln w="25400">
          <a:noFill/>
        </a:ln>
      </c:spPr>
    </c:backWall>
    <c:plotArea>
      <c:layout>
        <c:manualLayout>
          <c:layoutTarget val="inner"/>
          <c:xMode val="edge"/>
          <c:yMode val="edge"/>
          <c:x val="0.25515261122395039"/>
          <c:y val="0.12598166809459699"/>
          <c:w val="0.73045910572379602"/>
          <c:h val="0.66218514136510143"/>
        </c:manualLayout>
      </c:layout>
      <c:bar3DChart>
        <c:barDir val="bar"/>
        <c:grouping val="percentStacked"/>
        <c:varyColors val="0"/>
        <c:ser>
          <c:idx val="0"/>
          <c:order val="0"/>
          <c:tx>
            <c:strRef>
              <c:f>'$K23'!$C$2</c:f>
              <c:strCache>
                <c:ptCount val="1"/>
                <c:pt idx="0">
                  <c:v>valla koduleht</c:v>
                </c:pt>
              </c:strCache>
            </c:strRef>
          </c:tx>
          <c:spPr>
            <a:solidFill>
              <a:schemeClr val="accent1">
                <a:lumMod val="75000"/>
              </a:schemeClr>
            </a:solidFill>
            <a:ln>
              <a:noFill/>
            </a:ln>
            <a:effectLst/>
            <a:sp3d/>
          </c:spPr>
          <c:invertIfNegative val="0"/>
          <c:dLbls>
            <c:spPr>
              <a:noFill/>
              <a:ln w="25400">
                <a:noFill/>
              </a:ln>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t-E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multiLvlStrRef>
              <c:f>'$K23'!$A$3:$B$12</c:f>
              <c:multiLvlStrCache>
                <c:ptCount val="10"/>
                <c:lvl>
                  <c:pt idx="0">
                    <c:v>Üldjaotus</c:v>
                  </c:pt>
                  <c:pt idx="1">
                    <c:v>Mees</c:v>
                  </c:pt>
                  <c:pt idx="2">
                    <c:v>Naine</c:v>
                  </c:pt>
                  <c:pt idx="3">
                    <c:v>18-29</c:v>
                  </c:pt>
                  <c:pt idx="4">
                    <c:v>30-44</c:v>
                  </c:pt>
                  <c:pt idx="5">
                    <c:v>45-64</c:v>
                  </c:pt>
                  <c:pt idx="6">
                    <c:v>65+</c:v>
                  </c:pt>
                  <c:pt idx="7">
                    <c:v>Eestlane</c:v>
                  </c:pt>
                  <c:pt idx="8">
                    <c:v>Venelane</c:v>
                  </c:pt>
                  <c:pt idx="9">
                    <c:v>Muu  </c:v>
                  </c:pt>
                </c:lvl>
                <c:lvl>
                  <c:pt idx="1">
                    <c:v>Sugu</c:v>
                  </c:pt>
                  <c:pt idx="3">
                    <c:v>Vanus</c:v>
                  </c:pt>
                  <c:pt idx="7">
                    <c:v>Rahvus</c:v>
                  </c:pt>
                </c:lvl>
              </c:multiLvlStrCache>
            </c:multiLvlStrRef>
          </c:cat>
          <c:val>
            <c:numRef>
              <c:f>'$K23'!$C$3:$C$12</c:f>
              <c:numCache>
                <c:formatCode>0</c:formatCode>
                <c:ptCount val="10"/>
                <c:pt idx="0">
                  <c:v>28.20960046470158</c:v>
                </c:pt>
                <c:pt idx="1">
                  <c:v>28.745009503896146</c:v>
                </c:pt>
                <c:pt idx="2">
                  <c:v>27.857539955882437</c:v>
                </c:pt>
                <c:pt idx="3">
                  <c:v>26.991402616666939</c:v>
                </c:pt>
                <c:pt idx="4">
                  <c:v>36.534644605733504</c:v>
                </c:pt>
                <c:pt idx="5">
                  <c:v>25.788717723933232</c:v>
                </c:pt>
                <c:pt idx="6">
                  <c:v>22.401215189882567</c:v>
                </c:pt>
                <c:pt idx="7">
                  <c:v>31.889110828861128</c:v>
                </c:pt>
                <c:pt idx="8">
                  <c:v>19.933255993751001</c:v>
                </c:pt>
                <c:pt idx="9">
                  <c:v>27.821597715075779</c:v>
                </c:pt>
              </c:numCache>
            </c:numRef>
          </c:val>
          <c:extLst xmlns:c16r2="http://schemas.microsoft.com/office/drawing/2015/06/chart">
            <c:ext xmlns:c16="http://schemas.microsoft.com/office/drawing/2014/chart" uri="{C3380CC4-5D6E-409C-BE32-E72D297353CC}">
              <c16:uniqueId val="{00000000-A8D1-4D96-8591-16C4FF6F68B9}"/>
            </c:ext>
          </c:extLst>
        </c:ser>
        <c:ser>
          <c:idx val="1"/>
          <c:order val="1"/>
          <c:tx>
            <c:strRef>
              <c:f>'$K23'!$D$2</c:f>
              <c:strCache>
                <c:ptCount val="1"/>
                <c:pt idx="0">
                  <c:v>valla ajaleht</c:v>
                </c:pt>
              </c:strCache>
            </c:strRef>
          </c:tx>
          <c:spPr>
            <a:solidFill>
              <a:schemeClr val="accent5">
                <a:lumMod val="60000"/>
                <a:lumOff val="40000"/>
              </a:schemeClr>
            </a:solidFill>
            <a:ln>
              <a:noFill/>
            </a:ln>
            <a:effectLst/>
            <a:sp3d/>
          </c:spPr>
          <c:invertIfNegative val="0"/>
          <c:dLbls>
            <c:spPr>
              <a:noFill/>
              <a:ln w="25400">
                <a:noFill/>
              </a:ln>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multiLvlStrRef>
              <c:f>'$K23'!$A$3:$B$12</c:f>
              <c:multiLvlStrCache>
                <c:ptCount val="10"/>
                <c:lvl>
                  <c:pt idx="0">
                    <c:v>Üldjaotus</c:v>
                  </c:pt>
                  <c:pt idx="1">
                    <c:v>Mees</c:v>
                  </c:pt>
                  <c:pt idx="2">
                    <c:v>Naine</c:v>
                  </c:pt>
                  <c:pt idx="3">
                    <c:v>18-29</c:v>
                  </c:pt>
                  <c:pt idx="4">
                    <c:v>30-44</c:v>
                  </c:pt>
                  <c:pt idx="5">
                    <c:v>45-64</c:v>
                  </c:pt>
                  <c:pt idx="6">
                    <c:v>65+</c:v>
                  </c:pt>
                  <c:pt idx="7">
                    <c:v>Eestlane</c:v>
                  </c:pt>
                  <c:pt idx="8">
                    <c:v>Venelane</c:v>
                  </c:pt>
                  <c:pt idx="9">
                    <c:v>Muu  </c:v>
                  </c:pt>
                </c:lvl>
                <c:lvl>
                  <c:pt idx="1">
                    <c:v>Sugu</c:v>
                  </c:pt>
                  <c:pt idx="3">
                    <c:v>Vanus</c:v>
                  </c:pt>
                  <c:pt idx="7">
                    <c:v>Rahvus</c:v>
                  </c:pt>
                </c:lvl>
              </c:multiLvlStrCache>
            </c:multiLvlStrRef>
          </c:cat>
          <c:val>
            <c:numRef>
              <c:f>'$K23'!$D$3:$D$12</c:f>
              <c:numCache>
                <c:formatCode>0</c:formatCode>
                <c:ptCount val="10"/>
                <c:pt idx="0">
                  <c:v>19.898432225117883</c:v>
                </c:pt>
                <c:pt idx="1">
                  <c:v>22.960752602605197</c:v>
                </c:pt>
                <c:pt idx="2">
                  <c:v>17.593179455701975</c:v>
                </c:pt>
                <c:pt idx="3">
                  <c:v>15.14590645601737</c:v>
                </c:pt>
                <c:pt idx="4">
                  <c:v>10.70347669581829</c:v>
                </c:pt>
                <c:pt idx="5">
                  <c:v>16.785980263470389</c:v>
                </c:pt>
                <c:pt idx="6">
                  <c:v>38.512617525367638</c:v>
                </c:pt>
                <c:pt idx="7">
                  <c:v>19.092662428908287</c:v>
                </c:pt>
                <c:pt idx="8">
                  <c:v>21.643829636738047</c:v>
                </c:pt>
                <c:pt idx="9">
                  <c:v>20.235155572173223</c:v>
                </c:pt>
              </c:numCache>
            </c:numRef>
          </c:val>
          <c:extLst xmlns:c16r2="http://schemas.microsoft.com/office/drawing/2015/06/chart">
            <c:ext xmlns:c16="http://schemas.microsoft.com/office/drawing/2014/chart" uri="{C3380CC4-5D6E-409C-BE32-E72D297353CC}">
              <c16:uniqueId val="{00000001-A8D1-4D96-8591-16C4FF6F68B9}"/>
            </c:ext>
          </c:extLst>
        </c:ser>
        <c:ser>
          <c:idx val="2"/>
          <c:order val="2"/>
          <c:tx>
            <c:strRef>
              <c:f>'$K23'!$E$2</c:f>
              <c:strCache>
                <c:ptCount val="1"/>
                <c:pt idx="0">
                  <c:v>otsekontakt sotsiaaltöötajaga</c:v>
                </c:pt>
              </c:strCache>
            </c:strRef>
          </c:tx>
          <c:spPr>
            <a:solidFill>
              <a:schemeClr val="accent5">
                <a:lumMod val="20000"/>
                <a:lumOff val="80000"/>
              </a:schemeClr>
            </a:solidFill>
            <a:ln>
              <a:noFill/>
            </a:ln>
            <a:effectLst/>
            <a:sp3d/>
          </c:spPr>
          <c:invertIfNegative val="0"/>
          <c:dLbls>
            <c:spPr>
              <a:noFill/>
              <a:ln w="25400">
                <a:noFill/>
              </a:ln>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multiLvlStrRef>
              <c:f>'$K23'!$A$3:$B$12</c:f>
              <c:multiLvlStrCache>
                <c:ptCount val="10"/>
                <c:lvl>
                  <c:pt idx="0">
                    <c:v>Üldjaotus</c:v>
                  </c:pt>
                  <c:pt idx="1">
                    <c:v>Mees</c:v>
                  </c:pt>
                  <c:pt idx="2">
                    <c:v>Naine</c:v>
                  </c:pt>
                  <c:pt idx="3">
                    <c:v>18-29</c:v>
                  </c:pt>
                  <c:pt idx="4">
                    <c:v>30-44</c:v>
                  </c:pt>
                  <c:pt idx="5">
                    <c:v>45-64</c:v>
                  </c:pt>
                  <c:pt idx="6">
                    <c:v>65+</c:v>
                  </c:pt>
                  <c:pt idx="7">
                    <c:v>Eestlane</c:v>
                  </c:pt>
                  <c:pt idx="8">
                    <c:v>Venelane</c:v>
                  </c:pt>
                  <c:pt idx="9">
                    <c:v>Muu  </c:v>
                  </c:pt>
                </c:lvl>
                <c:lvl>
                  <c:pt idx="1">
                    <c:v>Sugu</c:v>
                  </c:pt>
                  <c:pt idx="3">
                    <c:v>Vanus</c:v>
                  </c:pt>
                  <c:pt idx="7">
                    <c:v>Rahvus</c:v>
                  </c:pt>
                </c:lvl>
              </c:multiLvlStrCache>
            </c:multiLvlStrRef>
          </c:cat>
          <c:val>
            <c:numRef>
              <c:f>'$K23'!$E$3:$E$12</c:f>
              <c:numCache>
                <c:formatCode>0</c:formatCode>
                <c:ptCount val="10"/>
                <c:pt idx="0">
                  <c:v>16.848083338076741</c:v>
                </c:pt>
                <c:pt idx="1">
                  <c:v>14.66830660623998</c:v>
                </c:pt>
                <c:pt idx="2">
                  <c:v>18.552909201828914</c:v>
                </c:pt>
                <c:pt idx="3">
                  <c:v>8.1206739468428868</c:v>
                </c:pt>
                <c:pt idx="4">
                  <c:v>14.733621754935019</c:v>
                </c:pt>
                <c:pt idx="5">
                  <c:v>20.496231215435774</c:v>
                </c:pt>
                <c:pt idx="6">
                  <c:v>17.269277055729415</c:v>
                </c:pt>
                <c:pt idx="7">
                  <c:v>14.432635446470943</c:v>
                </c:pt>
                <c:pt idx="8">
                  <c:v>20.879737644996148</c:v>
                </c:pt>
                <c:pt idx="9">
                  <c:v>22.36671812728116</c:v>
                </c:pt>
              </c:numCache>
            </c:numRef>
          </c:val>
          <c:extLst xmlns:c16r2="http://schemas.microsoft.com/office/drawing/2015/06/chart">
            <c:ext xmlns:c16="http://schemas.microsoft.com/office/drawing/2014/chart" uri="{C3380CC4-5D6E-409C-BE32-E72D297353CC}">
              <c16:uniqueId val="{00000002-A8D1-4D96-8591-16C4FF6F68B9}"/>
            </c:ext>
          </c:extLst>
        </c:ser>
        <c:ser>
          <c:idx val="3"/>
          <c:order val="3"/>
          <c:tx>
            <c:strRef>
              <c:f>'$K23'!$F$2</c:f>
              <c:strCache>
                <c:ptCount val="1"/>
                <c:pt idx="0">
                  <c:v>infovoldikud</c:v>
                </c:pt>
              </c:strCache>
            </c:strRef>
          </c:tx>
          <c:spPr>
            <a:solidFill>
              <a:schemeClr val="accent2">
                <a:lumMod val="40000"/>
                <a:lumOff val="60000"/>
              </a:schemeClr>
            </a:solidFill>
            <a:ln>
              <a:noFill/>
            </a:ln>
            <a:effectLst/>
            <a:sp3d/>
          </c:spPr>
          <c:invertIfNegative val="0"/>
          <c:dLbls>
            <c:spPr>
              <a:noFill/>
              <a:ln w="25400">
                <a:noFill/>
              </a:ln>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multiLvlStrRef>
              <c:f>'$K23'!$A$3:$B$12</c:f>
              <c:multiLvlStrCache>
                <c:ptCount val="10"/>
                <c:lvl>
                  <c:pt idx="0">
                    <c:v>Üldjaotus</c:v>
                  </c:pt>
                  <c:pt idx="1">
                    <c:v>Mees</c:v>
                  </c:pt>
                  <c:pt idx="2">
                    <c:v>Naine</c:v>
                  </c:pt>
                  <c:pt idx="3">
                    <c:v>18-29</c:v>
                  </c:pt>
                  <c:pt idx="4">
                    <c:v>30-44</c:v>
                  </c:pt>
                  <c:pt idx="5">
                    <c:v>45-64</c:v>
                  </c:pt>
                  <c:pt idx="6">
                    <c:v>65+</c:v>
                  </c:pt>
                  <c:pt idx="7">
                    <c:v>Eestlane</c:v>
                  </c:pt>
                  <c:pt idx="8">
                    <c:v>Venelane</c:v>
                  </c:pt>
                  <c:pt idx="9">
                    <c:v>Muu  </c:v>
                  </c:pt>
                </c:lvl>
                <c:lvl>
                  <c:pt idx="1">
                    <c:v>Sugu</c:v>
                  </c:pt>
                  <c:pt idx="3">
                    <c:v>Vanus</c:v>
                  </c:pt>
                  <c:pt idx="7">
                    <c:v>Rahvus</c:v>
                  </c:pt>
                </c:lvl>
              </c:multiLvlStrCache>
            </c:multiLvlStrRef>
          </c:cat>
          <c:val>
            <c:numRef>
              <c:f>'$K23'!$F$3:$F$12</c:f>
              <c:numCache>
                <c:formatCode>0</c:formatCode>
                <c:ptCount val="10"/>
                <c:pt idx="0">
                  <c:v>5.6246484161566306</c:v>
                </c:pt>
                <c:pt idx="1">
                  <c:v>6.6930445759239499</c:v>
                </c:pt>
                <c:pt idx="2">
                  <c:v>4.8176650463287887</c:v>
                </c:pt>
                <c:pt idx="3">
                  <c:v>8.4557757962201947</c:v>
                </c:pt>
                <c:pt idx="4">
                  <c:v>3.9338760112633082</c:v>
                </c:pt>
                <c:pt idx="5">
                  <c:v>6.3773582901397354</c:v>
                </c:pt>
                <c:pt idx="6">
                  <c:v>5.2460939612116633</c:v>
                </c:pt>
                <c:pt idx="7">
                  <c:v>3.5431552050621749</c:v>
                </c:pt>
                <c:pt idx="8">
                  <c:v>8.6484361809492825</c:v>
                </c:pt>
                <c:pt idx="9">
                  <c:v>12.072264790682091</c:v>
                </c:pt>
              </c:numCache>
            </c:numRef>
          </c:val>
          <c:extLst xmlns:c16r2="http://schemas.microsoft.com/office/drawing/2015/06/chart">
            <c:ext xmlns:c16="http://schemas.microsoft.com/office/drawing/2014/chart" uri="{C3380CC4-5D6E-409C-BE32-E72D297353CC}">
              <c16:uniqueId val="{00000003-A8D1-4D96-8591-16C4FF6F68B9}"/>
            </c:ext>
          </c:extLst>
        </c:ser>
        <c:ser>
          <c:idx val="4"/>
          <c:order val="4"/>
          <c:tx>
            <c:strRef>
              <c:f>'$K23'!$G$2</c:f>
              <c:strCache>
                <c:ptCount val="1"/>
                <c:pt idx="0">
                  <c:v>muu, milline?</c:v>
                </c:pt>
              </c:strCache>
            </c:strRef>
          </c:tx>
          <c:spPr>
            <a:solidFill>
              <a:schemeClr val="accent2"/>
            </a:solidFill>
          </c:spPr>
          <c:invertIfNegative val="0"/>
          <c:dLbls>
            <c:spPr>
              <a:noFill/>
              <a:ln w="25400">
                <a:noFill/>
              </a:ln>
            </c:spPr>
            <c:txPr>
              <a:bodyPr wrap="square" lIns="38100" tIns="19050" rIns="38100" bIns="19050" anchor="ctr">
                <a:spAutoFit/>
              </a:bodyPr>
              <a:lstStyle/>
              <a:p>
                <a:pPr>
                  <a:defRPr sz="1200" b="1">
                    <a:solidFill>
                      <a:schemeClr val="tx1">
                        <a:lumMod val="75000"/>
                        <a:lumOff val="25000"/>
                      </a:schemeClr>
                    </a:solidFill>
                  </a:defRPr>
                </a:pPr>
                <a:endParaRPr lang="et-E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multiLvlStrRef>
              <c:f>'$K23'!$A$3:$B$12</c:f>
              <c:multiLvlStrCache>
                <c:ptCount val="10"/>
                <c:lvl>
                  <c:pt idx="0">
                    <c:v>Üldjaotus</c:v>
                  </c:pt>
                  <c:pt idx="1">
                    <c:v>Mees</c:v>
                  </c:pt>
                  <c:pt idx="2">
                    <c:v>Naine</c:v>
                  </c:pt>
                  <c:pt idx="3">
                    <c:v>18-29</c:v>
                  </c:pt>
                  <c:pt idx="4">
                    <c:v>30-44</c:v>
                  </c:pt>
                  <c:pt idx="5">
                    <c:v>45-64</c:v>
                  </c:pt>
                  <c:pt idx="6">
                    <c:v>65+</c:v>
                  </c:pt>
                  <c:pt idx="7">
                    <c:v>Eestlane</c:v>
                  </c:pt>
                  <c:pt idx="8">
                    <c:v>Venelane</c:v>
                  </c:pt>
                  <c:pt idx="9">
                    <c:v>Muu  </c:v>
                  </c:pt>
                </c:lvl>
                <c:lvl>
                  <c:pt idx="1">
                    <c:v>Sugu</c:v>
                  </c:pt>
                  <c:pt idx="3">
                    <c:v>Vanus</c:v>
                  </c:pt>
                  <c:pt idx="7">
                    <c:v>Rahvus</c:v>
                  </c:pt>
                </c:lvl>
              </c:multiLvlStrCache>
            </c:multiLvlStrRef>
          </c:cat>
          <c:val>
            <c:numRef>
              <c:f>'$K23'!$G$3:$G$12</c:f>
              <c:numCache>
                <c:formatCode>0</c:formatCode>
                <c:ptCount val="10"/>
                <c:pt idx="0">
                  <c:v>2.7904614521856494</c:v>
                </c:pt>
                <c:pt idx="1">
                  <c:v>1.8852951021170885</c:v>
                </c:pt>
                <c:pt idx="2">
                  <c:v>3.4897306912615682</c:v>
                </c:pt>
                <c:pt idx="3">
                  <c:v>2.4534447861839297</c:v>
                </c:pt>
                <c:pt idx="4">
                  <c:v>3.4445124675057261</c:v>
                </c:pt>
                <c:pt idx="5">
                  <c:v>2.0939501764211683</c:v>
                </c:pt>
                <c:pt idx="6">
                  <c:v>3.2739604402254581</c:v>
                </c:pt>
                <c:pt idx="7">
                  <c:v>3.1753677821899529</c:v>
                </c:pt>
                <c:pt idx="8">
                  <c:v>2.1795095239852449</c:v>
                </c:pt>
                <c:pt idx="9">
                  <c:v>1.7927383144467803</c:v>
                </c:pt>
              </c:numCache>
            </c:numRef>
          </c:val>
          <c:extLst xmlns:c16r2="http://schemas.microsoft.com/office/drawing/2015/06/chart">
            <c:ext xmlns:c16="http://schemas.microsoft.com/office/drawing/2014/chart" uri="{C3380CC4-5D6E-409C-BE32-E72D297353CC}">
              <c16:uniqueId val="{00000004-A8D1-4D96-8591-16C4FF6F68B9}"/>
            </c:ext>
          </c:extLst>
        </c:ser>
        <c:ser>
          <c:idx val="5"/>
          <c:order val="5"/>
          <c:tx>
            <c:strRef>
              <c:f>'$K23'!$H$2</c:f>
              <c:strCache>
                <c:ptCount val="1"/>
                <c:pt idx="0">
                  <c:v>ei ole sellist infot vajanud</c:v>
                </c:pt>
              </c:strCache>
            </c:strRef>
          </c:tx>
          <c:spPr>
            <a:solidFill>
              <a:schemeClr val="bg1">
                <a:lumMod val="75000"/>
              </a:schemeClr>
            </a:solidFill>
          </c:spPr>
          <c:invertIfNegative val="0"/>
          <c:dLbls>
            <c:spPr>
              <a:noFill/>
              <a:ln w="25400">
                <a:noFill/>
              </a:ln>
            </c:spPr>
            <c:txPr>
              <a:bodyPr wrap="square" lIns="38100" tIns="19050" rIns="38100" bIns="19050" anchor="ctr">
                <a:spAutoFit/>
              </a:bodyPr>
              <a:lstStyle/>
              <a:p>
                <a:pPr>
                  <a:defRPr sz="1200" b="1">
                    <a:solidFill>
                      <a:schemeClr val="tx1">
                        <a:lumMod val="75000"/>
                        <a:lumOff val="25000"/>
                      </a:schemeClr>
                    </a:solidFill>
                  </a:defRPr>
                </a:pPr>
                <a:endParaRPr lang="et-E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multiLvlStrRef>
              <c:f>'$K23'!$A$3:$B$12</c:f>
              <c:multiLvlStrCache>
                <c:ptCount val="10"/>
                <c:lvl>
                  <c:pt idx="0">
                    <c:v>Üldjaotus</c:v>
                  </c:pt>
                  <c:pt idx="1">
                    <c:v>Mees</c:v>
                  </c:pt>
                  <c:pt idx="2">
                    <c:v>Naine</c:v>
                  </c:pt>
                  <c:pt idx="3">
                    <c:v>18-29</c:v>
                  </c:pt>
                  <c:pt idx="4">
                    <c:v>30-44</c:v>
                  </c:pt>
                  <c:pt idx="5">
                    <c:v>45-64</c:v>
                  </c:pt>
                  <c:pt idx="6">
                    <c:v>65+</c:v>
                  </c:pt>
                  <c:pt idx="7">
                    <c:v>Eestlane</c:v>
                  </c:pt>
                  <c:pt idx="8">
                    <c:v>Venelane</c:v>
                  </c:pt>
                  <c:pt idx="9">
                    <c:v>Muu  </c:v>
                  </c:pt>
                </c:lvl>
                <c:lvl>
                  <c:pt idx="1">
                    <c:v>Sugu</c:v>
                  </c:pt>
                  <c:pt idx="3">
                    <c:v>Vanus</c:v>
                  </c:pt>
                  <c:pt idx="7">
                    <c:v>Rahvus</c:v>
                  </c:pt>
                </c:lvl>
              </c:multiLvlStrCache>
            </c:multiLvlStrRef>
          </c:cat>
          <c:val>
            <c:numRef>
              <c:f>'$K23'!$H$3:$H$12</c:f>
              <c:numCache>
                <c:formatCode>0</c:formatCode>
                <c:ptCount val="10"/>
                <c:pt idx="0">
                  <c:v>49.139543639341497</c:v>
                </c:pt>
                <c:pt idx="1">
                  <c:v>50.575216177225627</c:v>
                </c:pt>
                <c:pt idx="2">
                  <c:v>47.934712446422331</c:v>
                </c:pt>
                <c:pt idx="3">
                  <c:v>56.737852627138963</c:v>
                </c:pt>
                <c:pt idx="4">
                  <c:v>50.168692881900647</c:v>
                </c:pt>
                <c:pt idx="5">
                  <c:v>50.518901706612709</c:v>
                </c:pt>
                <c:pt idx="6">
                  <c:v>42.271946527177718</c:v>
                </c:pt>
                <c:pt idx="7">
                  <c:v>50.556789992162642</c:v>
                </c:pt>
                <c:pt idx="8">
                  <c:v>48.045697546201474</c:v>
                </c:pt>
                <c:pt idx="9">
                  <c:v>41.124877422565966</c:v>
                </c:pt>
              </c:numCache>
            </c:numRef>
          </c:val>
          <c:extLst xmlns:c16r2="http://schemas.microsoft.com/office/drawing/2015/06/chart">
            <c:ext xmlns:c16="http://schemas.microsoft.com/office/drawing/2014/chart" uri="{C3380CC4-5D6E-409C-BE32-E72D297353CC}">
              <c16:uniqueId val="{00000005-A8D1-4D96-8591-16C4FF6F68B9}"/>
            </c:ext>
          </c:extLst>
        </c:ser>
        <c:dLbls>
          <c:showLegendKey val="0"/>
          <c:showVal val="0"/>
          <c:showCatName val="0"/>
          <c:showSerName val="0"/>
          <c:showPercent val="0"/>
          <c:showBubbleSize val="0"/>
        </c:dLbls>
        <c:gapWidth val="150"/>
        <c:shape val="box"/>
        <c:axId val="401348200"/>
        <c:axId val="401761488"/>
        <c:axId val="0"/>
      </c:bar3DChart>
      <c:catAx>
        <c:axId val="401348200"/>
        <c:scaling>
          <c:orientation val="maxMin"/>
        </c:scaling>
        <c:delete val="0"/>
        <c:axPos val="l"/>
        <c:numFmt formatCode="General" sourceLinked="1"/>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t-EE"/>
          </a:p>
        </c:txPr>
        <c:crossAx val="401761488"/>
        <c:crosses val="autoZero"/>
        <c:auto val="1"/>
        <c:lblAlgn val="ctr"/>
        <c:lblOffset val="100"/>
        <c:noMultiLvlLbl val="0"/>
      </c:catAx>
      <c:valAx>
        <c:axId val="401761488"/>
        <c:scaling>
          <c:orientation val="minMax"/>
        </c:scaling>
        <c:delete val="1"/>
        <c:axPos val="b"/>
        <c:numFmt formatCode="0%" sourceLinked="1"/>
        <c:majorTickMark val="out"/>
        <c:minorTickMark val="none"/>
        <c:tickLblPos val="nextTo"/>
        <c:crossAx val="401348200"/>
        <c:crosses val="max"/>
        <c:crossBetween val="between"/>
      </c:valAx>
      <c:spPr>
        <a:noFill/>
        <a:ln w="25400">
          <a:noFill/>
        </a:ln>
      </c:spPr>
    </c:plotArea>
    <c:legend>
      <c:legendPos val="r"/>
      <c:layout>
        <c:manualLayout>
          <c:xMode val="edge"/>
          <c:yMode val="edge"/>
          <c:x val="0.18719782041443747"/>
          <c:y val="0.87584412264400435"/>
          <c:w val="0.70036577427821523"/>
          <c:h val="0.10450301225300206"/>
        </c:manualLayout>
      </c:layout>
      <c:overlay val="0"/>
      <c:txPr>
        <a:bodyPr/>
        <a:lstStyle/>
        <a:p>
          <a:pPr>
            <a:defRPr sz="1200" b="1">
              <a:solidFill>
                <a:schemeClr val="tx1">
                  <a:lumMod val="75000"/>
                  <a:lumOff val="25000"/>
                </a:schemeClr>
              </a:solidFill>
            </a:defRPr>
          </a:pPr>
          <a:endParaRPr lang="et-EE"/>
        </a:p>
      </c:txPr>
    </c:legend>
    <c:plotVisOnly val="1"/>
    <c:dispBlanksAs val="gap"/>
    <c:showDLblsOverMax val="0"/>
  </c:chart>
  <c:spPr>
    <a:solidFill>
      <a:schemeClr val="bg1"/>
    </a:solidFill>
    <a:ln w="9525" cap="flat" cmpd="sng" algn="ctr">
      <a:noFill/>
      <a:round/>
    </a:ln>
    <a:effectLst/>
  </c:spPr>
  <c:txPr>
    <a:bodyPr/>
    <a:lstStyle/>
    <a:p>
      <a:pPr>
        <a:defRPr/>
      </a:pPr>
      <a:endParaRPr lang="et-EE"/>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t-EE" b="1"/>
              <a:t>Kui hästi on teie hinnangul vald valmistunud kliimamuutustega kohanemiseks (kuumus, tormid, üleujutused, elurikkuse vähenemine jms)</a:t>
            </a:r>
          </a:p>
          <a:p>
            <a:pPr>
              <a:defRPr sz="1400" b="0" i="0" u="none" strike="noStrike" kern="1200" spc="0" baseline="0">
                <a:solidFill>
                  <a:schemeClr val="tx1">
                    <a:lumMod val="65000"/>
                    <a:lumOff val="35000"/>
                  </a:schemeClr>
                </a:solidFill>
                <a:latin typeface="+mn-lt"/>
                <a:ea typeface="+mn-ea"/>
                <a:cs typeface="+mn-cs"/>
              </a:defRPr>
            </a:pPr>
            <a:r>
              <a:rPr lang="en-US" sz="1200" b="0" i="0" baseline="0">
                <a:effectLst/>
              </a:rPr>
              <a:t>Keskmine hinnang</a:t>
            </a:r>
            <a:endParaRPr lang="et-EE" sz="1200">
              <a:effectLst/>
            </a:endParaRPr>
          </a:p>
          <a:p>
            <a:pPr>
              <a:defRPr sz="1400" b="0" i="0" u="none" strike="noStrike" kern="1200" spc="0" baseline="0">
                <a:solidFill>
                  <a:schemeClr val="tx1">
                    <a:lumMod val="65000"/>
                    <a:lumOff val="35000"/>
                  </a:schemeClr>
                </a:solidFill>
                <a:latin typeface="+mn-lt"/>
                <a:ea typeface="+mn-ea"/>
                <a:cs typeface="+mn-cs"/>
              </a:defRPr>
            </a:pPr>
            <a:r>
              <a:rPr lang="en-US" sz="1200" b="0" i="0" baseline="0">
                <a:effectLst/>
              </a:rPr>
              <a:t>Kõikidest vastajatest, kes oskasid hinnata</a:t>
            </a:r>
            <a:endParaRPr lang="et-EE" sz="1200">
              <a:effectLst/>
            </a:endParaRPr>
          </a:p>
          <a:p>
            <a:pPr>
              <a:defRPr sz="1400" b="0" i="0" u="none" strike="noStrike" kern="1200" spc="0" baseline="0">
                <a:solidFill>
                  <a:schemeClr val="tx1">
                    <a:lumMod val="65000"/>
                    <a:lumOff val="35000"/>
                  </a:schemeClr>
                </a:solidFill>
                <a:latin typeface="+mn-lt"/>
                <a:ea typeface="+mn-ea"/>
                <a:cs typeface="+mn-cs"/>
              </a:defRPr>
            </a:pPr>
            <a:r>
              <a:rPr lang="en-US" sz="1200" b="0" i="0" baseline="0">
                <a:effectLst/>
              </a:rPr>
              <a:t>Skaalal 1-5, kus 1 - </a:t>
            </a:r>
            <a:r>
              <a:rPr lang="et-EE" sz="1200" b="0" i="0" baseline="0">
                <a:effectLst/>
              </a:rPr>
              <a:t>Väga halvasti  </a:t>
            </a:r>
            <a:r>
              <a:rPr lang="en-US" sz="1200" b="0" i="0" baseline="0">
                <a:effectLst/>
              </a:rPr>
              <a:t>5 - </a:t>
            </a:r>
            <a:r>
              <a:rPr lang="et-EE" sz="1200" b="0" i="0" baseline="0">
                <a:effectLst/>
              </a:rPr>
              <a:t>Väga hästi</a:t>
            </a:r>
            <a:endParaRPr lang="et-EE" sz="1200">
              <a:effectLst/>
            </a:endParaRPr>
          </a:p>
        </c:rich>
      </c:tx>
      <c:layout>
        <c:manualLayout>
          <c:xMode val="edge"/>
          <c:yMode val="edge"/>
          <c:x val="0.14702852143482065"/>
          <c:y val="1.4251820773810403E-2"/>
        </c:manualLayout>
      </c:layout>
      <c:overlay val="0"/>
      <c:spPr>
        <a:noFill/>
        <a:ln w="25400">
          <a:noFill/>
        </a:ln>
      </c:spPr>
    </c:title>
    <c:autoTitleDeleted val="0"/>
    <c:view3D>
      <c:rotX val="15"/>
      <c:rotY val="20"/>
      <c:depthPercent val="100"/>
      <c:rAngAx val="1"/>
    </c:view3D>
    <c:floor>
      <c:thickness val="0"/>
      <c:spPr>
        <a:noFill/>
        <a:ln w="6350">
          <a:noFill/>
        </a:ln>
      </c:spPr>
    </c:floor>
    <c:sideWall>
      <c:thickness val="0"/>
      <c:spPr>
        <a:noFill/>
        <a:ln w="25400">
          <a:noFill/>
        </a:ln>
      </c:spPr>
    </c:sideWall>
    <c:backWall>
      <c:thickness val="0"/>
      <c:spPr>
        <a:noFill/>
        <a:ln w="25400">
          <a:noFill/>
        </a:ln>
      </c:spPr>
    </c:backWall>
    <c:plotArea>
      <c:layout/>
      <c:bar3DChart>
        <c:barDir val="bar"/>
        <c:grouping val="clustered"/>
        <c:varyColors val="0"/>
        <c:ser>
          <c:idx val="0"/>
          <c:order val="0"/>
          <c:spPr>
            <a:solidFill>
              <a:srgbClr val="4472C4"/>
            </a:solidFill>
            <a:ln w="25400">
              <a:noFill/>
            </a:ln>
          </c:spPr>
          <c:invertIfNegative val="0"/>
          <c:dLbls>
            <c:dLbl>
              <c:idx val="0"/>
              <c:layout>
                <c:manualLayout>
                  <c:x val="1.2827362886095969E-2"/>
                  <c:y val="-4.5680538404932856E-17"/>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3FCF-46B9-85CE-4B0ABFBB69BB}"/>
                </c:ext>
                <c:ext xmlns:c15="http://schemas.microsoft.com/office/drawing/2012/chart" uri="{CE6537A1-D6FC-4f65-9D91-7224C49458BB}">
                  <c15:layout/>
                </c:ext>
              </c:extLst>
            </c:dLbl>
            <c:dLbl>
              <c:idx val="4"/>
              <c:layout>
                <c:manualLayout>
                  <c:x val="4.2757876286986041E-3"/>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3FCF-46B9-85CE-4B0ABFBB69BB}"/>
                </c:ext>
                <c:ext xmlns:c15="http://schemas.microsoft.com/office/drawing/2012/chart" uri="{CE6537A1-D6FC-4f65-9D91-7224C49458BB}">
                  <c15:layout/>
                </c:ext>
              </c:extLst>
            </c:dLbl>
            <c:spPr>
              <a:noFill/>
              <a:ln w="25400">
                <a:noFill/>
              </a:ln>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multiLvlStrRef>
              <c:f>'K24'!$A$3:$B$7</c:f>
              <c:multiLvlStrCache>
                <c:ptCount val="5"/>
                <c:lvl>
                  <c:pt idx="0">
                    <c:v>Keskmine hinnang</c:v>
                  </c:pt>
                  <c:pt idx="1">
                    <c:v>18-29</c:v>
                  </c:pt>
                  <c:pt idx="2">
                    <c:v>30-44</c:v>
                  </c:pt>
                  <c:pt idx="3">
                    <c:v>45-64</c:v>
                  </c:pt>
                  <c:pt idx="4">
                    <c:v>65+</c:v>
                  </c:pt>
                </c:lvl>
                <c:lvl>
                  <c:pt idx="1">
                    <c:v>Vanus</c:v>
                  </c:pt>
                </c:lvl>
              </c:multiLvlStrCache>
            </c:multiLvlStrRef>
          </c:cat>
          <c:val>
            <c:numRef>
              <c:f>'K24'!$C$3:$C$7</c:f>
              <c:numCache>
                <c:formatCode>###0.0</c:formatCode>
                <c:ptCount val="5"/>
                <c:pt idx="0">
                  <c:v>2.7701395103373558</c:v>
                </c:pt>
                <c:pt idx="1">
                  <c:v>2.8185708567398335</c:v>
                </c:pt>
                <c:pt idx="2">
                  <c:v>2.8125742545403423</c:v>
                </c:pt>
                <c:pt idx="3">
                  <c:v>2.6420562349216823</c:v>
                </c:pt>
                <c:pt idx="4">
                  <c:v>2.9675740046138013</c:v>
                </c:pt>
              </c:numCache>
            </c:numRef>
          </c:val>
          <c:extLst xmlns:c16r2="http://schemas.microsoft.com/office/drawing/2015/06/chart">
            <c:ext xmlns:c16="http://schemas.microsoft.com/office/drawing/2014/chart" uri="{C3380CC4-5D6E-409C-BE32-E72D297353CC}">
              <c16:uniqueId val="{00000000-3FCF-46B9-85CE-4B0ABFBB69BB}"/>
            </c:ext>
          </c:extLst>
        </c:ser>
        <c:dLbls>
          <c:showLegendKey val="0"/>
          <c:showVal val="0"/>
          <c:showCatName val="0"/>
          <c:showSerName val="0"/>
          <c:showPercent val="0"/>
          <c:showBubbleSize val="0"/>
        </c:dLbls>
        <c:gapWidth val="150"/>
        <c:shape val="box"/>
        <c:axId val="401767368"/>
        <c:axId val="401763448"/>
        <c:axId val="0"/>
      </c:bar3DChart>
      <c:catAx>
        <c:axId val="401767368"/>
        <c:scaling>
          <c:orientation val="maxMin"/>
        </c:scaling>
        <c:delete val="0"/>
        <c:axPos val="l"/>
        <c:numFmt formatCode="General" sourceLinked="1"/>
        <c:majorTickMark val="none"/>
        <c:minorTickMark val="none"/>
        <c:tickLblPos val="nextTo"/>
        <c:spPr>
          <a:noFill/>
          <a:ln>
            <a:solidFill>
              <a:schemeClr val="bg1">
                <a:lumMod val="65000"/>
              </a:schemeClr>
            </a:solid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t-EE"/>
          </a:p>
        </c:txPr>
        <c:crossAx val="401763448"/>
        <c:crosses val="autoZero"/>
        <c:auto val="1"/>
        <c:lblAlgn val="ctr"/>
        <c:lblOffset val="100"/>
        <c:noMultiLvlLbl val="0"/>
      </c:catAx>
      <c:valAx>
        <c:axId val="401763448"/>
        <c:scaling>
          <c:orientation val="minMax"/>
          <c:max val="5"/>
          <c:min val="1"/>
        </c:scaling>
        <c:delete val="1"/>
        <c:axPos val="b"/>
        <c:numFmt formatCode="###0.0" sourceLinked="1"/>
        <c:majorTickMark val="out"/>
        <c:minorTickMark val="none"/>
        <c:tickLblPos val="nextTo"/>
        <c:crossAx val="401767368"/>
        <c:crosses val="max"/>
        <c:crossBetween val="between"/>
      </c:valAx>
      <c:spPr>
        <a:noFill/>
        <a:ln w="25400">
          <a:noFill/>
        </a:ln>
      </c:spPr>
    </c:plotArea>
    <c:plotVisOnly val="1"/>
    <c:dispBlanksAs val="gap"/>
    <c:showDLblsOverMax val="0"/>
  </c:chart>
  <c:spPr>
    <a:solidFill>
      <a:schemeClr val="bg1"/>
    </a:solidFill>
    <a:ln w="9525" cap="flat" cmpd="sng" algn="ctr">
      <a:noFill/>
      <a:round/>
    </a:ln>
    <a:effectLst/>
  </c:spPr>
  <c:txPr>
    <a:bodyPr/>
    <a:lstStyle/>
    <a:p>
      <a:pPr>
        <a:defRPr/>
      </a:pPr>
      <a:endParaRPr lang="et-EE"/>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i="0" baseline="0">
                <a:effectLst/>
              </a:rPr>
              <a:t>Kui hästi on teie hinnangul vald valmistunud kliimamuutustega kohanemiseks (kuumus, tormid, üleujutused, elurikkuse vähenemine jms)</a:t>
            </a:r>
            <a:endParaRPr lang="et-EE" sz="1400" b="1" i="0" baseline="0">
              <a:effectLst/>
            </a:endParaRPr>
          </a:p>
          <a:p>
            <a:pPr>
              <a:defRPr sz="1400" b="0" i="0" u="none" strike="noStrike" kern="1200" spc="0" baseline="0">
                <a:solidFill>
                  <a:schemeClr val="tx1">
                    <a:lumMod val="65000"/>
                    <a:lumOff val="35000"/>
                  </a:schemeClr>
                </a:solidFill>
                <a:latin typeface="+mn-lt"/>
                <a:ea typeface="+mn-ea"/>
                <a:cs typeface="+mn-cs"/>
              </a:defRPr>
            </a:pPr>
            <a:r>
              <a:rPr lang="et-EE" sz="1400" b="0" i="0" baseline="0">
                <a:effectLst/>
              </a:rPr>
              <a:t>% kõikidest vastajatest, N=716</a:t>
            </a:r>
            <a:endParaRPr lang="en-US" sz="1400" b="0" i="0" baseline="0">
              <a:effectLst/>
            </a:endParaRPr>
          </a:p>
        </c:rich>
      </c:tx>
      <c:layout/>
      <c:overlay val="0"/>
      <c:spPr>
        <a:noFill/>
        <a:ln w="25400">
          <a:noFill/>
        </a:ln>
      </c:spPr>
    </c:title>
    <c:autoTitleDeleted val="0"/>
    <c:plotArea>
      <c:layout>
        <c:manualLayout>
          <c:layoutTarget val="inner"/>
          <c:xMode val="edge"/>
          <c:yMode val="edge"/>
          <c:x val="0.17857142857142858"/>
          <c:y val="0.50015992123465802"/>
          <c:w val="0.6682549537077096"/>
          <c:h val="0.40384009388344977"/>
        </c:manualLayout>
      </c:layout>
      <c:barChart>
        <c:barDir val="bar"/>
        <c:grouping val="percentStacked"/>
        <c:varyColors val="0"/>
        <c:ser>
          <c:idx val="0"/>
          <c:order val="0"/>
          <c:tx>
            <c:strRef>
              <c:f>'K24'!$B$11</c:f>
              <c:strCache>
                <c:ptCount val="1"/>
                <c:pt idx="0">
                  <c:v>Hinnang antud</c:v>
                </c:pt>
              </c:strCache>
            </c:strRef>
          </c:tx>
          <c:spPr>
            <a:solidFill>
              <a:schemeClr val="accent5">
                <a:lumMod val="20000"/>
                <a:lumOff val="80000"/>
              </a:schemeClr>
            </a:solidFill>
            <a:ln>
              <a:noFill/>
            </a:ln>
            <a:effectLst/>
          </c:spPr>
          <c:invertIfNegative val="0"/>
          <c:val>
            <c:numRef>
              <c:f>'K24'!$B$12</c:f>
              <c:numCache>
                <c:formatCode>0%</c:formatCode>
                <c:ptCount val="1"/>
                <c:pt idx="0">
                  <c:v>0.48</c:v>
                </c:pt>
              </c:numCache>
            </c:numRef>
          </c:val>
          <c:extLst xmlns:c16r2="http://schemas.microsoft.com/office/drawing/2015/06/chart">
            <c:ext xmlns:c16="http://schemas.microsoft.com/office/drawing/2014/chart" uri="{C3380CC4-5D6E-409C-BE32-E72D297353CC}">
              <c16:uniqueId val="{00000000-13A5-4ADF-BF7E-A5A686ECA9BD}"/>
            </c:ext>
          </c:extLst>
        </c:ser>
        <c:ser>
          <c:idx val="1"/>
          <c:order val="1"/>
          <c:tx>
            <c:strRef>
              <c:f>'K24'!$C$11</c:f>
              <c:strCache>
                <c:ptCount val="1"/>
                <c:pt idx="0">
                  <c:v>Ei oska öelda</c:v>
                </c:pt>
              </c:strCache>
            </c:strRef>
          </c:tx>
          <c:spPr>
            <a:solidFill>
              <a:schemeClr val="bg1">
                <a:lumMod val="75000"/>
              </a:schemeClr>
            </a:solidFill>
            <a:ln>
              <a:noFill/>
            </a:ln>
            <a:effectLst/>
          </c:spPr>
          <c:invertIfNegative val="0"/>
          <c:dLbls>
            <c:spPr>
              <a:noFill/>
              <a:ln w="25400">
                <a:noFill/>
              </a:ln>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65000"/>
                        <a:lumOff val="35000"/>
                      </a:schemeClr>
                    </a:solidFill>
                    <a:latin typeface="+mn-lt"/>
                    <a:ea typeface="+mn-ea"/>
                    <a:cs typeface="+mn-cs"/>
                  </a:defRPr>
                </a:pPr>
                <a:endParaRPr lang="et-E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val>
            <c:numRef>
              <c:f>'K24'!$C$12</c:f>
              <c:numCache>
                <c:formatCode>0%</c:formatCode>
                <c:ptCount val="1"/>
                <c:pt idx="0">
                  <c:v>0.52</c:v>
                </c:pt>
              </c:numCache>
            </c:numRef>
          </c:val>
          <c:extLst xmlns:c16r2="http://schemas.microsoft.com/office/drawing/2015/06/chart">
            <c:ext xmlns:c16="http://schemas.microsoft.com/office/drawing/2014/chart" uri="{C3380CC4-5D6E-409C-BE32-E72D297353CC}">
              <c16:uniqueId val="{00000001-13A5-4ADF-BF7E-A5A686ECA9BD}"/>
            </c:ext>
          </c:extLst>
        </c:ser>
        <c:dLbls>
          <c:showLegendKey val="0"/>
          <c:showVal val="0"/>
          <c:showCatName val="0"/>
          <c:showSerName val="0"/>
          <c:showPercent val="0"/>
          <c:showBubbleSize val="0"/>
        </c:dLbls>
        <c:gapWidth val="60"/>
        <c:overlap val="100"/>
        <c:axId val="401763056"/>
        <c:axId val="401764624"/>
      </c:barChart>
      <c:catAx>
        <c:axId val="401763056"/>
        <c:scaling>
          <c:orientation val="minMax"/>
        </c:scaling>
        <c:delete val="1"/>
        <c:axPos val="l"/>
        <c:numFmt formatCode="General" sourceLinked="1"/>
        <c:majorTickMark val="out"/>
        <c:minorTickMark val="none"/>
        <c:tickLblPos val="nextTo"/>
        <c:crossAx val="401764624"/>
        <c:crosses val="autoZero"/>
        <c:auto val="1"/>
        <c:lblAlgn val="ctr"/>
        <c:lblOffset val="100"/>
        <c:noMultiLvlLbl val="0"/>
      </c:catAx>
      <c:valAx>
        <c:axId val="401764624"/>
        <c:scaling>
          <c:orientation val="minMax"/>
        </c:scaling>
        <c:delete val="1"/>
        <c:axPos val="b"/>
        <c:numFmt formatCode="0%" sourceLinked="1"/>
        <c:majorTickMark val="out"/>
        <c:minorTickMark val="none"/>
        <c:tickLblPos val="nextTo"/>
        <c:crossAx val="401763056"/>
        <c:crosses val="autoZero"/>
        <c:crossBetween val="between"/>
      </c:valAx>
      <c:spPr>
        <a:noFill/>
        <a:ln w="25400">
          <a:noFill/>
        </a:ln>
      </c:spPr>
    </c:plotArea>
    <c:legend>
      <c:legendPos val="r"/>
      <c:layout>
        <c:manualLayout>
          <c:xMode val="edge"/>
          <c:yMode val="edge"/>
          <c:x val="9.9704508090334862E-2"/>
          <c:y val="0.87768553107314473"/>
          <c:w val="0.76179330251931965"/>
          <c:h val="6.7415730337078594E-2"/>
        </c:manualLayout>
      </c:layout>
      <c:overlay val="0"/>
      <c:spPr>
        <a:noFill/>
        <a:ln w="25400">
          <a:noFill/>
        </a:ln>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t-EE"/>
        </a:p>
      </c:txPr>
    </c:legend>
    <c:plotVisOnly val="1"/>
    <c:dispBlanksAs val="gap"/>
    <c:showDLblsOverMax val="0"/>
  </c:chart>
  <c:spPr>
    <a:noFill/>
    <a:ln w="9525" cap="flat" cmpd="sng" algn="ctr">
      <a:noFill/>
      <a:round/>
    </a:ln>
    <a:effectLst/>
  </c:spPr>
  <c:txPr>
    <a:bodyPr/>
    <a:lstStyle/>
    <a:p>
      <a:pPr>
        <a:defRPr/>
      </a:pPr>
      <a:endParaRPr lang="et-EE"/>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t-EE" b="1"/>
              <a:t>Kuidas hindate oma valmisolekut kriisis toimetulekuks?</a:t>
            </a:r>
          </a:p>
          <a:p>
            <a:pPr>
              <a:defRPr sz="1400" b="0" i="0" u="none" strike="noStrike" kern="1200" spc="0" baseline="0">
                <a:solidFill>
                  <a:schemeClr val="tx1">
                    <a:lumMod val="65000"/>
                    <a:lumOff val="35000"/>
                  </a:schemeClr>
                </a:solidFill>
                <a:latin typeface="+mn-lt"/>
                <a:ea typeface="+mn-ea"/>
                <a:cs typeface="+mn-cs"/>
              </a:defRPr>
            </a:pPr>
            <a:r>
              <a:rPr lang="en-US" sz="1200" b="0" i="0" baseline="0">
                <a:effectLst/>
              </a:rPr>
              <a:t>Keskmine hinnang</a:t>
            </a:r>
            <a:endParaRPr lang="et-EE" sz="1200">
              <a:effectLst/>
            </a:endParaRPr>
          </a:p>
          <a:p>
            <a:pPr>
              <a:defRPr sz="1400" b="0" i="0" u="none" strike="noStrike" kern="1200" spc="0" baseline="0">
                <a:solidFill>
                  <a:schemeClr val="tx1">
                    <a:lumMod val="65000"/>
                    <a:lumOff val="35000"/>
                  </a:schemeClr>
                </a:solidFill>
                <a:latin typeface="+mn-lt"/>
                <a:ea typeface="+mn-ea"/>
                <a:cs typeface="+mn-cs"/>
              </a:defRPr>
            </a:pPr>
            <a:r>
              <a:rPr lang="en-US" sz="1200" b="0" i="0" baseline="0">
                <a:effectLst/>
              </a:rPr>
              <a:t>Kõikidest vastajatest, kes oskasid hinnata</a:t>
            </a:r>
            <a:endParaRPr lang="et-EE" sz="1200">
              <a:effectLst/>
            </a:endParaRPr>
          </a:p>
          <a:p>
            <a:pPr>
              <a:defRPr sz="1400" b="0" i="0" u="none" strike="noStrike" kern="1200" spc="0" baseline="0">
                <a:solidFill>
                  <a:schemeClr val="tx1">
                    <a:lumMod val="65000"/>
                    <a:lumOff val="35000"/>
                  </a:schemeClr>
                </a:solidFill>
                <a:latin typeface="+mn-lt"/>
                <a:ea typeface="+mn-ea"/>
                <a:cs typeface="+mn-cs"/>
              </a:defRPr>
            </a:pPr>
            <a:r>
              <a:rPr lang="en-US" sz="1200" b="0" i="0" baseline="0">
                <a:effectLst/>
              </a:rPr>
              <a:t>Skaalal 1-5, kus 1 - </a:t>
            </a:r>
            <a:r>
              <a:rPr lang="et-EE" sz="1200" b="0" i="0" baseline="0">
                <a:effectLst/>
              </a:rPr>
              <a:t>Väga halb  </a:t>
            </a:r>
            <a:r>
              <a:rPr lang="en-US" sz="1200" b="0" i="0" baseline="0">
                <a:effectLst/>
              </a:rPr>
              <a:t>5 - </a:t>
            </a:r>
            <a:r>
              <a:rPr lang="et-EE" sz="1200" b="0" i="0" baseline="0">
                <a:effectLst/>
              </a:rPr>
              <a:t>Väga hea</a:t>
            </a:r>
            <a:endParaRPr lang="et-EE" sz="1200">
              <a:effectLst/>
            </a:endParaRPr>
          </a:p>
        </c:rich>
      </c:tx>
      <c:layout>
        <c:manualLayout>
          <c:xMode val="edge"/>
          <c:yMode val="edge"/>
          <c:x val="0.14702852143482065"/>
          <c:y val="1.4251820773810403E-2"/>
        </c:manualLayout>
      </c:layout>
      <c:overlay val="0"/>
      <c:spPr>
        <a:noFill/>
        <a:ln w="25400">
          <a:noFill/>
        </a:ln>
      </c:spPr>
    </c:title>
    <c:autoTitleDeleted val="0"/>
    <c:view3D>
      <c:rotX val="15"/>
      <c:rotY val="20"/>
      <c:depthPercent val="100"/>
      <c:rAngAx val="1"/>
    </c:view3D>
    <c:floor>
      <c:thickness val="0"/>
      <c:spPr>
        <a:noFill/>
        <a:ln w="6350">
          <a:noFill/>
        </a:ln>
      </c:spPr>
    </c:floor>
    <c:sideWall>
      <c:thickness val="0"/>
      <c:spPr>
        <a:noFill/>
        <a:ln w="25400">
          <a:noFill/>
        </a:ln>
      </c:spPr>
    </c:sideWall>
    <c:backWall>
      <c:thickness val="0"/>
      <c:spPr>
        <a:noFill/>
        <a:ln w="25400">
          <a:noFill/>
        </a:ln>
      </c:spPr>
    </c:backWall>
    <c:plotArea>
      <c:layout/>
      <c:bar3DChart>
        <c:barDir val="bar"/>
        <c:grouping val="clustered"/>
        <c:varyColors val="0"/>
        <c:ser>
          <c:idx val="0"/>
          <c:order val="0"/>
          <c:spPr>
            <a:solidFill>
              <a:srgbClr val="4472C4"/>
            </a:solidFill>
            <a:ln w="25400">
              <a:noFill/>
            </a:ln>
          </c:spPr>
          <c:invertIfNegative val="0"/>
          <c:dLbls>
            <c:dLbl>
              <c:idx val="0"/>
              <c:layout>
                <c:manualLayout>
                  <c:x val="1.194981004506678E-2"/>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AE73-44B8-9D96-2F1CF0298C50}"/>
                </c:ext>
                <c:ext xmlns:c15="http://schemas.microsoft.com/office/drawing/2012/chart" uri="{CE6537A1-D6FC-4f65-9D91-7224C49458BB}">
                  <c15:layout/>
                </c:ext>
              </c:extLst>
            </c:dLbl>
            <c:dLbl>
              <c:idx val="1"/>
              <c:layout>
                <c:manualLayout>
                  <c:x val="9.5598480360533367E-3"/>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AE73-44B8-9D96-2F1CF0298C50}"/>
                </c:ext>
                <c:ext xmlns:c15="http://schemas.microsoft.com/office/drawing/2012/chart" uri="{CE6537A1-D6FC-4f65-9D91-7224C49458BB}">
                  <c15:layout/>
                </c:ext>
              </c:extLst>
            </c:dLbl>
            <c:dLbl>
              <c:idx val="2"/>
              <c:layout>
                <c:manualLayout>
                  <c:x val="1.1949810045066692E-2"/>
                  <c:y val="-4.9554835644754257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AE73-44B8-9D96-2F1CF0298C50}"/>
                </c:ext>
                <c:ext xmlns:c15="http://schemas.microsoft.com/office/drawing/2012/chart" uri="{CE6537A1-D6FC-4f65-9D91-7224C49458BB}">
                  <c15:layout/>
                </c:ext>
              </c:extLst>
            </c:dLbl>
            <c:dLbl>
              <c:idx val="3"/>
              <c:layout>
                <c:manualLayout>
                  <c:x val="1.194981004506678E-2"/>
                  <c:y val="-1.48660604978700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AE73-44B8-9D96-2F1CF0298C50}"/>
                </c:ext>
                <c:ext xmlns:c15="http://schemas.microsoft.com/office/drawing/2012/chart" uri="{CE6537A1-D6FC-4f65-9D91-7224C49458BB}">
                  <c15:layout/>
                </c:ext>
              </c:extLst>
            </c:dLbl>
            <c:dLbl>
              <c:idx val="4"/>
              <c:layout>
                <c:manualLayout>
                  <c:x val="9.5598480360533367E-3"/>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AE73-44B8-9D96-2F1CF0298C50}"/>
                </c:ext>
                <c:ext xmlns:c15="http://schemas.microsoft.com/office/drawing/2012/chart" uri="{CE6537A1-D6FC-4f65-9D91-7224C49458BB}">
                  <c15:layout/>
                </c:ext>
              </c:extLst>
            </c:dLbl>
            <c:spPr>
              <a:noFill/>
              <a:ln w="25400">
                <a:noFill/>
              </a:ln>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multiLvlStrRef>
              <c:f>'K25'!$B$2:$C$6</c:f>
              <c:multiLvlStrCache>
                <c:ptCount val="5"/>
                <c:lvl>
                  <c:pt idx="0">
                    <c:v>Keskmine hinnang</c:v>
                  </c:pt>
                  <c:pt idx="1">
                    <c:v>18-29</c:v>
                  </c:pt>
                  <c:pt idx="2">
                    <c:v>30-44</c:v>
                  </c:pt>
                  <c:pt idx="3">
                    <c:v>45-64</c:v>
                  </c:pt>
                  <c:pt idx="4">
                    <c:v>65+</c:v>
                  </c:pt>
                </c:lvl>
                <c:lvl>
                  <c:pt idx="1">
                    <c:v>Vanus</c:v>
                  </c:pt>
                </c:lvl>
              </c:multiLvlStrCache>
            </c:multiLvlStrRef>
          </c:cat>
          <c:val>
            <c:numRef>
              <c:f>'K25'!$D$2:$D$6</c:f>
              <c:numCache>
                <c:formatCode>###0.0</c:formatCode>
                <c:ptCount val="5"/>
                <c:pt idx="0">
                  <c:v>3.3507475416336101</c:v>
                </c:pt>
                <c:pt idx="1">
                  <c:v>3.0766944439767769</c:v>
                </c:pt>
                <c:pt idx="2">
                  <c:v>3.4215537900800128</c:v>
                </c:pt>
                <c:pt idx="3">
                  <c:v>3.339555503661586</c:v>
                </c:pt>
                <c:pt idx="4">
                  <c:v>3.4004627618119891</c:v>
                </c:pt>
              </c:numCache>
            </c:numRef>
          </c:val>
          <c:extLst xmlns:c16r2="http://schemas.microsoft.com/office/drawing/2015/06/chart">
            <c:ext xmlns:c16="http://schemas.microsoft.com/office/drawing/2014/chart" uri="{C3380CC4-5D6E-409C-BE32-E72D297353CC}">
              <c16:uniqueId val="{00000000-AE73-44B8-9D96-2F1CF0298C50}"/>
            </c:ext>
          </c:extLst>
        </c:ser>
        <c:dLbls>
          <c:showLegendKey val="0"/>
          <c:showVal val="0"/>
          <c:showCatName val="0"/>
          <c:showSerName val="0"/>
          <c:showPercent val="0"/>
          <c:showBubbleSize val="0"/>
        </c:dLbls>
        <c:gapWidth val="150"/>
        <c:shape val="box"/>
        <c:axId val="401764232"/>
        <c:axId val="401760704"/>
        <c:axId val="0"/>
      </c:bar3DChart>
      <c:catAx>
        <c:axId val="401764232"/>
        <c:scaling>
          <c:orientation val="maxMin"/>
        </c:scaling>
        <c:delete val="0"/>
        <c:axPos val="l"/>
        <c:numFmt formatCode="General" sourceLinked="1"/>
        <c:majorTickMark val="none"/>
        <c:minorTickMark val="none"/>
        <c:tickLblPos val="nextTo"/>
        <c:spPr>
          <a:noFill/>
          <a:ln>
            <a:solidFill>
              <a:schemeClr val="bg1">
                <a:lumMod val="65000"/>
              </a:schemeClr>
            </a:solid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t-EE"/>
          </a:p>
        </c:txPr>
        <c:crossAx val="401760704"/>
        <c:crosses val="autoZero"/>
        <c:auto val="1"/>
        <c:lblAlgn val="ctr"/>
        <c:lblOffset val="100"/>
        <c:noMultiLvlLbl val="0"/>
      </c:catAx>
      <c:valAx>
        <c:axId val="401760704"/>
        <c:scaling>
          <c:orientation val="minMax"/>
          <c:max val="5"/>
          <c:min val="1"/>
        </c:scaling>
        <c:delete val="1"/>
        <c:axPos val="b"/>
        <c:numFmt formatCode="###0.0" sourceLinked="1"/>
        <c:majorTickMark val="out"/>
        <c:minorTickMark val="none"/>
        <c:tickLblPos val="nextTo"/>
        <c:crossAx val="401764232"/>
        <c:crosses val="max"/>
        <c:crossBetween val="between"/>
      </c:valAx>
      <c:spPr>
        <a:noFill/>
        <a:ln w="25400">
          <a:noFill/>
        </a:ln>
      </c:spPr>
    </c:plotArea>
    <c:plotVisOnly val="1"/>
    <c:dispBlanksAs val="gap"/>
    <c:showDLblsOverMax val="0"/>
  </c:chart>
  <c:spPr>
    <a:solidFill>
      <a:schemeClr val="bg1"/>
    </a:solidFill>
    <a:ln w="9525" cap="flat" cmpd="sng" algn="ctr">
      <a:noFill/>
      <a:round/>
    </a:ln>
    <a:effectLst/>
  </c:spPr>
  <c:txPr>
    <a:bodyPr/>
    <a:lstStyle/>
    <a:p>
      <a:pPr>
        <a:defRPr/>
      </a:pPr>
      <a:endParaRPr lang="et-E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t-EE" b="1"/>
              <a:t>Millise kanali kaudu olete saanud infot vallas toimuvast?</a:t>
            </a:r>
            <a:endParaRPr lang="en-US" b="1"/>
          </a:p>
          <a:p>
            <a:pPr>
              <a:defRPr sz="1400" b="0" i="0" u="none" strike="noStrike" kern="1200" spc="0" baseline="0">
                <a:solidFill>
                  <a:schemeClr val="tx1">
                    <a:lumMod val="65000"/>
                    <a:lumOff val="35000"/>
                  </a:schemeClr>
                </a:solidFill>
                <a:latin typeface="+mn-lt"/>
                <a:ea typeface="+mn-ea"/>
                <a:cs typeface="+mn-cs"/>
              </a:defRPr>
            </a:pPr>
            <a:r>
              <a:rPr lang="en-US"/>
              <a:t>% kõikidest</a:t>
            </a:r>
            <a:r>
              <a:rPr lang="en-US" baseline="0"/>
              <a:t> vastajatest</a:t>
            </a:r>
            <a:r>
              <a:rPr lang="en-US"/>
              <a:t>, N=716</a:t>
            </a:r>
          </a:p>
        </c:rich>
      </c:tx>
      <c:overlay val="0"/>
      <c:spPr>
        <a:noFill/>
        <a:ln w="25400">
          <a:noFill/>
        </a:ln>
      </c:spPr>
    </c:title>
    <c:autoTitleDeleted val="0"/>
    <c:view3D>
      <c:rotX val="15"/>
      <c:rotY val="20"/>
      <c:depthPercent val="100"/>
      <c:rAngAx val="1"/>
    </c:view3D>
    <c:floor>
      <c:thickness val="0"/>
      <c:spPr>
        <a:noFill/>
        <a:ln w="6350">
          <a:noFill/>
        </a:ln>
      </c:spPr>
    </c:floor>
    <c:sideWall>
      <c:thickness val="0"/>
      <c:spPr>
        <a:noFill/>
        <a:ln w="25400">
          <a:noFill/>
        </a:ln>
      </c:spPr>
    </c:sideWall>
    <c:backWall>
      <c:thickness val="0"/>
      <c:spPr>
        <a:noFill/>
        <a:ln w="25400">
          <a:noFill/>
        </a:ln>
      </c:spPr>
    </c:backWall>
    <c:plotArea>
      <c:layout>
        <c:manualLayout>
          <c:layoutTarget val="inner"/>
          <c:xMode val="edge"/>
          <c:yMode val="edge"/>
          <c:x val="0.24559810961346165"/>
          <c:y val="8.5424922871536163E-2"/>
          <c:w val="0.73045910572379602"/>
          <c:h val="0.71435664900139773"/>
        </c:manualLayout>
      </c:layout>
      <c:bar3DChart>
        <c:barDir val="bar"/>
        <c:grouping val="percentStacked"/>
        <c:varyColors val="0"/>
        <c:ser>
          <c:idx val="0"/>
          <c:order val="0"/>
          <c:tx>
            <c:strRef>
              <c:f>'$K3'!$C$2</c:f>
              <c:strCache>
                <c:ptCount val="1"/>
                <c:pt idx="0">
                  <c:v>valla sotsiaalmeediakanalid (Facebook, Instagram)</c:v>
                </c:pt>
              </c:strCache>
            </c:strRef>
          </c:tx>
          <c:spPr>
            <a:solidFill>
              <a:schemeClr val="accent1">
                <a:lumMod val="75000"/>
              </a:schemeClr>
            </a:solidFill>
            <a:ln>
              <a:noFill/>
            </a:ln>
            <a:effectLst/>
            <a:sp3d/>
          </c:spPr>
          <c:invertIfNegative val="0"/>
          <c:dLbls>
            <c:spPr>
              <a:noFill/>
              <a:ln w="25400">
                <a:noFill/>
              </a:ln>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t-E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multiLvlStrRef>
              <c:f>'$K3'!$A$3:$B$23</c:f>
              <c:multiLvlStrCache>
                <c:ptCount val="21"/>
                <c:lvl>
                  <c:pt idx="0">
                    <c:v>Üldjaotus</c:v>
                  </c:pt>
                  <c:pt idx="1">
                    <c:v>Mees</c:v>
                  </c:pt>
                  <c:pt idx="2">
                    <c:v>Naine</c:v>
                  </c:pt>
                  <c:pt idx="3">
                    <c:v>18-29</c:v>
                  </c:pt>
                  <c:pt idx="4">
                    <c:v>30-44</c:v>
                  </c:pt>
                  <c:pt idx="5">
                    <c:v>45-64</c:v>
                  </c:pt>
                  <c:pt idx="6">
                    <c:v>65+</c:v>
                  </c:pt>
                  <c:pt idx="7">
                    <c:v>Eestlane</c:v>
                  </c:pt>
                  <c:pt idx="8">
                    <c:v>Venelane</c:v>
                  </c:pt>
                  <c:pt idx="9">
                    <c:v>Muu</c:v>
                  </c:pt>
                  <c:pt idx="10">
                    <c:v>Harju-Risti </c:v>
                  </c:pt>
                  <c:pt idx="11">
                    <c:v>Klooga</c:v>
                  </c:pt>
                  <c:pt idx="12">
                    <c:v>Laulasmaa</c:v>
                  </c:pt>
                  <c:pt idx="13">
                    <c:v>Lehola </c:v>
                  </c:pt>
                  <c:pt idx="14">
                    <c:v>Padise </c:v>
                  </c:pt>
                  <c:pt idx="15">
                    <c:v>Paldiski</c:v>
                  </c:pt>
                  <c:pt idx="16">
                    <c:v>Rummu  </c:v>
                  </c:pt>
                  <c:pt idx="17">
                    <c:v>Vasalemma</c:v>
                  </c:pt>
                  <c:pt idx="18">
                    <c:v>Ämari </c:v>
                  </c:pt>
                  <c:pt idx="19">
                    <c:v>Karjaküla </c:v>
                  </c:pt>
                  <c:pt idx="20">
                    <c:v>Muu</c:v>
                  </c:pt>
                </c:lvl>
                <c:lvl>
                  <c:pt idx="1">
                    <c:v>Sugu</c:v>
                  </c:pt>
                  <c:pt idx="3">
                    <c:v>Vanus</c:v>
                  </c:pt>
                  <c:pt idx="7">
                    <c:v>Rahvus</c:v>
                  </c:pt>
                  <c:pt idx="10">
                    <c:v>Asula</c:v>
                  </c:pt>
                </c:lvl>
              </c:multiLvlStrCache>
            </c:multiLvlStrRef>
          </c:cat>
          <c:val>
            <c:numRef>
              <c:f>'$K3'!$C$3:$C$23</c:f>
              <c:numCache>
                <c:formatCode>0</c:formatCode>
                <c:ptCount val="21"/>
                <c:pt idx="0">
                  <c:v>57.597001135003488</c:v>
                </c:pt>
                <c:pt idx="1">
                  <c:v>45.35781773819663</c:v>
                </c:pt>
                <c:pt idx="2">
                  <c:v>66.886947633017726</c:v>
                </c:pt>
                <c:pt idx="3">
                  <c:v>78.669926088241013</c:v>
                </c:pt>
                <c:pt idx="4">
                  <c:v>75.703689158683602</c:v>
                </c:pt>
                <c:pt idx="5">
                  <c:v>53.372299130238318</c:v>
                </c:pt>
                <c:pt idx="6">
                  <c:v>32.892333073691908</c:v>
                </c:pt>
                <c:pt idx="7" formatCode="###0">
                  <c:v>54.84427732554532</c:v>
                </c:pt>
                <c:pt idx="8" formatCode="###0">
                  <c:v>62.677655531305945</c:v>
                </c:pt>
                <c:pt idx="9" formatCode="###0">
                  <c:v>62.06056205975041</c:v>
                </c:pt>
                <c:pt idx="10">
                  <c:v>67.873591527535055</c:v>
                </c:pt>
                <c:pt idx="11">
                  <c:v>56.313972116744594</c:v>
                </c:pt>
                <c:pt idx="12">
                  <c:v>45.400144376416009</c:v>
                </c:pt>
                <c:pt idx="13">
                  <c:v>57.469673827870203</c:v>
                </c:pt>
                <c:pt idx="14">
                  <c:v>41.899813986075998</c:v>
                </c:pt>
                <c:pt idx="15">
                  <c:v>67.447609729036913</c:v>
                </c:pt>
                <c:pt idx="16">
                  <c:v>59.550675324057465</c:v>
                </c:pt>
                <c:pt idx="17">
                  <c:v>61.509890872158635</c:v>
                </c:pt>
                <c:pt idx="18">
                  <c:v>61.007220770556316</c:v>
                </c:pt>
                <c:pt idx="19">
                  <c:v>71.60957488254013</c:v>
                </c:pt>
                <c:pt idx="20">
                  <c:v>48.584864223026223</c:v>
                </c:pt>
              </c:numCache>
            </c:numRef>
          </c:val>
          <c:extLst xmlns:c16r2="http://schemas.microsoft.com/office/drawing/2015/06/chart">
            <c:ext xmlns:c16="http://schemas.microsoft.com/office/drawing/2014/chart" uri="{C3380CC4-5D6E-409C-BE32-E72D297353CC}">
              <c16:uniqueId val="{00000000-2971-4921-A11C-263D0DD3D56B}"/>
            </c:ext>
          </c:extLst>
        </c:ser>
        <c:ser>
          <c:idx val="1"/>
          <c:order val="1"/>
          <c:tx>
            <c:strRef>
              <c:f>'$K3'!$D$2</c:f>
              <c:strCache>
                <c:ptCount val="1"/>
                <c:pt idx="0">
                  <c:v>Valla Leht (ajaleht)</c:v>
                </c:pt>
              </c:strCache>
            </c:strRef>
          </c:tx>
          <c:spPr>
            <a:solidFill>
              <a:schemeClr val="accent5">
                <a:lumMod val="60000"/>
                <a:lumOff val="40000"/>
              </a:schemeClr>
            </a:solidFill>
            <a:ln>
              <a:noFill/>
            </a:ln>
            <a:effectLst/>
            <a:sp3d/>
          </c:spPr>
          <c:invertIfNegative val="0"/>
          <c:dLbls>
            <c:spPr>
              <a:noFill/>
              <a:ln w="25400">
                <a:noFill/>
              </a:ln>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65000"/>
                        <a:lumOff val="35000"/>
                      </a:schemeClr>
                    </a:solidFill>
                    <a:latin typeface="+mn-lt"/>
                    <a:ea typeface="+mn-ea"/>
                    <a:cs typeface="+mn-cs"/>
                  </a:defRPr>
                </a:pPr>
                <a:endParaRPr lang="et-E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multiLvlStrRef>
              <c:f>'$K3'!$A$3:$B$23</c:f>
              <c:multiLvlStrCache>
                <c:ptCount val="21"/>
                <c:lvl>
                  <c:pt idx="0">
                    <c:v>Üldjaotus</c:v>
                  </c:pt>
                  <c:pt idx="1">
                    <c:v>Mees</c:v>
                  </c:pt>
                  <c:pt idx="2">
                    <c:v>Naine</c:v>
                  </c:pt>
                  <c:pt idx="3">
                    <c:v>18-29</c:v>
                  </c:pt>
                  <c:pt idx="4">
                    <c:v>30-44</c:v>
                  </c:pt>
                  <c:pt idx="5">
                    <c:v>45-64</c:v>
                  </c:pt>
                  <c:pt idx="6">
                    <c:v>65+</c:v>
                  </c:pt>
                  <c:pt idx="7">
                    <c:v>Eestlane</c:v>
                  </c:pt>
                  <c:pt idx="8">
                    <c:v>Venelane</c:v>
                  </c:pt>
                  <c:pt idx="9">
                    <c:v>Muu</c:v>
                  </c:pt>
                  <c:pt idx="10">
                    <c:v>Harju-Risti </c:v>
                  </c:pt>
                  <c:pt idx="11">
                    <c:v>Klooga</c:v>
                  </c:pt>
                  <c:pt idx="12">
                    <c:v>Laulasmaa</c:v>
                  </c:pt>
                  <c:pt idx="13">
                    <c:v>Lehola </c:v>
                  </c:pt>
                  <c:pt idx="14">
                    <c:v>Padise </c:v>
                  </c:pt>
                  <c:pt idx="15">
                    <c:v>Paldiski</c:v>
                  </c:pt>
                  <c:pt idx="16">
                    <c:v>Rummu  </c:v>
                  </c:pt>
                  <c:pt idx="17">
                    <c:v>Vasalemma</c:v>
                  </c:pt>
                  <c:pt idx="18">
                    <c:v>Ämari </c:v>
                  </c:pt>
                  <c:pt idx="19">
                    <c:v>Karjaküla </c:v>
                  </c:pt>
                  <c:pt idx="20">
                    <c:v>Muu</c:v>
                  </c:pt>
                </c:lvl>
                <c:lvl>
                  <c:pt idx="1">
                    <c:v>Sugu</c:v>
                  </c:pt>
                  <c:pt idx="3">
                    <c:v>Vanus</c:v>
                  </c:pt>
                  <c:pt idx="7">
                    <c:v>Rahvus</c:v>
                  </c:pt>
                  <c:pt idx="10">
                    <c:v>Asula</c:v>
                  </c:pt>
                </c:lvl>
              </c:multiLvlStrCache>
            </c:multiLvlStrRef>
          </c:cat>
          <c:val>
            <c:numRef>
              <c:f>'$K3'!$D$3:$D$23</c:f>
              <c:numCache>
                <c:formatCode>0</c:formatCode>
                <c:ptCount val="21"/>
                <c:pt idx="0">
                  <c:v>48.691594219726234</c:v>
                </c:pt>
                <c:pt idx="1">
                  <c:v>46.865675819994983</c:v>
                </c:pt>
                <c:pt idx="2">
                  <c:v>50.190950971842497</c:v>
                </c:pt>
                <c:pt idx="3">
                  <c:v>22.267175310479384</c:v>
                </c:pt>
                <c:pt idx="4">
                  <c:v>35.63256508995066</c:v>
                </c:pt>
                <c:pt idx="5">
                  <c:v>50.928482455961912</c:v>
                </c:pt>
                <c:pt idx="6">
                  <c:v>72.74535036267757</c:v>
                </c:pt>
                <c:pt idx="7" formatCode="###0">
                  <c:v>53.083332573840501</c:v>
                </c:pt>
                <c:pt idx="8" formatCode="###0">
                  <c:v>44.006501575841476</c:v>
                </c:pt>
                <c:pt idx="9" formatCode="###0">
                  <c:v>28.721943733961751</c:v>
                </c:pt>
                <c:pt idx="10">
                  <c:v>32.126408472464966</c:v>
                </c:pt>
                <c:pt idx="11">
                  <c:v>52.331744706414952</c:v>
                </c:pt>
                <c:pt idx="12">
                  <c:v>59.943357904130437</c:v>
                </c:pt>
                <c:pt idx="13">
                  <c:v>47.889173578634939</c:v>
                </c:pt>
                <c:pt idx="14">
                  <c:v>56.902388947150094</c:v>
                </c:pt>
                <c:pt idx="15">
                  <c:v>35.814512994110672</c:v>
                </c:pt>
                <c:pt idx="16">
                  <c:v>52.706566119638929</c:v>
                </c:pt>
                <c:pt idx="17">
                  <c:v>52.05191316001703</c:v>
                </c:pt>
                <c:pt idx="18">
                  <c:v>68.877174275485004</c:v>
                </c:pt>
                <c:pt idx="19">
                  <c:v>44.682737592782608</c:v>
                </c:pt>
                <c:pt idx="20">
                  <c:v>56.072591865129453</c:v>
                </c:pt>
              </c:numCache>
            </c:numRef>
          </c:val>
          <c:extLst xmlns:c16r2="http://schemas.microsoft.com/office/drawing/2015/06/chart">
            <c:ext xmlns:c16="http://schemas.microsoft.com/office/drawing/2014/chart" uri="{C3380CC4-5D6E-409C-BE32-E72D297353CC}">
              <c16:uniqueId val="{00000001-2971-4921-A11C-263D0DD3D56B}"/>
            </c:ext>
          </c:extLst>
        </c:ser>
        <c:ser>
          <c:idx val="2"/>
          <c:order val="2"/>
          <c:tx>
            <c:strRef>
              <c:f>'$K3'!$E$2</c:f>
              <c:strCache>
                <c:ptCount val="1"/>
                <c:pt idx="0">
                  <c:v>valla koduleht</c:v>
                </c:pt>
              </c:strCache>
            </c:strRef>
          </c:tx>
          <c:spPr>
            <a:solidFill>
              <a:schemeClr val="accent2">
                <a:lumMod val="40000"/>
                <a:lumOff val="60000"/>
              </a:schemeClr>
            </a:solidFill>
            <a:ln>
              <a:noFill/>
            </a:ln>
            <a:effectLst/>
            <a:sp3d/>
          </c:spPr>
          <c:invertIfNegative val="0"/>
          <c:dLbls>
            <c:spPr>
              <a:noFill/>
              <a:ln w="25400">
                <a:noFill/>
              </a:ln>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multiLvlStrRef>
              <c:f>'$K3'!$A$3:$B$23</c:f>
              <c:multiLvlStrCache>
                <c:ptCount val="21"/>
                <c:lvl>
                  <c:pt idx="0">
                    <c:v>Üldjaotus</c:v>
                  </c:pt>
                  <c:pt idx="1">
                    <c:v>Mees</c:v>
                  </c:pt>
                  <c:pt idx="2">
                    <c:v>Naine</c:v>
                  </c:pt>
                  <c:pt idx="3">
                    <c:v>18-29</c:v>
                  </c:pt>
                  <c:pt idx="4">
                    <c:v>30-44</c:v>
                  </c:pt>
                  <c:pt idx="5">
                    <c:v>45-64</c:v>
                  </c:pt>
                  <c:pt idx="6">
                    <c:v>65+</c:v>
                  </c:pt>
                  <c:pt idx="7">
                    <c:v>Eestlane</c:v>
                  </c:pt>
                  <c:pt idx="8">
                    <c:v>Venelane</c:v>
                  </c:pt>
                  <c:pt idx="9">
                    <c:v>Muu</c:v>
                  </c:pt>
                  <c:pt idx="10">
                    <c:v>Harju-Risti </c:v>
                  </c:pt>
                  <c:pt idx="11">
                    <c:v>Klooga</c:v>
                  </c:pt>
                  <c:pt idx="12">
                    <c:v>Laulasmaa</c:v>
                  </c:pt>
                  <c:pt idx="13">
                    <c:v>Lehola </c:v>
                  </c:pt>
                  <c:pt idx="14">
                    <c:v>Padise </c:v>
                  </c:pt>
                  <c:pt idx="15">
                    <c:v>Paldiski</c:v>
                  </c:pt>
                  <c:pt idx="16">
                    <c:v>Rummu  </c:v>
                  </c:pt>
                  <c:pt idx="17">
                    <c:v>Vasalemma</c:v>
                  </c:pt>
                  <c:pt idx="18">
                    <c:v>Ämari </c:v>
                  </c:pt>
                  <c:pt idx="19">
                    <c:v>Karjaküla </c:v>
                  </c:pt>
                  <c:pt idx="20">
                    <c:v>Muu</c:v>
                  </c:pt>
                </c:lvl>
                <c:lvl>
                  <c:pt idx="1">
                    <c:v>Sugu</c:v>
                  </c:pt>
                  <c:pt idx="3">
                    <c:v>Vanus</c:v>
                  </c:pt>
                  <c:pt idx="7">
                    <c:v>Rahvus</c:v>
                  </c:pt>
                  <c:pt idx="10">
                    <c:v>Asula</c:v>
                  </c:pt>
                </c:lvl>
              </c:multiLvlStrCache>
            </c:multiLvlStrRef>
          </c:cat>
          <c:val>
            <c:numRef>
              <c:f>'$K3'!$E$3:$E$23</c:f>
              <c:numCache>
                <c:formatCode>0</c:formatCode>
                <c:ptCount val="21"/>
                <c:pt idx="0">
                  <c:v>35.062534444017111</c:v>
                </c:pt>
                <c:pt idx="1">
                  <c:v>37.683563225272529</c:v>
                </c:pt>
                <c:pt idx="2">
                  <c:v>33.126650844462247</c:v>
                </c:pt>
                <c:pt idx="3">
                  <c:v>15.63344788859167</c:v>
                </c:pt>
                <c:pt idx="4">
                  <c:v>29.323926331082795</c:v>
                </c:pt>
                <c:pt idx="5">
                  <c:v>40.243704256659207</c:v>
                </c:pt>
                <c:pt idx="6">
                  <c:v>42.126158702544217</c:v>
                </c:pt>
                <c:pt idx="7" formatCode="###0">
                  <c:v>41.211192594717502</c:v>
                </c:pt>
                <c:pt idx="8" formatCode="###0">
                  <c:v>23.114441094047518</c:v>
                </c:pt>
                <c:pt idx="9" formatCode="###0">
                  <c:v>27.344694304630409</c:v>
                </c:pt>
                <c:pt idx="10">
                  <c:v>41.554976172238291</c:v>
                </c:pt>
                <c:pt idx="11">
                  <c:v>30.467644948830252</c:v>
                </c:pt>
                <c:pt idx="12">
                  <c:v>39.551837294075455</c:v>
                </c:pt>
                <c:pt idx="13">
                  <c:v>42.748504051044165</c:v>
                </c:pt>
                <c:pt idx="14">
                  <c:v>71.708427129247028</c:v>
                </c:pt>
                <c:pt idx="15">
                  <c:v>29.178087000527235</c:v>
                </c:pt>
                <c:pt idx="16">
                  <c:v>19.242060414635283</c:v>
                </c:pt>
                <c:pt idx="17">
                  <c:v>33.523389610675778</c:v>
                </c:pt>
                <c:pt idx="18">
                  <c:v>21.319686339083528</c:v>
                </c:pt>
                <c:pt idx="19">
                  <c:v>41.966781411945135</c:v>
                </c:pt>
                <c:pt idx="20">
                  <c:v>40.533778715229673</c:v>
                </c:pt>
              </c:numCache>
            </c:numRef>
          </c:val>
          <c:extLst xmlns:c16r2="http://schemas.microsoft.com/office/drawing/2015/06/chart">
            <c:ext xmlns:c16="http://schemas.microsoft.com/office/drawing/2014/chart" uri="{C3380CC4-5D6E-409C-BE32-E72D297353CC}">
              <c16:uniqueId val="{00000002-2971-4921-A11C-263D0DD3D56B}"/>
            </c:ext>
          </c:extLst>
        </c:ser>
        <c:ser>
          <c:idx val="3"/>
          <c:order val="3"/>
          <c:tx>
            <c:strRef>
              <c:f>'$K3'!$F$2</c:f>
              <c:strCache>
                <c:ptCount val="1"/>
                <c:pt idx="0">
                  <c:v>muu (täpsusta)</c:v>
                </c:pt>
              </c:strCache>
            </c:strRef>
          </c:tx>
          <c:spPr>
            <a:solidFill>
              <a:schemeClr val="bg1">
                <a:lumMod val="65000"/>
              </a:schemeClr>
            </a:solidFill>
            <a:ln>
              <a:noFill/>
            </a:ln>
            <a:effectLst/>
            <a:sp3d/>
          </c:spPr>
          <c:invertIfNegative val="0"/>
          <c:dLbls>
            <c:spPr>
              <a:noFill/>
              <a:ln w="25400">
                <a:noFill/>
              </a:ln>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multiLvlStrRef>
              <c:f>'$K3'!$A$3:$B$23</c:f>
              <c:multiLvlStrCache>
                <c:ptCount val="21"/>
                <c:lvl>
                  <c:pt idx="0">
                    <c:v>Üldjaotus</c:v>
                  </c:pt>
                  <c:pt idx="1">
                    <c:v>Mees</c:v>
                  </c:pt>
                  <c:pt idx="2">
                    <c:v>Naine</c:v>
                  </c:pt>
                  <c:pt idx="3">
                    <c:v>18-29</c:v>
                  </c:pt>
                  <c:pt idx="4">
                    <c:v>30-44</c:v>
                  </c:pt>
                  <c:pt idx="5">
                    <c:v>45-64</c:v>
                  </c:pt>
                  <c:pt idx="6">
                    <c:v>65+</c:v>
                  </c:pt>
                  <c:pt idx="7">
                    <c:v>Eestlane</c:v>
                  </c:pt>
                  <c:pt idx="8">
                    <c:v>Venelane</c:v>
                  </c:pt>
                  <c:pt idx="9">
                    <c:v>Muu</c:v>
                  </c:pt>
                  <c:pt idx="10">
                    <c:v>Harju-Risti </c:v>
                  </c:pt>
                  <c:pt idx="11">
                    <c:v>Klooga</c:v>
                  </c:pt>
                  <c:pt idx="12">
                    <c:v>Laulasmaa</c:v>
                  </c:pt>
                  <c:pt idx="13">
                    <c:v>Lehola </c:v>
                  </c:pt>
                  <c:pt idx="14">
                    <c:v>Padise </c:v>
                  </c:pt>
                  <c:pt idx="15">
                    <c:v>Paldiski</c:v>
                  </c:pt>
                  <c:pt idx="16">
                    <c:v>Rummu  </c:v>
                  </c:pt>
                  <c:pt idx="17">
                    <c:v>Vasalemma</c:v>
                  </c:pt>
                  <c:pt idx="18">
                    <c:v>Ämari </c:v>
                  </c:pt>
                  <c:pt idx="19">
                    <c:v>Karjaküla </c:v>
                  </c:pt>
                  <c:pt idx="20">
                    <c:v>Muu</c:v>
                  </c:pt>
                </c:lvl>
                <c:lvl>
                  <c:pt idx="1">
                    <c:v>Sugu</c:v>
                  </c:pt>
                  <c:pt idx="3">
                    <c:v>Vanus</c:v>
                  </c:pt>
                  <c:pt idx="7">
                    <c:v>Rahvus</c:v>
                  </c:pt>
                  <c:pt idx="10">
                    <c:v>Asula</c:v>
                  </c:pt>
                </c:lvl>
              </c:multiLvlStrCache>
            </c:multiLvlStrRef>
          </c:cat>
          <c:val>
            <c:numRef>
              <c:f>'$K3'!$F$3:$F$23</c:f>
              <c:numCache>
                <c:formatCode>0</c:formatCode>
                <c:ptCount val="21"/>
                <c:pt idx="0">
                  <c:v>8.7778043483963639</c:v>
                </c:pt>
                <c:pt idx="1">
                  <c:v>13.108802937509999</c:v>
                </c:pt>
                <c:pt idx="2">
                  <c:v>5.4775949407932023</c:v>
                </c:pt>
                <c:pt idx="3">
                  <c:v>10.63642242668732</c:v>
                </c:pt>
                <c:pt idx="4">
                  <c:v>7.9844159021998653</c:v>
                </c:pt>
                <c:pt idx="5">
                  <c:v>9.7456352661864649</c:v>
                </c:pt>
                <c:pt idx="6">
                  <c:v>7.3557441138535529</c:v>
                </c:pt>
                <c:pt idx="7" formatCode="###0">
                  <c:v>9.7888058566003888</c:v>
                </c:pt>
                <c:pt idx="8" formatCode="###0">
                  <c:v>5.2972379355321424</c:v>
                </c:pt>
                <c:pt idx="9" formatCode="###0">
                  <c:v>13.203007981758644</c:v>
                </c:pt>
                <c:pt idx="10">
                  <c:v>5.5878623266283061</c:v>
                </c:pt>
                <c:pt idx="11">
                  <c:v>12.578822757577173</c:v>
                </c:pt>
                <c:pt idx="12">
                  <c:v>9.3639318043816751</c:v>
                </c:pt>
                <c:pt idx="13">
                  <c:v>9.2924799330315722</c:v>
                </c:pt>
                <c:pt idx="14">
                  <c:v>7.7308673248605793</c:v>
                </c:pt>
                <c:pt idx="15">
                  <c:v>8.0624354157207794</c:v>
                </c:pt>
                <c:pt idx="16">
                  <c:v>7.5823597265695026</c:v>
                </c:pt>
                <c:pt idx="17">
                  <c:v>8.7954419283006313</c:v>
                </c:pt>
                <c:pt idx="20">
                  <c:v>10.421255009112734</c:v>
                </c:pt>
              </c:numCache>
            </c:numRef>
          </c:val>
          <c:extLst xmlns:c16r2="http://schemas.microsoft.com/office/drawing/2015/06/chart">
            <c:ext xmlns:c16="http://schemas.microsoft.com/office/drawing/2014/chart" uri="{C3380CC4-5D6E-409C-BE32-E72D297353CC}">
              <c16:uniqueId val="{00000003-2971-4921-A11C-263D0DD3D56B}"/>
            </c:ext>
          </c:extLst>
        </c:ser>
        <c:dLbls>
          <c:showLegendKey val="0"/>
          <c:showVal val="0"/>
          <c:showCatName val="0"/>
          <c:showSerName val="0"/>
          <c:showPercent val="0"/>
          <c:showBubbleSize val="0"/>
        </c:dLbls>
        <c:gapWidth val="150"/>
        <c:shape val="box"/>
        <c:axId val="397850120"/>
        <c:axId val="397855216"/>
        <c:axId val="0"/>
      </c:bar3DChart>
      <c:catAx>
        <c:axId val="397850120"/>
        <c:scaling>
          <c:orientation val="maxMin"/>
        </c:scaling>
        <c:delete val="0"/>
        <c:axPos val="l"/>
        <c:numFmt formatCode="General" sourceLinked="1"/>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t-EE"/>
          </a:p>
        </c:txPr>
        <c:crossAx val="397855216"/>
        <c:crosses val="autoZero"/>
        <c:auto val="1"/>
        <c:lblAlgn val="ctr"/>
        <c:lblOffset val="100"/>
        <c:noMultiLvlLbl val="0"/>
      </c:catAx>
      <c:valAx>
        <c:axId val="397855216"/>
        <c:scaling>
          <c:orientation val="minMax"/>
        </c:scaling>
        <c:delete val="1"/>
        <c:axPos val="b"/>
        <c:numFmt formatCode="0%" sourceLinked="1"/>
        <c:majorTickMark val="out"/>
        <c:minorTickMark val="none"/>
        <c:tickLblPos val="nextTo"/>
        <c:crossAx val="397850120"/>
        <c:crosses val="max"/>
        <c:crossBetween val="between"/>
      </c:valAx>
      <c:spPr>
        <a:noFill/>
        <a:ln w="25400">
          <a:noFill/>
        </a:ln>
      </c:spPr>
    </c:plotArea>
    <c:legend>
      <c:legendPos val="r"/>
      <c:layout>
        <c:manualLayout>
          <c:xMode val="edge"/>
          <c:yMode val="edge"/>
          <c:x val="0.16635176035244892"/>
          <c:y val="0.79322033898305089"/>
          <c:w val="0.6672974023228917"/>
          <c:h val="0.18305084745762712"/>
        </c:manualLayout>
      </c:layout>
      <c:overlay val="0"/>
      <c:spPr>
        <a:noFill/>
        <a:ln w="25400">
          <a:noFill/>
        </a:ln>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t-EE"/>
        </a:p>
      </c:txPr>
    </c:legend>
    <c:plotVisOnly val="1"/>
    <c:dispBlanksAs val="gap"/>
    <c:showDLblsOverMax val="0"/>
  </c:chart>
  <c:spPr>
    <a:solidFill>
      <a:schemeClr val="bg1"/>
    </a:solidFill>
    <a:ln w="9525" cap="flat" cmpd="sng" algn="ctr">
      <a:noFill/>
      <a:round/>
    </a:ln>
    <a:effectLst/>
  </c:spPr>
  <c:txPr>
    <a:bodyPr/>
    <a:lstStyle/>
    <a:p>
      <a:pPr>
        <a:defRPr/>
      </a:pPr>
      <a:endParaRPr lang="et-EE"/>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sz="1300" b="1" i="0" baseline="0" dirty="0" err="1">
                <a:effectLst/>
              </a:rPr>
              <a:t>Kuidas</a:t>
            </a:r>
            <a:r>
              <a:rPr lang="fi-FI" sz="1300" b="1" i="0" baseline="0" dirty="0">
                <a:effectLst/>
              </a:rPr>
              <a:t> </a:t>
            </a:r>
            <a:r>
              <a:rPr lang="fi-FI" sz="1300" b="1" i="0" baseline="0" dirty="0" err="1">
                <a:effectLst/>
              </a:rPr>
              <a:t>hindate</a:t>
            </a:r>
            <a:r>
              <a:rPr lang="fi-FI" sz="1300" b="1" i="0" baseline="0" dirty="0">
                <a:effectLst/>
              </a:rPr>
              <a:t> oma </a:t>
            </a:r>
            <a:r>
              <a:rPr lang="fi-FI" sz="1300" b="1" i="0" baseline="0" dirty="0" err="1">
                <a:effectLst/>
              </a:rPr>
              <a:t>valmisolekut</a:t>
            </a:r>
            <a:r>
              <a:rPr lang="fi-FI" sz="1300" b="1" i="0" baseline="0" dirty="0">
                <a:effectLst/>
              </a:rPr>
              <a:t> </a:t>
            </a:r>
            <a:r>
              <a:rPr lang="fi-FI" sz="1300" b="1" i="0" baseline="0" dirty="0" err="1">
                <a:effectLst/>
              </a:rPr>
              <a:t>kriisis</a:t>
            </a:r>
            <a:r>
              <a:rPr lang="fi-FI" sz="1300" b="1" i="0" baseline="0" dirty="0">
                <a:effectLst/>
              </a:rPr>
              <a:t> </a:t>
            </a:r>
            <a:r>
              <a:rPr lang="fi-FI" sz="1300" b="1" i="0" baseline="0" dirty="0" err="1">
                <a:effectLst/>
              </a:rPr>
              <a:t>toimetulekuks</a:t>
            </a:r>
            <a:r>
              <a:rPr lang="fi-FI" sz="1300" b="1" i="0" baseline="0" dirty="0">
                <a:effectLst/>
              </a:rPr>
              <a:t>?</a:t>
            </a:r>
            <a:endParaRPr lang="et-EE" sz="1300" b="1" i="0" baseline="0" dirty="0">
              <a:effectLst/>
            </a:endParaRPr>
          </a:p>
          <a:p>
            <a:pPr>
              <a:defRPr sz="1400" b="0" i="0" u="none" strike="noStrike" kern="1200" spc="0" baseline="0">
                <a:solidFill>
                  <a:schemeClr val="tx1">
                    <a:lumMod val="65000"/>
                    <a:lumOff val="35000"/>
                  </a:schemeClr>
                </a:solidFill>
                <a:latin typeface="+mn-lt"/>
                <a:ea typeface="+mn-ea"/>
                <a:cs typeface="+mn-cs"/>
              </a:defRPr>
            </a:pPr>
            <a:r>
              <a:rPr lang="et-EE" sz="1300" b="0" i="0" baseline="0" dirty="0">
                <a:effectLst/>
              </a:rPr>
              <a:t>% kõikidest vastajatest, N=716</a:t>
            </a:r>
            <a:endParaRPr lang="en-US" sz="1300" b="0" i="0" baseline="0" dirty="0">
              <a:effectLst/>
            </a:endParaRPr>
          </a:p>
        </c:rich>
      </c:tx>
      <c:layout/>
      <c:overlay val="0"/>
      <c:spPr>
        <a:noFill/>
        <a:ln w="25400">
          <a:noFill/>
        </a:ln>
      </c:spPr>
    </c:title>
    <c:autoTitleDeleted val="0"/>
    <c:plotArea>
      <c:layout/>
      <c:barChart>
        <c:barDir val="bar"/>
        <c:grouping val="percentStacked"/>
        <c:varyColors val="0"/>
        <c:ser>
          <c:idx val="0"/>
          <c:order val="0"/>
          <c:tx>
            <c:strRef>
              <c:f>'K25'!$D$8</c:f>
              <c:strCache>
                <c:ptCount val="1"/>
                <c:pt idx="0">
                  <c:v>Hinnang antud</c:v>
                </c:pt>
              </c:strCache>
            </c:strRef>
          </c:tx>
          <c:spPr>
            <a:solidFill>
              <a:schemeClr val="accent5">
                <a:lumMod val="20000"/>
                <a:lumOff val="80000"/>
              </a:schemeClr>
            </a:solidFill>
            <a:ln>
              <a:noFill/>
            </a:ln>
            <a:effectLst/>
          </c:spPr>
          <c:invertIfNegative val="0"/>
          <c:val>
            <c:numRef>
              <c:f>'K25'!$D$9</c:f>
              <c:numCache>
                <c:formatCode>0%</c:formatCode>
                <c:ptCount val="1"/>
                <c:pt idx="0">
                  <c:v>0.87</c:v>
                </c:pt>
              </c:numCache>
            </c:numRef>
          </c:val>
          <c:extLst xmlns:c16r2="http://schemas.microsoft.com/office/drawing/2015/06/chart">
            <c:ext xmlns:c16="http://schemas.microsoft.com/office/drawing/2014/chart" uri="{C3380CC4-5D6E-409C-BE32-E72D297353CC}">
              <c16:uniqueId val="{00000000-9BFA-4DED-925D-E385F3797A73}"/>
            </c:ext>
          </c:extLst>
        </c:ser>
        <c:ser>
          <c:idx val="1"/>
          <c:order val="1"/>
          <c:tx>
            <c:strRef>
              <c:f>'K25'!$E$8</c:f>
              <c:strCache>
                <c:ptCount val="1"/>
                <c:pt idx="0">
                  <c:v>Ei oska öelda</c:v>
                </c:pt>
              </c:strCache>
            </c:strRef>
          </c:tx>
          <c:spPr>
            <a:solidFill>
              <a:schemeClr val="bg1">
                <a:lumMod val="75000"/>
              </a:schemeClr>
            </a:solidFill>
            <a:ln>
              <a:noFill/>
            </a:ln>
            <a:effectLst/>
          </c:spPr>
          <c:invertIfNegative val="0"/>
          <c:dLbls>
            <c:spPr>
              <a:noFill/>
              <a:ln w="25400">
                <a:noFill/>
              </a:ln>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65000"/>
                        <a:lumOff val="35000"/>
                      </a:schemeClr>
                    </a:solidFill>
                    <a:latin typeface="+mn-lt"/>
                    <a:ea typeface="+mn-ea"/>
                    <a:cs typeface="+mn-cs"/>
                  </a:defRPr>
                </a:pPr>
                <a:endParaRPr lang="et-E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val>
            <c:numRef>
              <c:f>'K25'!$E$9</c:f>
              <c:numCache>
                <c:formatCode>0%</c:formatCode>
                <c:ptCount val="1"/>
                <c:pt idx="0">
                  <c:v>0.13</c:v>
                </c:pt>
              </c:numCache>
            </c:numRef>
          </c:val>
          <c:extLst xmlns:c16r2="http://schemas.microsoft.com/office/drawing/2015/06/chart">
            <c:ext xmlns:c16="http://schemas.microsoft.com/office/drawing/2014/chart" uri="{C3380CC4-5D6E-409C-BE32-E72D297353CC}">
              <c16:uniqueId val="{00000001-9BFA-4DED-925D-E385F3797A73}"/>
            </c:ext>
          </c:extLst>
        </c:ser>
        <c:dLbls>
          <c:showLegendKey val="0"/>
          <c:showVal val="0"/>
          <c:showCatName val="0"/>
          <c:showSerName val="0"/>
          <c:showPercent val="0"/>
          <c:showBubbleSize val="0"/>
        </c:dLbls>
        <c:gapWidth val="60"/>
        <c:overlap val="100"/>
        <c:axId val="401765408"/>
        <c:axId val="401765800"/>
      </c:barChart>
      <c:catAx>
        <c:axId val="401765408"/>
        <c:scaling>
          <c:orientation val="minMax"/>
        </c:scaling>
        <c:delete val="1"/>
        <c:axPos val="l"/>
        <c:numFmt formatCode="General" sourceLinked="1"/>
        <c:majorTickMark val="out"/>
        <c:minorTickMark val="none"/>
        <c:tickLblPos val="nextTo"/>
        <c:crossAx val="401765800"/>
        <c:crosses val="autoZero"/>
        <c:auto val="1"/>
        <c:lblAlgn val="ctr"/>
        <c:lblOffset val="100"/>
        <c:noMultiLvlLbl val="0"/>
      </c:catAx>
      <c:valAx>
        <c:axId val="401765800"/>
        <c:scaling>
          <c:orientation val="minMax"/>
          <c:min val="0"/>
        </c:scaling>
        <c:delete val="1"/>
        <c:axPos val="b"/>
        <c:numFmt formatCode="0%" sourceLinked="1"/>
        <c:majorTickMark val="out"/>
        <c:minorTickMark val="none"/>
        <c:tickLblPos val="nextTo"/>
        <c:crossAx val="401765408"/>
        <c:crosses val="autoZero"/>
        <c:crossBetween val="between"/>
      </c:valAx>
      <c:spPr>
        <a:noFill/>
        <a:ln w="25400">
          <a:noFill/>
        </a:ln>
      </c:spPr>
    </c:plotArea>
    <c:legend>
      <c:legendPos val="b"/>
      <c:layout/>
      <c:overlay val="0"/>
      <c:txPr>
        <a:bodyPr/>
        <a:lstStyle/>
        <a:p>
          <a:pPr>
            <a:defRPr sz="1200" b="1">
              <a:solidFill>
                <a:schemeClr val="tx1">
                  <a:lumMod val="75000"/>
                  <a:lumOff val="25000"/>
                </a:schemeClr>
              </a:solidFill>
            </a:defRPr>
          </a:pPr>
          <a:endParaRPr lang="et-EE"/>
        </a:p>
      </c:txPr>
    </c:legend>
    <c:plotVisOnly val="1"/>
    <c:dispBlanksAs val="gap"/>
    <c:showDLblsOverMax val="0"/>
  </c:chart>
  <c:spPr>
    <a:noFill/>
    <a:ln w="9525" cap="flat" cmpd="sng" algn="ctr">
      <a:noFill/>
      <a:round/>
    </a:ln>
    <a:effectLst/>
  </c:spPr>
  <c:txPr>
    <a:bodyPr/>
    <a:lstStyle/>
    <a:p>
      <a:pPr>
        <a:defRPr/>
      </a:pPr>
      <a:endParaRPr lang="et-EE"/>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t-EE" b="1"/>
              <a:t>Kas olete liitunud valla ohuteavitamise süsteemiga?</a:t>
            </a:r>
          </a:p>
          <a:p>
            <a:pPr>
              <a:defRPr sz="1400" b="0" i="0" u="none" strike="noStrike" kern="1200" spc="0" baseline="0">
                <a:solidFill>
                  <a:schemeClr val="tx1">
                    <a:lumMod val="65000"/>
                    <a:lumOff val="35000"/>
                  </a:schemeClr>
                </a:solidFill>
                <a:latin typeface="+mn-lt"/>
                <a:ea typeface="+mn-ea"/>
                <a:cs typeface="+mn-cs"/>
              </a:defRPr>
            </a:pPr>
            <a:r>
              <a:rPr lang="en-US"/>
              <a:t>% kõikidest</a:t>
            </a:r>
            <a:r>
              <a:rPr lang="en-US" baseline="0"/>
              <a:t> vastajatest</a:t>
            </a:r>
            <a:r>
              <a:rPr lang="en-US"/>
              <a:t>, N=716</a:t>
            </a:r>
          </a:p>
        </c:rich>
      </c:tx>
      <c:layout/>
      <c:overlay val="0"/>
      <c:spPr>
        <a:noFill/>
        <a:ln w="25400">
          <a:noFill/>
        </a:ln>
      </c:spPr>
    </c:title>
    <c:autoTitleDeleted val="0"/>
    <c:view3D>
      <c:rotX val="15"/>
      <c:rotY val="20"/>
      <c:depthPercent val="100"/>
      <c:rAngAx val="1"/>
    </c:view3D>
    <c:floor>
      <c:thickness val="0"/>
      <c:spPr>
        <a:noFill/>
        <a:ln w="6350">
          <a:noFill/>
        </a:ln>
      </c:spPr>
    </c:floor>
    <c:sideWall>
      <c:thickness val="0"/>
      <c:spPr>
        <a:noFill/>
        <a:ln w="25400">
          <a:noFill/>
        </a:ln>
      </c:spPr>
    </c:sideWall>
    <c:backWall>
      <c:thickness val="0"/>
      <c:spPr>
        <a:noFill/>
        <a:ln w="25400">
          <a:noFill/>
        </a:ln>
      </c:spPr>
    </c:backWall>
    <c:plotArea>
      <c:layout>
        <c:manualLayout>
          <c:layoutTarget val="inner"/>
          <c:xMode val="edge"/>
          <c:yMode val="edge"/>
          <c:x val="0.25515261122395039"/>
          <c:y val="0.12598166809459699"/>
          <c:w val="0.73045910572379602"/>
          <c:h val="0.70536303428392699"/>
        </c:manualLayout>
      </c:layout>
      <c:bar3DChart>
        <c:barDir val="bar"/>
        <c:grouping val="percentStacked"/>
        <c:varyColors val="0"/>
        <c:ser>
          <c:idx val="0"/>
          <c:order val="0"/>
          <c:tx>
            <c:strRef>
              <c:f>'K26'!$C$2</c:f>
              <c:strCache>
                <c:ptCount val="1"/>
                <c:pt idx="0">
                  <c:v>jah</c:v>
                </c:pt>
              </c:strCache>
            </c:strRef>
          </c:tx>
          <c:spPr>
            <a:solidFill>
              <a:schemeClr val="accent1">
                <a:lumMod val="75000"/>
              </a:schemeClr>
            </a:solidFill>
            <a:ln>
              <a:noFill/>
            </a:ln>
            <a:effectLst/>
            <a:sp3d/>
          </c:spPr>
          <c:invertIfNegative val="0"/>
          <c:dLbls>
            <c:spPr>
              <a:noFill/>
              <a:ln w="25400">
                <a:noFill/>
              </a:ln>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t-E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multiLvlStrRef>
              <c:f>'K26'!$A$3:$B$12</c:f>
              <c:multiLvlStrCache>
                <c:ptCount val="10"/>
                <c:lvl>
                  <c:pt idx="0">
                    <c:v>Üldjaotus</c:v>
                  </c:pt>
                  <c:pt idx="1">
                    <c:v>Mees</c:v>
                  </c:pt>
                  <c:pt idx="2">
                    <c:v>Naine</c:v>
                  </c:pt>
                  <c:pt idx="3">
                    <c:v>18-29</c:v>
                  </c:pt>
                  <c:pt idx="4">
                    <c:v>30-44</c:v>
                  </c:pt>
                  <c:pt idx="5">
                    <c:v>45-64</c:v>
                  </c:pt>
                  <c:pt idx="6">
                    <c:v>65+</c:v>
                  </c:pt>
                  <c:pt idx="7">
                    <c:v>Eestlane</c:v>
                  </c:pt>
                  <c:pt idx="8">
                    <c:v>Venelane</c:v>
                  </c:pt>
                  <c:pt idx="9">
                    <c:v>Muu  </c:v>
                  </c:pt>
                </c:lvl>
                <c:lvl>
                  <c:pt idx="1">
                    <c:v>Sugu</c:v>
                  </c:pt>
                  <c:pt idx="3">
                    <c:v>Vanus</c:v>
                  </c:pt>
                  <c:pt idx="7">
                    <c:v>Rahvus</c:v>
                  </c:pt>
                </c:lvl>
              </c:multiLvlStrCache>
            </c:multiLvlStrRef>
          </c:cat>
          <c:val>
            <c:numRef>
              <c:f>'K26'!$C$3:$C$12</c:f>
              <c:numCache>
                <c:formatCode>0</c:formatCode>
                <c:ptCount val="10"/>
                <c:pt idx="0">
                  <c:v>18.935301741311399</c:v>
                </c:pt>
                <c:pt idx="1">
                  <c:v>15.659506496562878</c:v>
                </c:pt>
                <c:pt idx="2">
                  <c:v>21.484173321781508</c:v>
                </c:pt>
                <c:pt idx="3">
                  <c:v>18.637563621485324</c:v>
                </c:pt>
                <c:pt idx="4">
                  <c:v>26.285248153539776</c:v>
                </c:pt>
                <c:pt idx="5">
                  <c:v>19.057535682529643</c:v>
                </c:pt>
                <c:pt idx="6">
                  <c:v>9.7436061136199772</c:v>
                </c:pt>
                <c:pt idx="7">
                  <c:v>19.444270110574212</c:v>
                </c:pt>
                <c:pt idx="8">
                  <c:v>19.249057278255659</c:v>
                </c:pt>
                <c:pt idx="9">
                  <c:v>13.403026555047253</c:v>
                </c:pt>
              </c:numCache>
            </c:numRef>
          </c:val>
          <c:extLst xmlns:c16r2="http://schemas.microsoft.com/office/drawing/2015/06/chart">
            <c:ext xmlns:c16="http://schemas.microsoft.com/office/drawing/2014/chart" uri="{C3380CC4-5D6E-409C-BE32-E72D297353CC}">
              <c16:uniqueId val="{00000000-25B0-45BE-9498-3179A888348D}"/>
            </c:ext>
          </c:extLst>
        </c:ser>
        <c:ser>
          <c:idx val="1"/>
          <c:order val="1"/>
          <c:tx>
            <c:strRef>
              <c:f>'K26'!$D$2</c:f>
              <c:strCache>
                <c:ptCount val="1"/>
                <c:pt idx="0">
                  <c:v>ei</c:v>
                </c:pt>
              </c:strCache>
            </c:strRef>
          </c:tx>
          <c:spPr>
            <a:solidFill>
              <a:schemeClr val="accent2">
                <a:lumMod val="60000"/>
                <a:lumOff val="40000"/>
              </a:schemeClr>
            </a:solidFill>
            <a:ln>
              <a:noFill/>
            </a:ln>
            <a:effectLst/>
            <a:sp3d/>
          </c:spPr>
          <c:invertIfNegative val="0"/>
          <c:dLbls>
            <c:spPr>
              <a:noFill/>
              <a:ln w="25400">
                <a:noFill/>
              </a:ln>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65000"/>
                        <a:lumOff val="35000"/>
                      </a:schemeClr>
                    </a:solidFill>
                    <a:latin typeface="+mn-lt"/>
                    <a:ea typeface="+mn-ea"/>
                    <a:cs typeface="+mn-cs"/>
                  </a:defRPr>
                </a:pPr>
                <a:endParaRPr lang="et-E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multiLvlStrRef>
              <c:f>'K26'!$A$3:$B$12</c:f>
              <c:multiLvlStrCache>
                <c:ptCount val="10"/>
                <c:lvl>
                  <c:pt idx="0">
                    <c:v>Üldjaotus</c:v>
                  </c:pt>
                  <c:pt idx="1">
                    <c:v>Mees</c:v>
                  </c:pt>
                  <c:pt idx="2">
                    <c:v>Naine</c:v>
                  </c:pt>
                  <c:pt idx="3">
                    <c:v>18-29</c:v>
                  </c:pt>
                  <c:pt idx="4">
                    <c:v>30-44</c:v>
                  </c:pt>
                  <c:pt idx="5">
                    <c:v>45-64</c:v>
                  </c:pt>
                  <c:pt idx="6">
                    <c:v>65+</c:v>
                  </c:pt>
                  <c:pt idx="7">
                    <c:v>Eestlane</c:v>
                  </c:pt>
                  <c:pt idx="8">
                    <c:v>Venelane</c:v>
                  </c:pt>
                  <c:pt idx="9">
                    <c:v>Muu  </c:v>
                  </c:pt>
                </c:lvl>
                <c:lvl>
                  <c:pt idx="1">
                    <c:v>Sugu</c:v>
                  </c:pt>
                  <c:pt idx="3">
                    <c:v>Vanus</c:v>
                  </c:pt>
                  <c:pt idx="7">
                    <c:v>Rahvus</c:v>
                  </c:pt>
                </c:lvl>
              </c:multiLvlStrCache>
            </c:multiLvlStrRef>
          </c:cat>
          <c:val>
            <c:numRef>
              <c:f>'K26'!$D$3:$D$12</c:f>
              <c:numCache>
                <c:formatCode>0</c:formatCode>
                <c:ptCount val="10"/>
                <c:pt idx="0">
                  <c:v>81.064698258688367</c:v>
                </c:pt>
                <c:pt idx="1">
                  <c:v>84.340493503437202</c:v>
                </c:pt>
                <c:pt idx="2">
                  <c:v>78.515826678218119</c:v>
                </c:pt>
                <c:pt idx="3">
                  <c:v>81.362436378514715</c:v>
                </c:pt>
                <c:pt idx="4">
                  <c:v>73.714751846460246</c:v>
                </c:pt>
                <c:pt idx="5">
                  <c:v>80.942464317470424</c:v>
                </c:pt>
                <c:pt idx="6">
                  <c:v>90.256393886380025</c:v>
                </c:pt>
                <c:pt idx="7">
                  <c:v>80.555729889425422</c:v>
                </c:pt>
                <c:pt idx="8">
                  <c:v>80.750942721744323</c:v>
                </c:pt>
                <c:pt idx="9">
                  <c:v>86.596973444952752</c:v>
                </c:pt>
              </c:numCache>
            </c:numRef>
          </c:val>
          <c:extLst xmlns:c16r2="http://schemas.microsoft.com/office/drawing/2015/06/chart">
            <c:ext xmlns:c16="http://schemas.microsoft.com/office/drawing/2014/chart" uri="{C3380CC4-5D6E-409C-BE32-E72D297353CC}">
              <c16:uniqueId val="{00000001-25B0-45BE-9498-3179A888348D}"/>
            </c:ext>
          </c:extLst>
        </c:ser>
        <c:dLbls>
          <c:showLegendKey val="0"/>
          <c:showVal val="0"/>
          <c:showCatName val="0"/>
          <c:showSerName val="0"/>
          <c:showPercent val="0"/>
          <c:showBubbleSize val="0"/>
        </c:dLbls>
        <c:gapWidth val="150"/>
        <c:shape val="box"/>
        <c:axId val="401766584"/>
        <c:axId val="401767760"/>
        <c:axId val="0"/>
      </c:bar3DChart>
      <c:catAx>
        <c:axId val="401766584"/>
        <c:scaling>
          <c:orientation val="maxMin"/>
        </c:scaling>
        <c:delete val="0"/>
        <c:axPos val="l"/>
        <c:numFmt formatCode="General" sourceLinked="1"/>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t-EE"/>
          </a:p>
        </c:txPr>
        <c:crossAx val="401767760"/>
        <c:crosses val="autoZero"/>
        <c:auto val="1"/>
        <c:lblAlgn val="ctr"/>
        <c:lblOffset val="100"/>
        <c:noMultiLvlLbl val="0"/>
      </c:catAx>
      <c:valAx>
        <c:axId val="401767760"/>
        <c:scaling>
          <c:orientation val="minMax"/>
        </c:scaling>
        <c:delete val="1"/>
        <c:axPos val="b"/>
        <c:numFmt formatCode="0%" sourceLinked="1"/>
        <c:majorTickMark val="out"/>
        <c:minorTickMark val="none"/>
        <c:tickLblPos val="nextTo"/>
        <c:crossAx val="401766584"/>
        <c:crosses val="max"/>
        <c:crossBetween val="between"/>
      </c:valAx>
      <c:spPr>
        <a:noFill/>
        <a:ln w="25400">
          <a:noFill/>
        </a:ln>
      </c:spPr>
    </c:plotArea>
    <c:legend>
      <c:legendPos val="r"/>
      <c:layout>
        <c:manualLayout>
          <c:xMode val="edge"/>
          <c:yMode val="edge"/>
          <c:x val="0.40298414698162732"/>
          <c:y val="0.82813947479362993"/>
          <c:w val="0.25414355205599298"/>
          <c:h val="0.10450301225300206"/>
        </c:manualLayout>
      </c:layout>
      <c:overlay val="0"/>
      <c:txPr>
        <a:bodyPr/>
        <a:lstStyle/>
        <a:p>
          <a:pPr>
            <a:defRPr sz="1200" b="1">
              <a:solidFill>
                <a:schemeClr val="tx1">
                  <a:lumMod val="75000"/>
                  <a:lumOff val="25000"/>
                </a:schemeClr>
              </a:solidFill>
            </a:defRPr>
          </a:pPr>
          <a:endParaRPr lang="et-EE"/>
        </a:p>
      </c:txPr>
    </c:legend>
    <c:plotVisOnly val="1"/>
    <c:dispBlanksAs val="gap"/>
    <c:showDLblsOverMax val="0"/>
  </c:chart>
  <c:spPr>
    <a:solidFill>
      <a:schemeClr val="bg1"/>
    </a:solidFill>
    <a:ln w="9525" cap="flat" cmpd="sng" algn="ctr">
      <a:noFill/>
      <a:round/>
    </a:ln>
    <a:effectLst/>
  </c:spPr>
  <c:txPr>
    <a:bodyPr/>
    <a:lstStyle/>
    <a:p>
      <a:pPr>
        <a:defRPr/>
      </a:pPr>
      <a:endParaRPr lang="et-EE"/>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t-EE" b="1"/>
              <a:t>Kas näete vajadust, et vald pakuks elanikele konsultatsiooni Rohelise vallaga seonduvatel keskkonnahoiu teemadel?</a:t>
            </a:r>
          </a:p>
          <a:p>
            <a:pPr>
              <a:defRPr sz="1400" b="0" i="0" u="none" strike="noStrike" kern="1200" spc="0" baseline="0">
                <a:solidFill>
                  <a:schemeClr val="tx1">
                    <a:lumMod val="65000"/>
                    <a:lumOff val="35000"/>
                  </a:schemeClr>
                </a:solidFill>
                <a:latin typeface="+mn-lt"/>
                <a:ea typeface="+mn-ea"/>
                <a:cs typeface="+mn-cs"/>
              </a:defRPr>
            </a:pPr>
            <a:r>
              <a:rPr lang="en-US"/>
              <a:t>% kõikidest</a:t>
            </a:r>
            <a:r>
              <a:rPr lang="en-US" baseline="0"/>
              <a:t> vastajatest</a:t>
            </a:r>
            <a:r>
              <a:rPr lang="en-US"/>
              <a:t>, N=716</a:t>
            </a:r>
          </a:p>
        </c:rich>
      </c:tx>
      <c:layout/>
      <c:overlay val="0"/>
      <c:spPr>
        <a:noFill/>
        <a:ln w="25400">
          <a:noFill/>
        </a:ln>
      </c:spPr>
    </c:title>
    <c:autoTitleDeleted val="0"/>
    <c:view3D>
      <c:rotX val="15"/>
      <c:rotY val="20"/>
      <c:depthPercent val="100"/>
      <c:rAngAx val="1"/>
    </c:view3D>
    <c:floor>
      <c:thickness val="0"/>
      <c:spPr>
        <a:noFill/>
        <a:ln w="6350">
          <a:noFill/>
        </a:ln>
      </c:spPr>
    </c:floor>
    <c:sideWall>
      <c:thickness val="0"/>
      <c:spPr>
        <a:noFill/>
        <a:ln w="25400">
          <a:noFill/>
        </a:ln>
      </c:spPr>
    </c:sideWall>
    <c:backWall>
      <c:thickness val="0"/>
      <c:spPr>
        <a:noFill/>
        <a:ln w="25400">
          <a:noFill/>
        </a:ln>
      </c:spPr>
    </c:backWall>
    <c:plotArea>
      <c:layout>
        <c:manualLayout>
          <c:layoutTarget val="inner"/>
          <c:xMode val="edge"/>
          <c:yMode val="edge"/>
          <c:x val="0.24981921259842524"/>
          <c:y val="0.15859038000684697"/>
          <c:w val="0.73045910572379602"/>
          <c:h val="0.70536303428392699"/>
        </c:manualLayout>
      </c:layout>
      <c:bar3DChart>
        <c:barDir val="bar"/>
        <c:grouping val="percentStacked"/>
        <c:varyColors val="0"/>
        <c:ser>
          <c:idx val="0"/>
          <c:order val="0"/>
          <c:tx>
            <c:strRef>
              <c:f>K27_kokku!$C$3</c:f>
              <c:strCache>
                <c:ptCount val="1"/>
                <c:pt idx="0">
                  <c:v>jah</c:v>
                </c:pt>
              </c:strCache>
            </c:strRef>
          </c:tx>
          <c:spPr>
            <a:solidFill>
              <a:schemeClr val="accent1">
                <a:lumMod val="75000"/>
              </a:schemeClr>
            </a:solidFill>
            <a:ln>
              <a:noFill/>
            </a:ln>
            <a:effectLst/>
            <a:sp3d/>
          </c:spPr>
          <c:invertIfNegative val="0"/>
          <c:dLbls>
            <c:spPr>
              <a:noFill/>
              <a:ln w="25400">
                <a:noFill/>
              </a:ln>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t-E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K27_kokku!$B$4:$B$9</c:f>
              <c:strCache>
                <c:ptCount val="6"/>
                <c:pt idx="0">
                  <c:v>Looduspõhised lahendused</c:v>
                </c:pt>
                <c:pt idx="1">
                  <c:v>Elurikkuse hoidmine </c:v>
                </c:pt>
                <c:pt idx="2">
                  <c:v>Taastuvenergeetika kasutuselevõtt</c:v>
                </c:pt>
                <c:pt idx="3">
                  <c:v>Korduskasutuslahendused</c:v>
                </c:pt>
                <c:pt idx="4">
                  <c:v>Metsamajandamine</c:v>
                </c:pt>
                <c:pt idx="5">
                  <c:v>Jäätmete liigiti kogumine</c:v>
                </c:pt>
              </c:strCache>
            </c:strRef>
          </c:cat>
          <c:val>
            <c:numRef>
              <c:f>K27_kokku!$C$4:$C$9</c:f>
              <c:numCache>
                <c:formatCode>###0</c:formatCode>
                <c:ptCount val="6"/>
                <c:pt idx="0">
                  <c:v>75.811779076242686</c:v>
                </c:pt>
                <c:pt idx="1">
                  <c:v>72.95070143186183</c:v>
                </c:pt>
                <c:pt idx="2">
                  <c:v>72.40061495386108</c:v>
                </c:pt>
                <c:pt idx="3">
                  <c:v>72.132680586962692</c:v>
                </c:pt>
                <c:pt idx="4">
                  <c:v>68.264437654722727</c:v>
                </c:pt>
                <c:pt idx="5">
                  <c:v>67.952444702914534</c:v>
                </c:pt>
              </c:numCache>
            </c:numRef>
          </c:val>
          <c:extLst xmlns:c16r2="http://schemas.microsoft.com/office/drawing/2015/06/chart">
            <c:ext xmlns:c16="http://schemas.microsoft.com/office/drawing/2014/chart" uri="{C3380CC4-5D6E-409C-BE32-E72D297353CC}">
              <c16:uniqueId val="{00000000-DC50-47DF-AC8F-56F3D3CA4011}"/>
            </c:ext>
          </c:extLst>
        </c:ser>
        <c:ser>
          <c:idx val="1"/>
          <c:order val="1"/>
          <c:tx>
            <c:strRef>
              <c:f>K27_kokku!$D$3</c:f>
              <c:strCache>
                <c:ptCount val="1"/>
                <c:pt idx="0">
                  <c:v>ei</c:v>
                </c:pt>
              </c:strCache>
            </c:strRef>
          </c:tx>
          <c:spPr>
            <a:solidFill>
              <a:schemeClr val="accent2">
                <a:lumMod val="60000"/>
                <a:lumOff val="40000"/>
              </a:schemeClr>
            </a:solidFill>
            <a:ln>
              <a:noFill/>
            </a:ln>
            <a:effectLst/>
            <a:sp3d/>
          </c:spPr>
          <c:invertIfNegative val="0"/>
          <c:dLbls>
            <c:spPr>
              <a:noFill/>
              <a:ln w="25400">
                <a:noFill/>
              </a:ln>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65000"/>
                        <a:lumOff val="35000"/>
                      </a:schemeClr>
                    </a:solidFill>
                    <a:latin typeface="+mn-lt"/>
                    <a:ea typeface="+mn-ea"/>
                    <a:cs typeface="+mn-cs"/>
                  </a:defRPr>
                </a:pPr>
                <a:endParaRPr lang="et-E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K27_kokku!$B$4:$B$9</c:f>
              <c:strCache>
                <c:ptCount val="6"/>
                <c:pt idx="0">
                  <c:v>Looduspõhised lahendused</c:v>
                </c:pt>
                <c:pt idx="1">
                  <c:v>Elurikkuse hoidmine </c:v>
                </c:pt>
                <c:pt idx="2">
                  <c:v>Taastuvenergeetika kasutuselevõtt</c:v>
                </c:pt>
                <c:pt idx="3">
                  <c:v>Korduskasutuslahendused</c:v>
                </c:pt>
                <c:pt idx="4">
                  <c:v>Metsamajandamine</c:v>
                </c:pt>
                <c:pt idx="5">
                  <c:v>Jäätmete liigiti kogumine</c:v>
                </c:pt>
              </c:strCache>
            </c:strRef>
          </c:cat>
          <c:val>
            <c:numRef>
              <c:f>K27_kokku!$D$4:$D$9</c:f>
              <c:numCache>
                <c:formatCode>###0</c:formatCode>
                <c:ptCount val="6"/>
                <c:pt idx="0">
                  <c:v>24.188220923757029</c:v>
                </c:pt>
                <c:pt idx="1">
                  <c:v>27.049298568137797</c:v>
                </c:pt>
                <c:pt idx="2">
                  <c:v>27.599385046138547</c:v>
                </c:pt>
                <c:pt idx="3">
                  <c:v>27.867319413036899</c:v>
                </c:pt>
                <c:pt idx="4">
                  <c:v>31.735562345276737</c:v>
                </c:pt>
                <c:pt idx="5">
                  <c:v>32.04755529708499</c:v>
                </c:pt>
              </c:numCache>
            </c:numRef>
          </c:val>
          <c:extLst xmlns:c16r2="http://schemas.microsoft.com/office/drawing/2015/06/chart">
            <c:ext xmlns:c16="http://schemas.microsoft.com/office/drawing/2014/chart" uri="{C3380CC4-5D6E-409C-BE32-E72D297353CC}">
              <c16:uniqueId val="{00000001-DC50-47DF-AC8F-56F3D3CA4011}"/>
            </c:ext>
          </c:extLst>
        </c:ser>
        <c:dLbls>
          <c:showLegendKey val="0"/>
          <c:showVal val="0"/>
          <c:showCatName val="0"/>
          <c:showSerName val="0"/>
          <c:showPercent val="0"/>
          <c:showBubbleSize val="0"/>
        </c:dLbls>
        <c:gapWidth val="150"/>
        <c:shape val="box"/>
        <c:axId val="402008424"/>
        <c:axId val="402006464"/>
        <c:axId val="0"/>
      </c:bar3DChart>
      <c:catAx>
        <c:axId val="402008424"/>
        <c:scaling>
          <c:orientation val="maxMin"/>
        </c:scaling>
        <c:delete val="0"/>
        <c:axPos val="l"/>
        <c:numFmt formatCode="General" sourceLinked="1"/>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t-EE"/>
          </a:p>
        </c:txPr>
        <c:crossAx val="402006464"/>
        <c:crosses val="autoZero"/>
        <c:auto val="1"/>
        <c:lblAlgn val="ctr"/>
        <c:lblOffset val="100"/>
        <c:noMultiLvlLbl val="0"/>
      </c:catAx>
      <c:valAx>
        <c:axId val="402006464"/>
        <c:scaling>
          <c:orientation val="minMax"/>
        </c:scaling>
        <c:delete val="1"/>
        <c:axPos val="b"/>
        <c:numFmt formatCode="0%" sourceLinked="1"/>
        <c:majorTickMark val="out"/>
        <c:minorTickMark val="none"/>
        <c:tickLblPos val="nextTo"/>
        <c:crossAx val="402008424"/>
        <c:crosses val="max"/>
        <c:crossBetween val="between"/>
      </c:valAx>
      <c:spPr>
        <a:noFill/>
        <a:ln w="25400">
          <a:noFill/>
        </a:ln>
      </c:spPr>
    </c:plotArea>
    <c:legend>
      <c:legendPos val="r"/>
      <c:layout>
        <c:manualLayout>
          <c:xMode val="edge"/>
          <c:yMode val="edge"/>
          <c:x val="0.40476189192104411"/>
          <c:y val="0.87441846454658045"/>
          <c:w val="0.23017096321863875"/>
          <c:h val="0.10450301225300206"/>
        </c:manualLayout>
      </c:layout>
      <c:overlay val="0"/>
      <c:txPr>
        <a:bodyPr/>
        <a:lstStyle/>
        <a:p>
          <a:pPr>
            <a:defRPr sz="1200" b="1">
              <a:solidFill>
                <a:schemeClr val="tx1">
                  <a:lumMod val="75000"/>
                  <a:lumOff val="25000"/>
                </a:schemeClr>
              </a:solidFill>
            </a:defRPr>
          </a:pPr>
          <a:endParaRPr lang="et-EE"/>
        </a:p>
      </c:txPr>
    </c:legend>
    <c:plotVisOnly val="1"/>
    <c:dispBlanksAs val="gap"/>
    <c:showDLblsOverMax val="0"/>
  </c:chart>
  <c:spPr>
    <a:solidFill>
      <a:schemeClr val="bg1"/>
    </a:solidFill>
    <a:ln w="9525" cap="flat" cmpd="sng" algn="ctr">
      <a:noFill/>
      <a:round/>
    </a:ln>
    <a:effectLst/>
  </c:spPr>
  <c:txPr>
    <a:bodyPr/>
    <a:lstStyle/>
    <a:p>
      <a:pPr>
        <a:defRPr/>
      </a:pPr>
      <a:endParaRPr lang="et-EE"/>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t-EE" b="1"/>
              <a:t>Kas näete vajadust, et vald pakuks elanikele konsultatsiooni Rohelise vallaga seonduvatel keskkonnahoiu teemadel?</a:t>
            </a:r>
          </a:p>
          <a:p>
            <a:pPr>
              <a:defRPr sz="1400" b="0" i="0" u="none" strike="noStrike" kern="1200" spc="0" baseline="0">
                <a:solidFill>
                  <a:schemeClr val="tx1">
                    <a:lumMod val="65000"/>
                    <a:lumOff val="35000"/>
                  </a:schemeClr>
                </a:solidFill>
                <a:latin typeface="+mn-lt"/>
                <a:ea typeface="+mn-ea"/>
                <a:cs typeface="+mn-cs"/>
              </a:defRPr>
            </a:pPr>
            <a:r>
              <a:rPr lang="et-EE" b="1"/>
              <a:t>JÄÄTMETE LIIGITI KOGUMINE</a:t>
            </a:r>
          </a:p>
          <a:p>
            <a:pPr>
              <a:defRPr sz="1400" b="0" i="0" u="none" strike="noStrike" kern="1200" spc="0" baseline="0">
                <a:solidFill>
                  <a:schemeClr val="tx1">
                    <a:lumMod val="65000"/>
                    <a:lumOff val="35000"/>
                  </a:schemeClr>
                </a:solidFill>
                <a:latin typeface="+mn-lt"/>
                <a:ea typeface="+mn-ea"/>
                <a:cs typeface="+mn-cs"/>
              </a:defRPr>
            </a:pPr>
            <a:r>
              <a:rPr lang="en-US"/>
              <a:t>% kõikidest</a:t>
            </a:r>
            <a:r>
              <a:rPr lang="en-US" baseline="0"/>
              <a:t> vastajatest</a:t>
            </a:r>
            <a:r>
              <a:rPr lang="en-US"/>
              <a:t>, N=716</a:t>
            </a:r>
          </a:p>
        </c:rich>
      </c:tx>
      <c:layout/>
      <c:overlay val="0"/>
      <c:spPr>
        <a:noFill/>
        <a:ln w="25400">
          <a:noFill/>
        </a:ln>
      </c:spPr>
    </c:title>
    <c:autoTitleDeleted val="0"/>
    <c:view3D>
      <c:rotX val="15"/>
      <c:rotY val="20"/>
      <c:depthPercent val="100"/>
      <c:rAngAx val="1"/>
    </c:view3D>
    <c:floor>
      <c:thickness val="0"/>
      <c:spPr>
        <a:noFill/>
        <a:ln w="6350">
          <a:noFill/>
        </a:ln>
      </c:spPr>
    </c:floor>
    <c:sideWall>
      <c:thickness val="0"/>
      <c:spPr>
        <a:noFill/>
        <a:ln w="25400">
          <a:noFill/>
        </a:ln>
      </c:spPr>
    </c:sideWall>
    <c:backWall>
      <c:thickness val="0"/>
      <c:spPr>
        <a:noFill/>
        <a:ln w="25400">
          <a:noFill/>
        </a:ln>
      </c:spPr>
    </c:backWall>
    <c:plotArea>
      <c:layout>
        <c:manualLayout>
          <c:layoutTarget val="inner"/>
          <c:xMode val="edge"/>
          <c:yMode val="edge"/>
          <c:x val="0.2422829341339037"/>
          <c:y val="0.14328939177610414"/>
          <c:w val="0.73045910572379602"/>
          <c:h val="0.78395095307529139"/>
        </c:manualLayout>
      </c:layout>
      <c:bar3DChart>
        <c:barDir val="bar"/>
        <c:grouping val="percentStacked"/>
        <c:varyColors val="0"/>
        <c:ser>
          <c:idx val="0"/>
          <c:order val="0"/>
          <c:tx>
            <c:strRef>
              <c:f>K27_1!$C$2</c:f>
              <c:strCache>
                <c:ptCount val="1"/>
                <c:pt idx="0">
                  <c:v>jah</c:v>
                </c:pt>
              </c:strCache>
            </c:strRef>
          </c:tx>
          <c:spPr>
            <a:solidFill>
              <a:schemeClr val="accent1">
                <a:lumMod val="75000"/>
              </a:schemeClr>
            </a:solidFill>
            <a:ln>
              <a:noFill/>
            </a:ln>
            <a:effectLst/>
            <a:sp3d/>
          </c:spPr>
          <c:invertIfNegative val="0"/>
          <c:dLbls>
            <c:spPr>
              <a:noFill/>
              <a:ln w="25400">
                <a:noFill/>
              </a:ln>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t-E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multiLvlStrRef>
              <c:f>K27_1!$A$3:$B$23</c:f>
              <c:multiLvlStrCache>
                <c:ptCount val="21"/>
                <c:lvl>
                  <c:pt idx="0">
                    <c:v>Üldjaotus</c:v>
                  </c:pt>
                  <c:pt idx="1">
                    <c:v>Mees</c:v>
                  </c:pt>
                  <c:pt idx="2">
                    <c:v>Naine</c:v>
                  </c:pt>
                  <c:pt idx="3">
                    <c:v>18-29</c:v>
                  </c:pt>
                  <c:pt idx="4">
                    <c:v>30-44</c:v>
                  </c:pt>
                  <c:pt idx="5">
                    <c:v>45-64</c:v>
                  </c:pt>
                  <c:pt idx="6">
                    <c:v>65+</c:v>
                  </c:pt>
                  <c:pt idx="7">
                    <c:v>Eestlane</c:v>
                  </c:pt>
                  <c:pt idx="8">
                    <c:v>Venelane</c:v>
                  </c:pt>
                  <c:pt idx="9">
                    <c:v>Muu  </c:v>
                  </c:pt>
                  <c:pt idx="10">
                    <c:v>Harju-Risti </c:v>
                  </c:pt>
                  <c:pt idx="11">
                    <c:v>Klooga</c:v>
                  </c:pt>
                  <c:pt idx="12">
                    <c:v>Laulasmaa</c:v>
                  </c:pt>
                  <c:pt idx="13">
                    <c:v>Lehola </c:v>
                  </c:pt>
                  <c:pt idx="14">
                    <c:v>Padise </c:v>
                  </c:pt>
                  <c:pt idx="15">
                    <c:v>Paldiski</c:v>
                  </c:pt>
                  <c:pt idx="16">
                    <c:v>Rummu  </c:v>
                  </c:pt>
                  <c:pt idx="17">
                    <c:v>Vasalemma</c:v>
                  </c:pt>
                  <c:pt idx="18">
                    <c:v>Ämari </c:v>
                  </c:pt>
                  <c:pt idx="19">
                    <c:v>Karjaküla </c:v>
                  </c:pt>
                  <c:pt idx="20">
                    <c:v>Muu</c:v>
                  </c:pt>
                </c:lvl>
                <c:lvl>
                  <c:pt idx="1">
                    <c:v>Sugu</c:v>
                  </c:pt>
                  <c:pt idx="3">
                    <c:v>Vanus</c:v>
                  </c:pt>
                  <c:pt idx="7">
                    <c:v>Rahvus</c:v>
                  </c:pt>
                  <c:pt idx="10">
                    <c:v>Asula</c:v>
                  </c:pt>
                </c:lvl>
              </c:multiLvlStrCache>
            </c:multiLvlStrRef>
          </c:cat>
          <c:val>
            <c:numRef>
              <c:f>K27_1!$C$3:$C$23</c:f>
              <c:numCache>
                <c:formatCode>0</c:formatCode>
                <c:ptCount val="21"/>
                <c:pt idx="0">
                  <c:v>67.952444702914534</c:v>
                </c:pt>
                <c:pt idx="1">
                  <c:v>64.173823677582149</c:v>
                </c:pt>
                <c:pt idx="2">
                  <c:v>70.987622821763424</c:v>
                </c:pt>
                <c:pt idx="3">
                  <c:v>62.545592465868758</c:v>
                </c:pt>
                <c:pt idx="4">
                  <c:v>69.478766883109827</c:v>
                </c:pt>
                <c:pt idx="5">
                  <c:v>66.993847319062283</c:v>
                </c:pt>
                <c:pt idx="6">
                  <c:v>69.998873843502921</c:v>
                </c:pt>
                <c:pt idx="7">
                  <c:v>63.239950506762369</c:v>
                </c:pt>
                <c:pt idx="8">
                  <c:v>76.064187836016686</c:v>
                </c:pt>
                <c:pt idx="9">
                  <c:v>77.794968123780322</c:v>
                </c:pt>
                <c:pt idx="10">
                  <c:v>56.697866874278446</c:v>
                </c:pt>
                <c:pt idx="11">
                  <c:v>79.14812062328221</c:v>
                </c:pt>
                <c:pt idx="12">
                  <c:v>78.041801538202364</c:v>
                </c:pt>
                <c:pt idx="13">
                  <c:v>47.959016015924234</c:v>
                </c:pt>
                <c:pt idx="14">
                  <c:v>56.837981051092171</c:v>
                </c:pt>
                <c:pt idx="15">
                  <c:v>76.929623594400738</c:v>
                </c:pt>
                <c:pt idx="16">
                  <c:v>59.094386020304448</c:v>
                </c:pt>
                <c:pt idx="17">
                  <c:v>61.888902606997455</c:v>
                </c:pt>
                <c:pt idx="18">
                  <c:v>61.801726692664651</c:v>
                </c:pt>
                <c:pt idx="19">
                  <c:v>73.335891251833957</c:v>
                </c:pt>
                <c:pt idx="20">
                  <c:v>60.327274623038029</c:v>
                </c:pt>
              </c:numCache>
            </c:numRef>
          </c:val>
          <c:extLst xmlns:c16r2="http://schemas.microsoft.com/office/drawing/2015/06/chart">
            <c:ext xmlns:c16="http://schemas.microsoft.com/office/drawing/2014/chart" uri="{C3380CC4-5D6E-409C-BE32-E72D297353CC}">
              <c16:uniqueId val="{00000000-D4F4-422D-9E11-D5E074E833F8}"/>
            </c:ext>
          </c:extLst>
        </c:ser>
        <c:ser>
          <c:idx val="1"/>
          <c:order val="1"/>
          <c:tx>
            <c:strRef>
              <c:f>K27_1!$D$2</c:f>
              <c:strCache>
                <c:ptCount val="1"/>
                <c:pt idx="0">
                  <c:v>ei</c:v>
                </c:pt>
              </c:strCache>
            </c:strRef>
          </c:tx>
          <c:spPr>
            <a:solidFill>
              <a:schemeClr val="accent2">
                <a:lumMod val="60000"/>
                <a:lumOff val="40000"/>
              </a:schemeClr>
            </a:solidFill>
            <a:ln>
              <a:noFill/>
            </a:ln>
            <a:effectLst/>
            <a:sp3d/>
          </c:spPr>
          <c:invertIfNegative val="0"/>
          <c:dLbls>
            <c:spPr>
              <a:noFill/>
              <a:ln w="25400">
                <a:noFill/>
              </a:ln>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65000"/>
                        <a:lumOff val="35000"/>
                      </a:schemeClr>
                    </a:solidFill>
                    <a:latin typeface="+mn-lt"/>
                    <a:ea typeface="+mn-ea"/>
                    <a:cs typeface="+mn-cs"/>
                  </a:defRPr>
                </a:pPr>
                <a:endParaRPr lang="et-E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multiLvlStrRef>
              <c:f>K27_1!$A$3:$B$23</c:f>
              <c:multiLvlStrCache>
                <c:ptCount val="21"/>
                <c:lvl>
                  <c:pt idx="0">
                    <c:v>Üldjaotus</c:v>
                  </c:pt>
                  <c:pt idx="1">
                    <c:v>Mees</c:v>
                  </c:pt>
                  <c:pt idx="2">
                    <c:v>Naine</c:v>
                  </c:pt>
                  <c:pt idx="3">
                    <c:v>18-29</c:v>
                  </c:pt>
                  <c:pt idx="4">
                    <c:v>30-44</c:v>
                  </c:pt>
                  <c:pt idx="5">
                    <c:v>45-64</c:v>
                  </c:pt>
                  <c:pt idx="6">
                    <c:v>65+</c:v>
                  </c:pt>
                  <c:pt idx="7">
                    <c:v>Eestlane</c:v>
                  </c:pt>
                  <c:pt idx="8">
                    <c:v>Venelane</c:v>
                  </c:pt>
                  <c:pt idx="9">
                    <c:v>Muu  </c:v>
                  </c:pt>
                  <c:pt idx="10">
                    <c:v>Harju-Risti </c:v>
                  </c:pt>
                  <c:pt idx="11">
                    <c:v>Klooga</c:v>
                  </c:pt>
                  <c:pt idx="12">
                    <c:v>Laulasmaa</c:v>
                  </c:pt>
                  <c:pt idx="13">
                    <c:v>Lehola </c:v>
                  </c:pt>
                  <c:pt idx="14">
                    <c:v>Padise </c:v>
                  </c:pt>
                  <c:pt idx="15">
                    <c:v>Paldiski</c:v>
                  </c:pt>
                  <c:pt idx="16">
                    <c:v>Rummu  </c:v>
                  </c:pt>
                  <c:pt idx="17">
                    <c:v>Vasalemma</c:v>
                  </c:pt>
                  <c:pt idx="18">
                    <c:v>Ämari </c:v>
                  </c:pt>
                  <c:pt idx="19">
                    <c:v>Karjaküla </c:v>
                  </c:pt>
                  <c:pt idx="20">
                    <c:v>Muu</c:v>
                  </c:pt>
                </c:lvl>
                <c:lvl>
                  <c:pt idx="1">
                    <c:v>Sugu</c:v>
                  </c:pt>
                  <c:pt idx="3">
                    <c:v>Vanus</c:v>
                  </c:pt>
                  <c:pt idx="7">
                    <c:v>Rahvus</c:v>
                  </c:pt>
                  <c:pt idx="10">
                    <c:v>Asula</c:v>
                  </c:pt>
                </c:lvl>
              </c:multiLvlStrCache>
            </c:multiLvlStrRef>
          </c:cat>
          <c:val>
            <c:numRef>
              <c:f>K27_1!$D$3:$D$23</c:f>
              <c:numCache>
                <c:formatCode>0</c:formatCode>
                <c:ptCount val="21"/>
                <c:pt idx="0">
                  <c:v>32.04755529708499</c:v>
                </c:pt>
                <c:pt idx="1">
                  <c:v>35.826176322417972</c:v>
                </c:pt>
                <c:pt idx="2">
                  <c:v>29.012377178236047</c:v>
                </c:pt>
                <c:pt idx="3">
                  <c:v>37.45440753413132</c:v>
                </c:pt>
                <c:pt idx="4">
                  <c:v>30.521233116890219</c:v>
                </c:pt>
                <c:pt idx="5">
                  <c:v>33.006152680937753</c:v>
                </c:pt>
                <c:pt idx="6">
                  <c:v>30.001126156497094</c:v>
                </c:pt>
                <c:pt idx="7">
                  <c:v>36.760049493236934</c:v>
                </c:pt>
                <c:pt idx="8">
                  <c:v>23.935812163983243</c:v>
                </c:pt>
                <c:pt idx="9">
                  <c:v>22.205031876219692</c:v>
                </c:pt>
                <c:pt idx="10">
                  <c:v>43.302133125721575</c:v>
                </c:pt>
                <c:pt idx="11">
                  <c:v>20.851879376717829</c:v>
                </c:pt>
                <c:pt idx="12">
                  <c:v>21.958198461797693</c:v>
                </c:pt>
                <c:pt idx="13">
                  <c:v>52.040983984075737</c:v>
                </c:pt>
                <c:pt idx="14">
                  <c:v>43.162018948907829</c:v>
                </c:pt>
                <c:pt idx="15">
                  <c:v>23.070376405599227</c:v>
                </c:pt>
                <c:pt idx="16">
                  <c:v>40.905613979695531</c:v>
                </c:pt>
                <c:pt idx="17">
                  <c:v>38.111097393002595</c:v>
                </c:pt>
                <c:pt idx="18">
                  <c:v>38.198273307335377</c:v>
                </c:pt>
                <c:pt idx="19">
                  <c:v>26.664108748166036</c:v>
                </c:pt>
                <c:pt idx="20">
                  <c:v>39.672725376962028</c:v>
                </c:pt>
              </c:numCache>
            </c:numRef>
          </c:val>
          <c:extLst xmlns:c16r2="http://schemas.microsoft.com/office/drawing/2015/06/chart">
            <c:ext xmlns:c16="http://schemas.microsoft.com/office/drawing/2014/chart" uri="{C3380CC4-5D6E-409C-BE32-E72D297353CC}">
              <c16:uniqueId val="{00000001-D4F4-422D-9E11-D5E074E833F8}"/>
            </c:ext>
          </c:extLst>
        </c:ser>
        <c:dLbls>
          <c:showLegendKey val="0"/>
          <c:showVal val="0"/>
          <c:showCatName val="0"/>
          <c:showSerName val="0"/>
          <c:showPercent val="0"/>
          <c:showBubbleSize val="0"/>
        </c:dLbls>
        <c:gapWidth val="150"/>
        <c:shape val="box"/>
        <c:axId val="402013520"/>
        <c:axId val="402011168"/>
        <c:axId val="0"/>
      </c:bar3DChart>
      <c:catAx>
        <c:axId val="402013520"/>
        <c:scaling>
          <c:orientation val="maxMin"/>
        </c:scaling>
        <c:delete val="0"/>
        <c:axPos val="l"/>
        <c:numFmt formatCode="General" sourceLinked="1"/>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t-EE"/>
          </a:p>
        </c:txPr>
        <c:crossAx val="402011168"/>
        <c:crosses val="autoZero"/>
        <c:auto val="1"/>
        <c:lblAlgn val="ctr"/>
        <c:lblOffset val="100"/>
        <c:noMultiLvlLbl val="0"/>
      </c:catAx>
      <c:valAx>
        <c:axId val="402011168"/>
        <c:scaling>
          <c:orientation val="minMax"/>
        </c:scaling>
        <c:delete val="1"/>
        <c:axPos val="b"/>
        <c:numFmt formatCode="0%" sourceLinked="1"/>
        <c:majorTickMark val="out"/>
        <c:minorTickMark val="none"/>
        <c:tickLblPos val="nextTo"/>
        <c:crossAx val="402013520"/>
        <c:crosses val="max"/>
        <c:crossBetween val="between"/>
      </c:valAx>
      <c:spPr>
        <a:noFill/>
        <a:ln w="25400">
          <a:noFill/>
        </a:ln>
      </c:spPr>
    </c:plotArea>
    <c:legend>
      <c:legendPos val="r"/>
      <c:layout>
        <c:manualLayout>
          <c:xMode val="edge"/>
          <c:yMode val="edge"/>
          <c:x val="0.38975687468543452"/>
          <c:y val="0.89403471428676839"/>
          <c:w val="0.25414355205599298"/>
          <c:h val="0.10450301225300206"/>
        </c:manualLayout>
      </c:layout>
      <c:overlay val="0"/>
      <c:txPr>
        <a:bodyPr/>
        <a:lstStyle/>
        <a:p>
          <a:pPr>
            <a:defRPr sz="1200" b="1">
              <a:solidFill>
                <a:schemeClr val="tx1">
                  <a:lumMod val="75000"/>
                  <a:lumOff val="25000"/>
                </a:schemeClr>
              </a:solidFill>
            </a:defRPr>
          </a:pPr>
          <a:endParaRPr lang="et-EE"/>
        </a:p>
      </c:txPr>
    </c:legend>
    <c:plotVisOnly val="1"/>
    <c:dispBlanksAs val="gap"/>
    <c:showDLblsOverMax val="0"/>
  </c:chart>
  <c:spPr>
    <a:solidFill>
      <a:schemeClr val="bg1"/>
    </a:solidFill>
    <a:ln w="9525" cap="flat" cmpd="sng" algn="ctr">
      <a:noFill/>
      <a:round/>
    </a:ln>
    <a:effectLst/>
  </c:spPr>
  <c:txPr>
    <a:bodyPr/>
    <a:lstStyle/>
    <a:p>
      <a:pPr>
        <a:defRPr/>
      </a:pPr>
      <a:endParaRPr lang="et-EE"/>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t-EE" b="1" dirty="0"/>
              <a:t>Kas näete vajadust, et vald pakuks elanikele konsultatsiooni Rohelise vallaga seonduvatel keskkonnahoiu teemadel?</a:t>
            </a:r>
          </a:p>
          <a:p>
            <a:pPr>
              <a:defRPr sz="1400" b="0" i="0" u="none" strike="noStrike" kern="1200" spc="0" baseline="0">
                <a:solidFill>
                  <a:schemeClr val="tx1">
                    <a:lumMod val="65000"/>
                    <a:lumOff val="35000"/>
                  </a:schemeClr>
                </a:solidFill>
                <a:latin typeface="+mn-lt"/>
                <a:ea typeface="+mn-ea"/>
                <a:cs typeface="+mn-cs"/>
              </a:defRPr>
            </a:pPr>
            <a:r>
              <a:rPr lang="et-EE" b="1" dirty="0"/>
              <a:t>TAASTUVENERGEETIKA</a:t>
            </a:r>
            <a:r>
              <a:rPr lang="et-EE" b="1" baseline="0" dirty="0"/>
              <a:t> KASUTUSELEVÕTT</a:t>
            </a:r>
            <a:endParaRPr lang="et-EE" b="1" dirty="0"/>
          </a:p>
          <a:p>
            <a:pPr>
              <a:defRPr sz="1400" b="0" i="0" u="none" strike="noStrike" kern="1200" spc="0" baseline="0">
                <a:solidFill>
                  <a:schemeClr val="tx1">
                    <a:lumMod val="65000"/>
                    <a:lumOff val="35000"/>
                  </a:schemeClr>
                </a:solidFill>
                <a:latin typeface="+mn-lt"/>
                <a:ea typeface="+mn-ea"/>
                <a:cs typeface="+mn-cs"/>
              </a:defRPr>
            </a:pPr>
            <a:r>
              <a:rPr lang="en-US" dirty="0"/>
              <a:t>% </a:t>
            </a:r>
            <a:r>
              <a:rPr lang="en-US" dirty="0" err="1"/>
              <a:t>kõikidest</a:t>
            </a:r>
            <a:r>
              <a:rPr lang="en-US" baseline="0" dirty="0"/>
              <a:t> </a:t>
            </a:r>
            <a:r>
              <a:rPr lang="en-US" baseline="0" dirty="0" err="1"/>
              <a:t>vastajatest</a:t>
            </a:r>
            <a:r>
              <a:rPr lang="en-US" dirty="0"/>
              <a:t>, N=716</a:t>
            </a:r>
          </a:p>
        </c:rich>
      </c:tx>
      <c:layout/>
      <c:overlay val="0"/>
      <c:spPr>
        <a:noFill/>
        <a:ln w="25400">
          <a:noFill/>
        </a:ln>
      </c:spPr>
    </c:title>
    <c:autoTitleDeleted val="0"/>
    <c:view3D>
      <c:rotX val="15"/>
      <c:rotY val="20"/>
      <c:depthPercent val="100"/>
      <c:rAngAx val="1"/>
    </c:view3D>
    <c:floor>
      <c:thickness val="0"/>
      <c:spPr>
        <a:noFill/>
        <a:ln w="6350">
          <a:noFill/>
        </a:ln>
      </c:spPr>
    </c:floor>
    <c:sideWall>
      <c:thickness val="0"/>
      <c:spPr>
        <a:noFill/>
        <a:ln w="25400">
          <a:noFill/>
        </a:ln>
      </c:spPr>
    </c:sideWall>
    <c:backWall>
      <c:thickness val="0"/>
      <c:spPr>
        <a:noFill/>
        <a:ln w="25400">
          <a:noFill/>
        </a:ln>
      </c:spPr>
    </c:backWall>
    <c:plotArea>
      <c:layout>
        <c:manualLayout>
          <c:layoutTarget val="inner"/>
          <c:xMode val="edge"/>
          <c:yMode val="edge"/>
          <c:x val="0.24458731089675598"/>
          <c:y val="0.16224052801289804"/>
          <c:w val="0.73045910572379602"/>
          <c:h val="0.7714822652156389"/>
        </c:manualLayout>
      </c:layout>
      <c:bar3DChart>
        <c:barDir val="bar"/>
        <c:grouping val="percentStacked"/>
        <c:varyColors val="0"/>
        <c:ser>
          <c:idx val="0"/>
          <c:order val="0"/>
          <c:tx>
            <c:strRef>
              <c:f>K27_1!$C$2</c:f>
              <c:strCache>
                <c:ptCount val="1"/>
                <c:pt idx="0">
                  <c:v>jah</c:v>
                </c:pt>
              </c:strCache>
            </c:strRef>
          </c:tx>
          <c:spPr>
            <a:solidFill>
              <a:schemeClr val="accent1">
                <a:lumMod val="75000"/>
              </a:schemeClr>
            </a:solidFill>
            <a:ln>
              <a:noFill/>
            </a:ln>
            <a:effectLst/>
            <a:sp3d/>
          </c:spPr>
          <c:invertIfNegative val="0"/>
          <c:dLbls>
            <c:spPr>
              <a:noFill/>
              <a:ln w="25400">
                <a:noFill/>
              </a:ln>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t-E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multiLvlStrRef>
              <c:f>K27_1!$A$3:$B$23</c:f>
              <c:multiLvlStrCache>
                <c:ptCount val="21"/>
                <c:lvl>
                  <c:pt idx="0">
                    <c:v>Üldjaotus</c:v>
                  </c:pt>
                  <c:pt idx="1">
                    <c:v>Mees</c:v>
                  </c:pt>
                  <c:pt idx="2">
                    <c:v>Naine</c:v>
                  </c:pt>
                  <c:pt idx="3">
                    <c:v>18-29</c:v>
                  </c:pt>
                  <c:pt idx="4">
                    <c:v>30-44</c:v>
                  </c:pt>
                  <c:pt idx="5">
                    <c:v>45-64</c:v>
                  </c:pt>
                  <c:pt idx="6">
                    <c:v>65+</c:v>
                  </c:pt>
                  <c:pt idx="7">
                    <c:v>Eestlane</c:v>
                  </c:pt>
                  <c:pt idx="8">
                    <c:v>Venelane</c:v>
                  </c:pt>
                  <c:pt idx="9">
                    <c:v>Muu  </c:v>
                  </c:pt>
                  <c:pt idx="10">
                    <c:v>Harju-Risti </c:v>
                  </c:pt>
                  <c:pt idx="11">
                    <c:v>Klooga</c:v>
                  </c:pt>
                  <c:pt idx="12">
                    <c:v>Laulasmaa</c:v>
                  </c:pt>
                  <c:pt idx="13">
                    <c:v>Lehola </c:v>
                  </c:pt>
                  <c:pt idx="14">
                    <c:v>Padise </c:v>
                  </c:pt>
                  <c:pt idx="15">
                    <c:v>Paldiski</c:v>
                  </c:pt>
                  <c:pt idx="16">
                    <c:v>Rummu  </c:v>
                  </c:pt>
                  <c:pt idx="17">
                    <c:v>Vasalemma</c:v>
                  </c:pt>
                  <c:pt idx="18">
                    <c:v>Ämari </c:v>
                  </c:pt>
                  <c:pt idx="19">
                    <c:v>Karjaküla </c:v>
                  </c:pt>
                  <c:pt idx="20">
                    <c:v>Muu</c:v>
                  </c:pt>
                </c:lvl>
                <c:lvl>
                  <c:pt idx="1">
                    <c:v>Sugu</c:v>
                  </c:pt>
                  <c:pt idx="3">
                    <c:v>Vanus</c:v>
                  </c:pt>
                  <c:pt idx="7">
                    <c:v>Rahvus</c:v>
                  </c:pt>
                  <c:pt idx="10">
                    <c:v>Asula</c:v>
                  </c:pt>
                </c:lvl>
              </c:multiLvlStrCache>
            </c:multiLvlStrRef>
          </c:cat>
          <c:val>
            <c:numRef>
              <c:f>K27_1!$C$3:$C$23</c:f>
              <c:numCache>
                <c:formatCode>0</c:formatCode>
                <c:ptCount val="21"/>
                <c:pt idx="0">
                  <c:v>67.952444702914534</c:v>
                </c:pt>
                <c:pt idx="1">
                  <c:v>64.173823677582149</c:v>
                </c:pt>
                <c:pt idx="2">
                  <c:v>70.987622821763424</c:v>
                </c:pt>
                <c:pt idx="3">
                  <c:v>62.545592465868758</c:v>
                </c:pt>
                <c:pt idx="4">
                  <c:v>69.478766883109827</c:v>
                </c:pt>
                <c:pt idx="5">
                  <c:v>66.993847319062283</c:v>
                </c:pt>
                <c:pt idx="6">
                  <c:v>69.998873843502921</c:v>
                </c:pt>
                <c:pt idx="7">
                  <c:v>63.239950506762369</c:v>
                </c:pt>
                <c:pt idx="8">
                  <c:v>76.064187836016686</c:v>
                </c:pt>
                <c:pt idx="9">
                  <c:v>77.794968123780322</c:v>
                </c:pt>
                <c:pt idx="10">
                  <c:v>56.697866874278446</c:v>
                </c:pt>
                <c:pt idx="11">
                  <c:v>79.14812062328221</c:v>
                </c:pt>
                <c:pt idx="12">
                  <c:v>78.041801538202364</c:v>
                </c:pt>
                <c:pt idx="13">
                  <c:v>47.959016015924234</c:v>
                </c:pt>
                <c:pt idx="14">
                  <c:v>56.837981051092171</c:v>
                </c:pt>
                <c:pt idx="15">
                  <c:v>76.929623594400738</c:v>
                </c:pt>
                <c:pt idx="16">
                  <c:v>59.094386020304448</c:v>
                </c:pt>
                <c:pt idx="17">
                  <c:v>61.888902606997455</c:v>
                </c:pt>
                <c:pt idx="18">
                  <c:v>61.801726692664651</c:v>
                </c:pt>
                <c:pt idx="19">
                  <c:v>73.335891251833957</c:v>
                </c:pt>
                <c:pt idx="20">
                  <c:v>60.327274623038029</c:v>
                </c:pt>
              </c:numCache>
            </c:numRef>
          </c:val>
          <c:extLst xmlns:c16r2="http://schemas.microsoft.com/office/drawing/2015/06/chart">
            <c:ext xmlns:c16="http://schemas.microsoft.com/office/drawing/2014/chart" uri="{C3380CC4-5D6E-409C-BE32-E72D297353CC}">
              <c16:uniqueId val="{00000000-20CB-4AA6-AA16-93BDFA6A3065}"/>
            </c:ext>
          </c:extLst>
        </c:ser>
        <c:ser>
          <c:idx val="1"/>
          <c:order val="1"/>
          <c:tx>
            <c:strRef>
              <c:f>K27_1!$D$2</c:f>
              <c:strCache>
                <c:ptCount val="1"/>
                <c:pt idx="0">
                  <c:v>ei</c:v>
                </c:pt>
              </c:strCache>
            </c:strRef>
          </c:tx>
          <c:spPr>
            <a:solidFill>
              <a:schemeClr val="accent2">
                <a:lumMod val="60000"/>
                <a:lumOff val="40000"/>
              </a:schemeClr>
            </a:solidFill>
            <a:ln>
              <a:noFill/>
            </a:ln>
            <a:effectLst/>
            <a:sp3d/>
          </c:spPr>
          <c:invertIfNegative val="0"/>
          <c:dLbls>
            <c:spPr>
              <a:noFill/>
              <a:ln w="25400">
                <a:noFill/>
              </a:ln>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65000"/>
                        <a:lumOff val="35000"/>
                      </a:schemeClr>
                    </a:solidFill>
                    <a:latin typeface="+mn-lt"/>
                    <a:ea typeface="+mn-ea"/>
                    <a:cs typeface="+mn-cs"/>
                  </a:defRPr>
                </a:pPr>
                <a:endParaRPr lang="et-E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multiLvlStrRef>
              <c:f>K27_1!$A$3:$B$23</c:f>
              <c:multiLvlStrCache>
                <c:ptCount val="21"/>
                <c:lvl>
                  <c:pt idx="0">
                    <c:v>Üldjaotus</c:v>
                  </c:pt>
                  <c:pt idx="1">
                    <c:v>Mees</c:v>
                  </c:pt>
                  <c:pt idx="2">
                    <c:v>Naine</c:v>
                  </c:pt>
                  <c:pt idx="3">
                    <c:v>18-29</c:v>
                  </c:pt>
                  <c:pt idx="4">
                    <c:v>30-44</c:v>
                  </c:pt>
                  <c:pt idx="5">
                    <c:v>45-64</c:v>
                  </c:pt>
                  <c:pt idx="6">
                    <c:v>65+</c:v>
                  </c:pt>
                  <c:pt idx="7">
                    <c:v>Eestlane</c:v>
                  </c:pt>
                  <c:pt idx="8">
                    <c:v>Venelane</c:v>
                  </c:pt>
                  <c:pt idx="9">
                    <c:v>Muu  </c:v>
                  </c:pt>
                  <c:pt idx="10">
                    <c:v>Harju-Risti </c:v>
                  </c:pt>
                  <c:pt idx="11">
                    <c:v>Klooga</c:v>
                  </c:pt>
                  <c:pt idx="12">
                    <c:v>Laulasmaa</c:v>
                  </c:pt>
                  <c:pt idx="13">
                    <c:v>Lehola </c:v>
                  </c:pt>
                  <c:pt idx="14">
                    <c:v>Padise </c:v>
                  </c:pt>
                  <c:pt idx="15">
                    <c:v>Paldiski</c:v>
                  </c:pt>
                  <c:pt idx="16">
                    <c:v>Rummu  </c:v>
                  </c:pt>
                  <c:pt idx="17">
                    <c:v>Vasalemma</c:v>
                  </c:pt>
                  <c:pt idx="18">
                    <c:v>Ämari </c:v>
                  </c:pt>
                  <c:pt idx="19">
                    <c:v>Karjaküla </c:v>
                  </c:pt>
                  <c:pt idx="20">
                    <c:v>Muu</c:v>
                  </c:pt>
                </c:lvl>
                <c:lvl>
                  <c:pt idx="1">
                    <c:v>Sugu</c:v>
                  </c:pt>
                  <c:pt idx="3">
                    <c:v>Vanus</c:v>
                  </c:pt>
                  <c:pt idx="7">
                    <c:v>Rahvus</c:v>
                  </c:pt>
                  <c:pt idx="10">
                    <c:v>Asula</c:v>
                  </c:pt>
                </c:lvl>
              </c:multiLvlStrCache>
            </c:multiLvlStrRef>
          </c:cat>
          <c:val>
            <c:numRef>
              <c:f>K27_1!$D$3:$D$23</c:f>
              <c:numCache>
                <c:formatCode>0</c:formatCode>
                <c:ptCount val="21"/>
                <c:pt idx="0">
                  <c:v>32.04755529708499</c:v>
                </c:pt>
                <c:pt idx="1">
                  <c:v>35.826176322417972</c:v>
                </c:pt>
                <c:pt idx="2">
                  <c:v>29.012377178236047</c:v>
                </c:pt>
                <c:pt idx="3">
                  <c:v>37.45440753413132</c:v>
                </c:pt>
                <c:pt idx="4">
                  <c:v>30.521233116890219</c:v>
                </c:pt>
                <c:pt idx="5">
                  <c:v>33.006152680937753</c:v>
                </c:pt>
                <c:pt idx="6">
                  <c:v>30.001126156497094</c:v>
                </c:pt>
                <c:pt idx="7">
                  <c:v>36.760049493236934</c:v>
                </c:pt>
                <c:pt idx="8">
                  <c:v>23.935812163983243</c:v>
                </c:pt>
                <c:pt idx="9">
                  <c:v>22.205031876219692</c:v>
                </c:pt>
                <c:pt idx="10">
                  <c:v>43.302133125721575</c:v>
                </c:pt>
                <c:pt idx="11">
                  <c:v>20.851879376717829</c:v>
                </c:pt>
                <c:pt idx="12">
                  <c:v>21.958198461797693</c:v>
                </c:pt>
                <c:pt idx="13">
                  <c:v>52.040983984075737</c:v>
                </c:pt>
                <c:pt idx="14">
                  <c:v>43.162018948907829</c:v>
                </c:pt>
                <c:pt idx="15">
                  <c:v>23.070376405599227</c:v>
                </c:pt>
                <c:pt idx="16">
                  <c:v>40.905613979695531</c:v>
                </c:pt>
                <c:pt idx="17">
                  <c:v>38.111097393002595</c:v>
                </c:pt>
                <c:pt idx="18">
                  <c:v>38.198273307335377</c:v>
                </c:pt>
                <c:pt idx="19">
                  <c:v>26.664108748166036</c:v>
                </c:pt>
                <c:pt idx="20">
                  <c:v>39.672725376962028</c:v>
                </c:pt>
              </c:numCache>
            </c:numRef>
          </c:val>
          <c:extLst xmlns:c16r2="http://schemas.microsoft.com/office/drawing/2015/06/chart">
            <c:ext xmlns:c16="http://schemas.microsoft.com/office/drawing/2014/chart" uri="{C3380CC4-5D6E-409C-BE32-E72D297353CC}">
              <c16:uniqueId val="{00000001-20CB-4AA6-AA16-93BDFA6A3065}"/>
            </c:ext>
          </c:extLst>
        </c:ser>
        <c:dLbls>
          <c:showLegendKey val="0"/>
          <c:showVal val="0"/>
          <c:showCatName val="0"/>
          <c:showSerName val="0"/>
          <c:showPercent val="0"/>
          <c:showBubbleSize val="0"/>
        </c:dLbls>
        <c:gapWidth val="150"/>
        <c:shape val="box"/>
        <c:axId val="402016656"/>
        <c:axId val="402014304"/>
        <c:axId val="0"/>
      </c:bar3DChart>
      <c:catAx>
        <c:axId val="402016656"/>
        <c:scaling>
          <c:orientation val="maxMin"/>
        </c:scaling>
        <c:delete val="0"/>
        <c:axPos val="l"/>
        <c:numFmt formatCode="General" sourceLinked="1"/>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t-EE"/>
          </a:p>
        </c:txPr>
        <c:crossAx val="402014304"/>
        <c:crosses val="autoZero"/>
        <c:auto val="1"/>
        <c:lblAlgn val="ctr"/>
        <c:lblOffset val="100"/>
        <c:noMultiLvlLbl val="0"/>
      </c:catAx>
      <c:valAx>
        <c:axId val="402014304"/>
        <c:scaling>
          <c:orientation val="minMax"/>
        </c:scaling>
        <c:delete val="1"/>
        <c:axPos val="b"/>
        <c:numFmt formatCode="0%" sourceLinked="1"/>
        <c:majorTickMark val="out"/>
        <c:minorTickMark val="none"/>
        <c:tickLblPos val="nextTo"/>
        <c:crossAx val="402016656"/>
        <c:crosses val="max"/>
        <c:crossBetween val="between"/>
      </c:valAx>
      <c:spPr>
        <a:noFill/>
        <a:ln w="25400">
          <a:noFill/>
        </a:ln>
      </c:spPr>
    </c:plotArea>
    <c:legend>
      <c:legendPos val="r"/>
      <c:layout>
        <c:manualLayout>
          <c:xMode val="edge"/>
          <c:yMode val="edge"/>
          <c:x val="0.39875812670801253"/>
          <c:y val="0.89425869944914682"/>
          <c:w val="0.25414355205599298"/>
          <c:h val="0.10450301225300206"/>
        </c:manualLayout>
      </c:layout>
      <c:overlay val="0"/>
      <c:txPr>
        <a:bodyPr/>
        <a:lstStyle/>
        <a:p>
          <a:pPr>
            <a:defRPr sz="1200" b="1">
              <a:solidFill>
                <a:schemeClr val="tx1">
                  <a:lumMod val="75000"/>
                  <a:lumOff val="25000"/>
                </a:schemeClr>
              </a:solidFill>
            </a:defRPr>
          </a:pPr>
          <a:endParaRPr lang="et-EE"/>
        </a:p>
      </c:txPr>
    </c:legend>
    <c:plotVisOnly val="1"/>
    <c:dispBlanksAs val="gap"/>
    <c:showDLblsOverMax val="0"/>
  </c:chart>
  <c:spPr>
    <a:solidFill>
      <a:schemeClr val="bg1"/>
    </a:solidFill>
    <a:ln w="9525" cap="flat" cmpd="sng" algn="ctr">
      <a:noFill/>
      <a:round/>
    </a:ln>
    <a:effectLst/>
  </c:spPr>
  <c:txPr>
    <a:bodyPr/>
    <a:lstStyle/>
    <a:p>
      <a:pPr>
        <a:defRPr/>
      </a:pPr>
      <a:endParaRPr lang="et-EE"/>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t-EE" b="1"/>
              <a:t>Kas näete vajadust, et vald pakuks elanikele konsultatsiooni Rohelise vallaga seonduvatel keskkonnahoiu teemadel?</a:t>
            </a:r>
          </a:p>
          <a:p>
            <a:pPr>
              <a:defRPr sz="1400" b="0" i="0" u="none" strike="noStrike" kern="1200" spc="0" baseline="0">
                <a:solidFill>
                  <a:schemeClr val="tx1">
                    <a:lumMod val="65000"/>
                    <a:lumOff val="35000"/>
                  </a:schemeClr>
                </a:solidFill>
                <a:latin typeface="+mn-lt"/>
                <a:ea typeface="+mn-ea"/>
                <a:cs typeface="+mn-cs"/>
              </a:defRPr>
            </a:pPr>
            <a:r>
              <a:rPr lang="et-EE" b="1"/>
              <a:t>ELURIKKUSE HOIDMINE</a:t>
            </a:r>
          </a:p>
          <a:p>
            <a:pPr>
              <a:defRPr sz="1400" b="0" i="0" u="none" strike="noStrike" kern="1200" spc="0" baseline="0">
                <a:solidFill>
                  <a:schemeClr val="tx1">
                    <a:lumMod val="65000"/>
                    <a:lumOff val="35000"/>
                  </a:schemeClr>
                </a:solidFill>
                <a:latin typeface="+mn-lt"/>
                <a:ea typeface="+mn-ea"/>
                <a:cs typeface="+mn-cs"/>
              </a:defRPr>
            </a:pPr>
            <a:r>
              <a:rPr lang="en-US"/>
              <a:t>% kõikidest</a:t>
            </a:r>
            <a:r>
              <a:rPr lang="en-US" baseline="0"/>
              <a:t> vastajatest</a:t>
            </a:r>
            <a:r>
              <a:rPr lang="en-US"/>
              <a:t>, N=716</a:t>
            </a:r>
          </a:p>
        </c:rich>
      </c:tx>
      <c:layout/>
      <c:overlay val="0"/>
      <c:spPr>
        <a:noFill/>
        <a:ln w="25400">
          <a:noFill/>
        </a:ln>
      </c:spPr>
    </c:title>
    <c:autoTitleDeleted val="0"/>
    <c:view3D>
      <c:rotX val="15"/>
      <c:rotY val="20"/>
      <c:depthPercent val="100"/>
      <c:rAngAx val="1"/>
    </c:view3D>
    <c:floor>
      <c:thickness val="0"/>
      <c:spPr>
        <a:noFill/>
        <a:ln w="6350">
          <a:noFill/>
        </a:ln>
      </c:spPr>
    </c:floor>
    <c:sideWall>
      <c:thickness val="0"/>
      <c:spPr>
        <a:noFill/>
        <a:ln w="25400">
          <a:noFill/>
        </a:ln>
      </c:spPr>
    </c:sideWall>
    <c:backWall>
      <c:thickness val="0"/>
      <c:spPr>
        <a:noFill/>
        <a:ln w="25400">
          <a:noFill/>
        </a:ln>
      </c:spPr>
    </c:backWall>
    <c:plotArea>
      <c:layout>
        <c:manualLayout>
          <c:layoutTarget val="inner"/>
          <c:xMode val="edge"/>
          <c:yMode val="edge"/>
          <c:x val="0.24558477509067617"/>
          <c:y val="0.14255407765685879"/>
          <c:w val="0.73045910572379602"/>
          <c:h val="0.77788089480048372"/>
        </c:manualLayout>
      </c:layout>
      <c:bar3DChart>
        <c:barDir val="bar"/>
        <c:grouping val="percentStacked"/>
        <c:varyColors val="0"/>
        <c:ser>
          <c:idx val="0"/>
          <c:order val="0"/>
          <c:tx>
            <c:strRef>
              <c:f>K27_3!$C$2</c:f>
              <c:strCache>
                <c:ptCount val="1"/>
                <c:pt idx="0">
                  <c:v>jah</c:v>
                </c:pt>
              </c:strCache>
            </c:strRef>
          </c:tx>
          <c:spPr>
            <a:solidFill>
              <a:schemeClr val="accent1">
                <a:lumMod val="75000"/>
              </a:schemeClr>
            </a:solidFill>
            <a:ln>
              <a:noFill/>
            </a:ln>
            <a:effectLst/>
            <a:sp3d/>
          </c:spPr>
          <c:invertIfNegative val="0"/>
          <c:dLbls>
            <c:spPr>
              <a:noFill/>
              <a:ln w="25400">
                <a:noFill/>
              </a:ln>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t-E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multiLvlStrRef>
              <c:f>K27_3!$A$3:$B$23</c:f>
              <c:multiLvlStrCache>
                <c:ptCount val="21"/>
                <c:lvl>
                  <c:pt idx="0">
                    <c:v>Üldjaotus</c:v>
                  </c:pt>
                  <c:pt idx="1">
                    <c:v>Mees</c:v>
                  </c:pt>
                  <c:pt idx="2">
                    <c:v>Naine</c:v>
                  </c:pt>
                  <c:pt idx="3">
                    <c:v>18-29</c:v>
                  </c:pt>
                  <c:pt idx="4">
                    <c:v>30-44</c:v>
                  </c:pt>
                  <c:pt idx="5">
                    <c:v>45-64</c:v>
                  </c:pt>
                  <c:pt idx="6">
                    <c:v>65+</c:v>
                  </c:pt>
                  <c:pt idx="7">
                    <c:v>Eestlane</c:v>
                  </c:pt>
                  <c:pt idx="8">
                    <c:v>Venelane</c:v>
                  </c:pt>
                  <c:pt idx="9">
                    <c:v>Muu  </c:v>
                  </c:pt>
                  <c:pt idx="10">
                    <c:v>Harju-Risti </c:v>
                  </c:pt>
                  <c:pt idx="11">
                    <c:v>Klooga</c:v>
                  </c:pt>
                  <c:pt idx="12">
                    <c:v>Laulasmaa</c:v>
                  </c:pt>
                  <c:pt idx="13">
                    <c:v>Lehola </c:v>
                  </c:pt>
                  <c:pt idx="14">
                    <c:v>Padise </c:v>
                  </c:pt>
                  <c:pt idx="15">
                    <c:v>Paldiski</c:v>
                  </c:pt>
                  <c:pt idx="16">
                    <c:v>Rummu  </c:v>
                  </c:pt>
                  <c:pt idx="17">
                    <c:v>Vasalemma</c:v>
                  </c:pt>
                  <c:pt idx="18">
                    <c:v>Ämari </c:v>
                  </c:pt>
                  <c:pt idx="19">
                    <c:v>Karjaküla</c:v>
                  </c:pt>
                  <c:pt idx="20">
                    <c:v>Muu</c:v>
                  </c:pt>
                </c:lvl>
                <c:lvl>
                  <c:pt idx="1">
                    <c:v>Sugu</c:v>
                  </c:pt>
                  <c:pt idx="3">
                    <c:v>Vanus</c:v>
                  </c:pt>
                  <c:pt idx="7">
                    <c:v>Rahvus</c:v>
                  </c:pt>
                  <c:pt idx="10">
                    <c:v>Asula</c:v>
                  </c:pt>
                </c:lvl>
              </c:multiLvlStrCache>
            </c:multiLvlStrRef>
          </c:cat>
          <c:val>
            <c:numRef>
              <c:f>K27_3!$C$3:$C$23</c:f>
              <c:numCache>
                <c:formatCode>0</c:formatCode>
                <c:ptCount val="21"/>
                <c:pt idx="0">
                  <c:v>72.95070143186183</c:v>
                </c:pt>
                <c:pt idx="1">
                  <c:v>71.736507440712387</c:v>
                </c:pt>
                <c:pt idx="2">
                  <c:v>74.031382365933098</c:v>
                </c:pt>
                <c:pt idx="3">
                  <c:v>70.752892333604436</c:v>
                </c:pt>
                <c:pt idx="4">
                  <c:v>80.574684259913781</c:v>
                </c:pt>
                <c:pt idx="5">
                  <c:v>70.276705209362987</c:v>
                </c:pt>
                <c:pt idx="6">
                  <c:v>68.857067761778367</c:v>
                </c:pt>
                <c:pt idx="7">
                  <c:v>70.607067469454094</c:v>
                </c:pt>
                <c:pt idx="8">
                  <c:v>78.573604412785187</c:v>
                </c:pt>
                <c:pt idx="9">
                  <c:v>71.878111985904098</c:v>
                </c:pt>
                <c:pt idx="10">
                  <c:v>75.208610807646664</c:v>
                </c:pt>
                <c:pt idx="11">
                  <c:v>79.000815367948547</c:v>
                </c:pt>
                <c:pt idx="12">
                  <c:v>73.783387134463467</c:v>
                </c:pt>
                <c:pt idx="13">
                  <c:v>74.383715931581605</c:v>
                </c:pt>
                <c:pt idx="14">
                  <c:v>62.624110004921249</c:v>
                </c:pt>
                <c:pt idx="15">
                  <c:v>80.7152367984948</c:v>
                </c:pt>
                <c:pt idx="16">
                  <c:v>59.723289556153446</c:v>
                </c:pt>
                <c:pt idx="17">
                  <c:v>77.448107437620337</c:v>
                </c:pt>
                <c:pt idx="18">
                  <c:v>71.49752174951999</c:v>
                </c:pt>
                <c:pt idx="19">
                  <c:v>56.494824935302809</c:v>
                </c:pt>
                <c:pt idx="20">
                  <c:v>66.731436561397373</c:v>
                </c:pt>
              </c:numCache>
            </c:numRef>
          </c:val>
          <c:extLst xmlns:c16r2="http://schemas.microsoft.com/office/drawing/2015/06/chart">
            <c:ext xmlns:c16="http://schemas.microsoft.com/office/drawing/2014/chart" uri="{C3380CC4-5D6E-409C-BE32-E72D297353CC}">
              <c16:uniqueId val="{00000000-5D81-4CA9-97D2-7E5703B5EAFF}"/>
            </c:ext>
          </c:extLst>
        </c:ser>
        <c:ser>
          <c:idx val="1"/>
          <c:order val="1"/>
          <c:tx>
            <c:strRef>
              <c:f>K27_3!$D$2</c:f>
              <c:strCache>
                <c:ptCount val="1"/>
                <c:pt idx="0">
                  <c:v>ei</c:v>
                </c:pt>
              </c:strCache>
            </c:strRef>
          </c:tx>
          <c:spPr>
            <a:solidFill>
              <a:schemeClr val="accent2">
                <a:lumMod val="60000"/>
                <a:lumOff val="40000"/>
              </a:schemeClr>
            </a:solidFill>
            <a:ln>
              <a:noFill/>
            </a:ln>
            <a:effectLst/>
            <a:sp3d/>
          </c:spPr>
          <c:invertIfNegative val="0"/>
          <c:dLbls>
            <c:spPr>
              <a:noFill/>
              <a:ln w="25400">
                <a:noFill/>
              </a:ln>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65000"/>
                        <a:lumOff val="35000"/>
                      </a:schemeClr>
                    </a:solidFill>
                    <a:latin typeface="+mn-lt"/>
                    <a:ea typeface="+mn-ea"/>
                    <a:cs typeface="+mn-cs"/>
                  </a:defRPr>
                </a:pPr>
                <a:endParaRPr lang="et-E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multiLvlStrRef>
              <c:f>K27_3!$A$3:$B$23</c:f>
              <c:multiLvlStrCache>
                <c:ptCount val="21"/>
                <c:lvl>
                  <c:pt idx="0">
                    <c:v>Üldjaotus</c:v>
                  </c:pt>
                  <c:pt idx="1">
                    <c:v>Mees</c:v>
                  </c:pt>
                  <c:pt idx="2">
                    <c:v>Naine</c:v>
                  </c:pt>
                  <c:pt idx="3">
                    <c:v>18-29</c:v>
                  </c:pt>
                  <c:pt idx="4">
                    <c:v>30-44</c:v>
                  </c:pt>
                  <c:pt idx="5">
                    <c:v>45-64</c:v>
                  </c:pt>
                  <c:pt idx="6">
                    <c:v>65+</c:v>
                  </c:pt>
                  <c:pt idx="7">
                    <c:v>Eestlane</c:v>
                  </c:pt>
                  <c:pt idx="8">
                    <c:v>Venelane</c:v>
                  </c:pt>
                  <c:pt idx="9">
                    <c:v>Muu  </c:v>
                  </c:pt>
                  <c:pt idx="10">
                    <c:v>Harju-Risti </c:v>
                  </c:pt>
                  <c:pt idx="11">
                    <c:v>Klooga</c:v>
                  </c:pt>
                  <c:pt idx="12">
                    <c:v>Laulasmaa</c:v>
                  </c:pt>
                  <c:pt idx="13">
                    <c:v>Lehola </c:v>
                  </c:pt>
                  <c:pt idx="14">
                    <c:v>Padise </c:v>
                  </c:pt>
                  <c:pt idx="15">
                    <c:v>Paldiski</c:v>
                  </c:pt>
                  <c:pt idx="16">
                    <c:v>Rummu  </c:v>
                  </c:pt>
                  <c:pt idx="17">
                    <c:v>Vasalemma</c:v>
                  </c:pt>
                  <c:pt idx="18">
                    <c:v>Ämari </c:v>
                  </c:pt>
                  <c:pt idx="19">
                    <c:v>Karjaküla</c:v>
                  </c:pt>
                  <c:pt idx="20">
                    <c:v>Muu</c:v>
                  </c:pt>
                </c:lvl>
                <c:lvl>
                  <c:pt idx="1">
                    <c:v>Sugu</c:v>
                  </c:pt>
                  <c:pt idx="3">
                    <c:v>Vanus</c:v>
                  </c:pt>
                  <c:pt idx="7">
                    <c:v>Rahvus</c:v>
                  </c:pt>
                  <c:pt idx="10">
                    <c:v>Asula</c:v>
                  </c:pt>
                </c:lvl>
              </c:multiLvlStrCache>
            </c:multiLvlStrRef>
          </c:cat>
          <c:val>
            <c:numRef>
              <c:f>K27_3!$D$3:$D$23</c:f>
              <c:numCache>
                <c:formatCode>0</c:formatCode>
                <c:ptCount val="21"/>
                <c:pt idx="0">
                  <c:v>27.049298568137797</c:v>
                </c:pt>
                <c:pt idx="1">
                  <c:v>28.263492559287727</c:v>
                </c:pt>
                <c:pt idx="2">
                  <c:v>25.968617634066408</c:v>
                </c:pt>
                <c:pt idx="3">
                  <c:v>29.247107666395642</c:v>
                </c:pt>
                <c:pt idx="4">
                  <c:v>19.425315740086244</c:v>
                </c:pt>
                <c:pt idx="5">
                  <c:v>29.723294790637073</c:v>
                </c:pt>
                <c:pt idx="6">
                  <c:v>31.142932238221626</c:v>
                </c:pt>
                <c:pt idx="7">
                  <c:v>29.392932530545359</c:v>
                </c:pt>
                <c:pt idx="8">
                  <c:v>21.42639558721476</c:v>
                </c:pt>
                <c:pt idx="9">
                  <c:v>28.121888014095919</c:v>
                </c:pt>
                <c:pt idx="10">
                  <c:v>24.791389192353375</c:v>
                </c:pt>
                <c:pt idx="11">
                  <c:v>20.999184632051492</c:v>
                </c:pt>
                <c:pt idx="12">
                  <c:v>26.216612865536597</c:v>
                </c:pt>
                <c:pt idx="13">
                  <c:v>25.616284068418381</c:v>
                </c:pt>
                <c:pt idx="14">
                  <c:v>37.375889995078744</c:v>
                </c:pt>
                <c:pt idx="15">
                  <c:v>19.284763201505161</c:v>
                </c:pt>
                <c:pt idx="16">
                  <c:v>40.276710443846532</c:v>
                </c:pt>
                <c:pt idx="17">
                  <c:v>22.55189256237972</c:v>
                </c:pt>
                <c:pt idx="18">
                  <c:v>28.502478250480024</c:v>
                </c:pt>
                <c:pt idx="19">
                  <c:v>43.505175064697177</c:v>
                </c:pt>
                <c:pt idx="20">
                  <c:v>33.26856343860269</c:v>
                </c:pt>
              </c:numCache>
            </c:numRef>
          </c:val>
          <c:extLst xmlns:c16r2="http://schemas.microsoft.com/office/drawing/2015/06/chart">
            <c:ext xmlns:c16="http://schemas.microsoft.com/office/drawing/2014/chart" uri="{C3380CC4-5D6E-409C-BE32-E72D297353CC}">
              <c16:uniqueId val="{00000001-5D81-4CA9-97D2-7E5703B5EAFF}"/>
            </c:ext>
          </c:extLst>
        </c:ser>
        <c:dLbls>
          <c:showLegendKey val="0"/>
          <c:showVal val="0"/>
          <c:showCatName val="0"/>
          <c:showSerName val="0"/>
          <c:showPercent val="0"/>
          <c:showBubbleSize val="0"/>
        </c:dLbls>
        <c:gapWidth val="150"/>
        <c:shape val="box"/>
        <c:axId val="402011560"/>
        <c:axId val="402015872"/>
        <c:axId val="0"/>
      </c:bar3DChart>
      <c:catAx>
        <c:axId val="402011560"/>
        <c:scaling>
          <c:orientation val="maxMin"/>
        </c:scaling>
        <c:delete val="0"/>
        <c:axPos val="l"/>
        <c:numFmt formatCode="General" sourceLinked="1"/>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t-EE"/>
          </a:p>
        </c:txPr>
        <c:crossAx val="402015872"/>
        <c:crosses val="autoZero"/>
        <c:auto val="1"/>
        <c:lblAlgn val="ctr"/>
        <c:lblOffset val="100"/>
        <c:noMultiLvlLbl val="0"/>
      </c:catAx>
      <c:valAx>
        <c:axId val="402015872"/>
        <c:scaling>
          <c:orientation val="minMax"/>
        </c:scaling>
        <c:delete val="1"/>
        <c:axPos val="b"/>
        <c:numFmt formatCode="0%" sourceLinked="1"/>
        <c:majorTickMark val="out"/>
        <c:minorTickMark val="none"/>
        <c:tickLblPos val="nextTo"/>
        <c:crossAx val="402011560"/>
        <c:crosses val="max"/>
        <c:crossBetween val="between"/>
      </c:valAx>
      <c:spPr>
        <a:noFill/>
        <a:ln w="25400">
          <a:noFill/>
        </a:ln>
      </c:spPr>
    </c:plotArea>
    <c:legend>
      <c:legendPos val="r"/>
      <c:layout>
        <c:manualLayout>
          <c:xMode val="edge"/>
          <c:yMode val="edge"/>
          <c:x val="0.4131404451520343"/>
          <c:y val="0.89549694343678621"/>
          <c:w val="0.25414355205599298"/>
          <c:h val="0.10450301225300206"/>
        </c:manualLayout>
      </c:layout>
      <c:overlay val="0"/>
      <c:txPr>
        <a:bodyPr/>
        <a:lstStyle/>
        <a:p>
          <a:pPr>
            <a:defRPr sz="1200" b="1">
              <a:solidFill>
                <a:schemeClr val="tx1">
                  <a:lumMod val="75000"/>
                  <a:lumOff val="25000"/>
                </a:schemeClr>
              </a:solidFill>
            </a:defRPr>
          </a:pPr>
          <a:endParaRPr lang="et-EE"/>
        </a:p>
      </c:txPr>
    </c:legend>
    <c:plotVisOnly val="1"/>
    <c:dispBlanksAs val="gap"/>
    <c:showDLblsOverMax val="0"/>
  </c:chart>
  <c:spPr>
    <a:solidFill>
      <a:schemeClr val="bg1"/>
    </a:solidFill>
    <a:ln w="9525" cap="flat" cmpd="sng" algn="ctr">
      <a:noFill/>
      <a:round/>
    </a:ln>
    <a:effectLst/>
  </c:spPr>
  <c:txPr>
    <a:bodyPr/>
    <a:lstStyle/>
    <a:p>
      <a:pPr>
        <a:defRPr/>
      </a:pPr>
      <a:endParaRPr lang="et-EE"/>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t-EE" b="1"/>
              <a:t>Kas näete vajadust, et vald pakuks elanikele konsultatsiooni Rohelise vallaga seonduvatel keskkonnahoiu teemadel?</a:t>
            </a:r>
          </a:p>
          <a:p>
            <a:pPr>
              <a:defRPr sz="1400" b="0" i="0" u="none" strike="noStrike" kern="1200" spc="0" baseline="0">
                <a:solidFill>
                  <a:schemeClr val="tx1">
                    <a:lumMod val="65000"/>
                    <a:lumOff val="35000"/>
                  </a:schemeClr>
                </a:solidFill>
                <a:latin typeface="+mn-lt"/>
                <a:ea typeface="+mn-ea"/>
                <a:cs typeface="+mn-cs"/>
              </a:defRPr>
            </a:pPr>
            <a:r>
              <a:rPr lang="et-EE" b="1"/>
              <a:t>METSAMAJANDAMINE</a:t>
            </a:r>
          </a:p>
          <a:p>
            <a:pPr>
              <a:defRPr sz="1400" b="0" i="0" u="none" strike="noStrike" kern="1200" spc="0" baseline="0">
                <a:solidFill>
                  <a:schemeClr val="tx1">
                    <a:lumMod val="65000"/>
                    <a:lumOff val="35000"/>
                  </a:schemeClr>
                </a:solidFill>
                <a:latin typeface="+mn-lt"/>
                <a:ea typeface="+mn-ea"/>
                <a:cs typeface="+mn-cs"/>
              </a:defRPr>
            </a:pPr>
            <a:r>
              <a:rPr lang="en-US"/>
              <a:t>% kõikidest</a:t>
            </a:r>
            <a:r>
              <a:rPr lang="en-US" baseline="0"/>
              <a:t> vastajatest</a:t>
            </a:r>
            <a:r>
              <a:rPr lang="en-US"/>
              <a:t>, N=716</a:t>
            </a:r>
          </a:p>
        </c:rich>
      </c:tx>
      <c:layout/>
      <c:overlay val="0"/>
      <c:spPr>
        <a:noFill/>
        <a:ln w="25400">
          <a:noFill/>
        </a:ln>
      </c:spPr>
    </c:title>
    <c:autoTitleDeleted val="0"/>
    <c:view3D>
      <c:rotX val="15"/>
      <c:rotY val="20"/>
      <c:depthPercent val="100"/>
      <c:rAngAx val="1"/>
    </c:view3D>
    <c:floor>
      <c:thickness val="0"/>
      <c:spPr>
        <a:noFill/>
        <a:ln w="6350">
          <a:noFill/>
        </a:ln>
      </c:spPr>
    </c:floor>
    <c:sideWall>
      <c:thickness val="0"/>
      <c:spPr>
        <a:noFill/>
        <a:ln w="25400">
          <a:noFill/>
        </a:ln>
      </c:spPr>
    </c:sideWall>
    <c:backWall>
      <c:thickness val="0"/>
      <c:spPr>
        <a:noFill/>
        <a:ln w="25400">
          <a:noFill/>
        </a:ln>
      </c:spPr>
    </c:backWall>
    <c:plotArea>
      <c:layout>
        <c:manualLayout>
          <c:layoutTarget val="inner"/>
          <c:xMode val="edge"/>
          <c:yMode val="edge"/>
          <c:x val="0.24981921259842524"/>
          <c:y val="0.15859038000684697"/>
          <c:w val="0.73045910572379602"/>
          <c:h val="0.7586849249915778"/>
        </c:manualLayout>
      </c:layout>
      <c:bar3DChart>
        <c:barDir val="bar"/>
        <c:grouping val="percentStacked"/>
        <c:varyColors val="0"/>
        <c:ser>
          <c:idx val="0"/>
          <c:order val="0"/>
          <c:tx>
            <c:strRef>
              <c:f>K27_4!$C$2</c:f>
              <c:strCache>
                <c:ptCount val="1"/>
                <c:pt idx="0">
                  <c:v>jah</c:v>
                </c:pt>
              </c:strCache>
            </c:strRef>
          </c:tx>
          <c:spPr>
            <a:solidFill>
              <a:schemeClr val="accent1">
                <a:lumMod val="75000"/>
              </a:schemeClr>
            </a:solidFill>
            <a:ln>
              <a:noFill/>
            </a:ln>
            <a:effectLst/>
            <a:sp3d/>
          </c:spPr>
          <c:invertIfNegative val="0"/>
          <c:dLbls>
            <c:spPr>
              <a:noFill/>
              <a:ln w="25400">
                <a:noFill/>
              </a:ln>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t-E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multiLvlStrRef>
              <c:f>K27_4!$A$3:$B$23</c:f>
              <c:multiLvlStrCache>
                <c:ptCount val="21"/>
                <c:lvl>
                  <c:pt idx="0">
                    <c:v>Üldjaotus</c:v>
                  </c:pt>
                  <c:pt idx="1">
                    <c:v>Mees</c:v>
                  </c:pt>
                  <c:pt idx="2">
                    <c:v>Naine</c:v>
                  </c:pt>
                  <c:pt idx="3">
                    <c:v>18-29</c:v>
                  </c:pt>
                  <c:pt idx="4">
                    <c:v>30-44</c:v>
                  </c:pt>
                  <c:pt idx="5">
                    <c:v>45-64</c:v>
                  </c:pt>
                  <c:pt idx="6">
                    <c:v>65+</c:v>
                  </c:pt>
                  <c:pt idx="7">
                    <c:v>Eestlane</c:v>
                  </c:pt>
                  <c:pt idx="8">
                    <c:v>Venelane</c:v>
                  </c:pt>
                  <c:pt idx="9">
                    <c:v>Muu  </c:v>
                  </c:pt>
                  <c:pt idx="10">
                    <c:v>Harju-Risti </c:v>
                  </c:pt>
                  <c:pt idx="11">
                    <c:v>Klooga</c:v>
                  </c:pt>
                  <c:pt idx="12">
                    <c:v>Laulasmaa</c:v>
                  </c:pt>
                  <c:pt idx="13">
                    <c:v>Lehola </c:v>
                  </c:pt>
                  <c:pt idx="14">
                    <c:v>Padise </c:v>
                  </c:pt>
                  <c:pt idx="15">
                    <c:v>Paldiski</c:v>
                  </c:pt>
                  <c:pt idx="16">
                    <c:v>Rummu  </c:v>
                  </c:pt>
                  <c:pt idx="17">
                    <c:v>Vasalemma</c:v>
                  </c:pt>
                  <c:pt idx="18">
                    <c:v>Ämari </c:v>
                  </c:pt>
                  <c:pt idx="19">
                    <c:v>Karjaküla</c:v>
                  </c:pt>
                  <c:pt idx="20">
                    <c:v>Muu</c:v>
                  </c:pt>
                </c:lvl>
                <c:lvl>
                  <c:pt idx="1">
                    <c:v>Sugu</c:v>
                  </c:pt>
                  <c:pt idx="3">
                    <c:v>Vanus</c:v>
                  </c:pt>
                  <c:pt idx="7">
                    <c:v>Rahvus</c:v>
                  </c:pt>
                  <c:pt idx="10">
                    <c:v>Asula</c:v>
                  </c:pt>
                </c:lvl>
              </c:multiLvlStrCache>
            </c:multiLvlStrRef>
          </c:cat>
          <c:val>
            <c:numRef>
              <c:f>K27_4!$C$3:$C$23</c:f>
              <c:numCache>
                <c:formatCode>0</c:formatCode>
                <c:ptCount val="21"/>
                <c:pt idx="0">
                  <c:v>68.264437654722727</c:v>
                </c:pt>
                <c:pt idx="1">
                  <c:v>72.676272810022411</c:v>
                </c:pt>
                <c:pt idx="2">
                  <c:v>65.024930784436094</c:v>
                </c:pt>
                <c:pt idx="3">
                  <c:v>71.604932478064427</c:v>
                </c:pt>
                <c:pt idx="4">
                  <c:v>67.208405998808459</c:v>
                </c:pt>
                <c:pt idx="5">
                  <c:v>71.460295760940213</c:v>
                </c:pt>
                <c:pt idx="6">
                  <c:v>62.849229017496114</c:v>
                </c:pt>
                <c:pt idx="7">
                  <c:v>63.052593406317023</c:v>
                </c:pt>
                <c:pt idx="8">
                  <c:v>77.920075272943961</c:v>
                </c:pt>
                <c:pt idx="9">
                  <c:v>76.579404945510461</c:v>
                </c:pt>
                <c:pt idx="10">
                  <c:v>79.049316180791664</c:v>
                </c:pt>
                <c:pt idx="11">
                  <c:v>67.49382595640779</c:v>
                </c:pt>
                <c:pt idx="12">
                  <c:v>65.937849933023884</c:v>
                </c:pt>
                <c:pt idx="13">
                  <c:v>69.737475965065812</c:v>
                </c:pt>
                <c:pt idx="14">
                  <c:v>73.161431499103273</c:v>
                </c:pt>
                <c:pt idx="15">
                  <c:v>75.361490238924276</c:v>
                </c:pt>
                <c:pt idx="16">
                  <c:v>57.683957183356547</c:v>
                </c:pt>
                <c:pt idx="17">
                  <c:v>70.890114472966729</c:v>
                </c:pt>
                <c:pt idx="18">
                  <c:v>79.251275859576964</c:v>
                </c:pt>
                <c:pt idx="19">
                  <c:v>70.286191900910325</c:v>
                </c:pt>
                <c:pt idx="20">
                  <c:v>60.177458264962191</c:v>
                </c:pt>
              </c:numCache>
            </c:numRef>
          </c:val>
          <c:extLst xmlns:c16r2="http://schemas.microsoft.com/office/drawing/2015/06/chart">
            <c:ext xmlns:c16="http://schemas.microsoft.com/office/drawing/2014/chart" uri="{C3380CC4-5D6E-409C-BE32-E72D297353CC}">
              <c16:uniqueId val="{00000000-9AA6-4526-A7BE-0511924A8554}"/>
            </c:ext>
          </c:extLst>
        </c:ser>
        <c:ser>
          <c:idx val="1"/>
          <c:order val="1"/>
          <c:tx>
            <c:strRef>
              <c:f>K27_4!$D$2</c:f>
              <c:strCache>
                <c:ptCount val="1"/>
                <c:pt idx="0">
                  <c:v>ei</c:v>
                </c:pt>
              </c:strCache>
            </c:strRef>
          </c:tx>
          <c:spPr>
            <a:solidFill>
              <a:schemeClr val="accent2">
                <a:lumMod val="60000"/>
                <a:lumOff val="40000"/>
              </a:schemeClr>
            </a:solidFill>
            <a:ln>
              <a:noFill/>
            </a:ln>
            <a:effectLst/>
            <a:sp3d/>
          </c:spPr>
          <c:invertIfNegative val="0"/>
          <c:dLbls>
            <c:spPr>
              <a:noFill/>
              <a:ln w="25400">
                <a:noFill/>
              </a:ln>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65000"/>
                        <a:lumOff val="35000"/>
                      </a:schemeClr>
                    </a:solidFill>
                    <a:latin typeface="+mn-lt"/>
                    <a:ea typeface="+mn-ea"/>
                    <a:cs typeface="+mn-cs"/>
                  </a:defRPr>
                </a:pPr>
                <a:endParaRPr lang="et-E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multiLvlStrRef>
              <c:f>K27_4!$A$3:$B$23</c:f>
              <c:multiLvlStrCache>
                <c:ptCount val="21"/>
                <c:lvl>
                  <c:pt idx="0">
                    <c:v>Üldjaotus</c:v>
                  </c:pt>
                  <c:pt idx="1">
                    <c:v>Mees</c:v>
                  </c:pt>
                  <c:pt idx="2">
                    <c:v>Naine</c:v>
                  </c:pt>
                  <c:pt idx="3">
                    <c:v>18-29</c:v>
                  </c:pt>
                  <c:pt idx="4">
                    <c:v>30-44</c:v>
                  </c:pt>
                  <c:pt idx="5">
                    <c:v>45-64</c:v>
                  </c:pt>
                  <c:pt idx="6">
                    <c:v>65+</c:v>
                  </c:pt>
                  <c:pt idx="7">
                    <c:v>Eestlane</c:v>
                  </c:pt>
                  <c:pt idx="8">
                    <c:v>Venelane</c:v>
                  </c:pt>
                  <c:pt idx="9">
                    <c:v>Muu  </c:v>
                  </c:pt>
                  <c:pt idx="10">
                    <c:v>Harju-Risti </c:v>
                  </c:pt>
                  <c:pt idx="11">
                    <c:v>Klooga</c:v>
                  </c:pt>
                  <c:pt idx="12">
                    <c:v>Laulasmaa</c:v>
                  </c:pt>
                  <c:pt idx="13">
                    <c:v>Lehola </c:v>
                  </c:pt>
                  <c:pt idx="14">
                    <c:v>Padise </c:v>
                  </c:pt>
                  <c:pt idx="15">
                    <c:v>Paldiski</c:v>
                  </c:pt>
                  <c:pt idx="16">
                    <c:v>Rummu  </c:v>
                  </c:pt>
                  <c:pt idx="17">
                    <c:v>Vasalemma</c:v>
                  </c:pt>
                  <c:pt idx="18">
                    <c:v>Ämari </c:v>
                  </c:pt>
                  <c:pt idx="19">
                    <c:v>Karjaküla</c:v>
                  </c:pt>
                  <c:pt idx="20">
                    <c:v>Muu</c:v>
                  </c:pt>
                </c:lvl>
                <c:lvl>
                  <c:pt idx="1">
                    <c:v>Sugu</c:v>
                  </c:pt>
                  <c:pt idx="3">
                    <c:v>Vanus</c:v>
                  </c:pt>
                  <c:pt idx="7">
                    <c:v>Rahvus</c:v>
                  </c:pt>
                  <c:pt idx="10">
                    <c:v>Asula</c:v>
                  </c:pt>
                </c:lvl>
              </c:multiLvlStrCache>
            </c:multiLvlStrRef>
          </c:cat>
          <c:val>
            <c:numRef>
              <c:f>K27_4!$D$3:$D$23</c:f>
              <c:numCache>
                <c:formatCode>0</c:formatCode>
                <c:ptCount val="21"/>
                <c:pt idx="0">
                  <c:v>31.735562345276737</c:v>
                </c:pt>
                <c:pt idx="1">
                  <c:v>27.323727189977689</c:v>
                </c:pt>
                <c:pt idx="2">
                  <c:v>34.975069215563366</c:v>
                </c:pt>
                <c:pt idx="3">
                  <c:v>28.395067521935648</c:v>
                </c:pt>
                <c:pt idx="4">
                  <c:v>32.791594001191569</c:v>
                </c:pt>
                <c:pt idx="5">
                  <c:v>28.539704239059834</c:v>
                </c:pt>
                <c:pt idx="6">
                  <c:v>37.150770982503893</c:v>
                </c:pt>
                <c:pt idx="7">
                  <c:v>36.947406593682253</c:v>
                </c:pt>
                <c:pt idx="8">
                  <c:v>22.079924727056007</c:v>
                </c:pt>
                <c:pt idx="9">
                  <c:v>23.420595054489564</c:v>
                </c:pt>
                <c:pt idx="10">
                  <c:v>20.950683819208361</c:v>
                </c:pt>
                <c:pt idx="11">
                  <c:v>32.506174043592253</c:v>
                </c:pt>
                <c:pt idx="12">
                  <c:v>34.062150066976159</c:v>
                </c:pt>
                <c:pt idx="13">
                  <c:v>30.262524034934167</c:v>
                </c:pt>
                <c:pt idx="14">
                  <c:v>26.838568500896727</c:v>
                </c:pt>
                <c:pt idx="15">
                  <c:v>24.638509761075671</c:v>
                </c:pt>
                <c:pt idx="16">
                  <c:v>42.316042816643424</c:v>
                </c:pt>
                <c:pt idx="17">
                  <c:v>29.109885527033335</c:v>
                </c:pt>
                <c:pt idx="18">
                  <c:v>20.748724140423054</c:v>
                </c:pt>
                <c:pt idx="19">
                  <c:v>29.713808099089672</c:v>
                </c:pt>
                <c:pt idx="20">
                  <c:v>39.822541735037859</c:v>
                </c:pt>
              </c:numCache>
            </c:numRef>
          </c:val>
          <c:extLst xmlns:c16r2="http://schemas.microsoft.com/office/drawing/2015/06/chart">
            <c:ext xmlns:c16="http://schemas.microsoft.com/office/drawing/2014/chart" uri="{C3380CC4-5D6E-409C-BE32-E72D297353CC}">
              <c16:uniqueId val="{00000001-9AA6-4526-A7BE-0511924A8554}"/>
            </c:ext>
          </c:extLst>
        </c:ser>
        <c:dLbls>
          <c:showLegendKey val="0"/>
          <c:showVal val="0"/>
          <c:showCatName val="0"/>
          <c:showSerName val="0"/>
          <c:showPercent val="0"/>
          <c:showBubbleSize val="0"/>
        </c:dLbls>
        <c:gapWidth val="150"/>
        <c:shape val="box"/>
        <c:axId val="402015480"/>
        <c:axId val="402008816"/>
        <c:axId val="0"/>
      </c:bar3DChart>
      <c:catAx>
        <c:axId val="402015480"/>
        <c:scaling>
          <c:orientation val="maxMin"/>
        </c:scaling>
        <c:delete val="0"/>
        <c:axPos val="l"/>
        <c:numFmt formatCode="General" sourceLinked="1"/>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t-EE"/>
          </a:p>
        </c:txPr>
        <c:crossAx val="402008816"/>
        <c:crosses val="autoZero"/>
        <c:auto val="1"/>
        <c:lblAlgn val="ctr"/>
        <c:lblOffset val="100"/>
        <c:noMultiLvlLbl val="0"/>
      </c:catAx>
      <c:valAx>
        <c:axId val="402008816"/>
        <c:scaling>
          <c:orientation val="minMax"/>
        </c:scaling>
        <c:delete val="1"/>
        <c:axPos val="b"/>
        <c:numFmt formatCode="0%" sourceLinked="1"/>
        <c:majorTickMark val="out"/>
        <c:minorTickMark val="none"/>
        <c:tickLblPos val="nextTo"/>
        <c:crossAx val="402015480"/>
        <c:crosses val="max"/>
        <c:crossBetween val="between"/>
      </c:valAx>
      <c:spPr>
        <a:noFill/>
        <a:ln w="25400">
          <a:noFill/>
        </a:ln>
      </c:spPr>
    </c:plotArea>
    <c:legend>
      <c:legendPos val="r"/>
      <c:layout>
        <c:manualLayout>
          <c:xMode val="edge"/>
          <c:yMode val="edge"/>
          <c:x val="0.40476192475940509"/>
          <c:y val="0.89335686979344975"/>
          <c:w val="0.25414355205599298"/>
          <c:h val="0.10450301225300206"/>
        </c:manualLayout>
      </c:layout>
      <c:overlay val="0"/>
      <c:txPr>
        <a:bodyPr/>
        <a:lstStyle/>
        <a:p>
          <a:pPr>
            <a:defRPr sz="1200" b="1">
              <a:solidFill>
                <a:schemeClr val="tx1">
                  <a:lumMod val="75000"/>
                  <a:lumOff val="25000"/>
                </a:schemeClr>
              </a:solidFill>
            </a:defRPr>
          </a:pPr>
          <a:endParaRPr lang="et-EE"/>
        </a:p>
      </c:txPr>
    </c:legend>
    <c:plotVisOnly val="1"/>
    <c:dispBlanksAs val="gap"/>
    <c:showDLblsOverMax val="0"/>
  </c:chart>
  <c:spPr>
    <a:solidFill>
      <a:schemeClr val="bg1"/>
    </a:solidFill>
    <a:ln w="9525" cap="flat" cmpd="sng" algn="ctr">
      <a:noFill/>
      <a:round/>
    </a:ln>
    <a:effectLst/>
  </c:spPr>
  <c:txPr>
    <a:bodyPr/>
    <a:lstStyle/>
    <a:p>
      <a:pPr>
        <a:defRPr/>
      </a:pPr>
      <a:endParaRPr lang="et-EE"/>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t-EE" b="1"/>
              <a:t>Kas näete vajadust, et vald pakuks elanikele konsultatsiooni Rohelise vallaga seonduvatel keskkonnahoiu teemadel?</a:t>
            </a:r>
          </a:p>
          <a:p>
            <a:pPr>
              <a:defRPr sz="1400" b="0" i="0" u="none" strike="noStrike" kern="1200" spc="0" baseline="0">
                <a:solidFill>
                  <a:schemeClr val="tx1">
                    <a:lumMod val="65000"/>
                    <a:lumOff val="35000"/>
                  </a:schemeClr>
                </a:solidFill>
                <a:latin typeface="+mn-lt"/>
                <a:ea typeface="+mn-ea"/>
                <a:cs typeface="+mn-cs"/>
              </a:defRPr>
            </a:pPr>
            <a:r>
              <a:rPr lang="et-EE" b="1"/>
              <a:t>KORDUSKASUTUSLAHENDUSED</a:t>
            </a:r>
          </a:p>
          <a:p>
            <a:pPr>
              <a:defRPr sz="1400" b="0" i="0" u="none" strike="noStrike" kern="1200" spc="0" baseline="0">
                <a:solidFill>
                  <a:schemeClr val="tx1">
                    <a:lumMod val="65000"/>
                    <a:lumOff val="35000"/>
                  </a:schemeClr>
                </a:solidFill>
                <a:latin typeface="+mn-lt"/>
                <a:ea typeface="+mn-ea"/>
                <a:cs typeface="+mn-cs"/>
              </a:defRPr>
            </a:pPr>
            <a:r>
              <a:rPr lang="en-US"/>
              <a:t>% kõikidest</a:t>
            </a:r>
            <a:r>
              <a:rPr lang="en-US" baseline="0"/>
              <a:t> vastajatest</a:t>
            </a:r>
            <a:r>
              <a:rPr lang="en-US"/>
              <a:t>, N=716</a:t>
            </a:r>
          </a:p>
        </c:rich>
      </c:tx>
      <c:layout/>
      <c:overlay val="0"/>
      <c:spPr>
        <a:noFill/>
        <a:ln w="25400">
          <a:noFill/>
        </a:ln>
      </c:spPr>
    </c:title>
    <c:autoTitleDeleted val="0"/>
    <c:view3D>
      <c:rotX val="15"/>
      <c:rotY val="20"/>
      <c:depthPercent val="100"/>
      <c:rAngAx val="1"/>
    </c:view3D>
    <c:floor>
      <c:thickness val="0"/>
      <c:spPr>
        <a:noFill/>
        <a:ln w="6350">
          <a:noFill/>
        </a:ln>
      </c:spPr>
    </c:floor>
    <c:sideWall>
      <c:thickness val="0"/>
      <c:spPr>
        <a:noFill/>
        <a:ln w="25400">
          <a:noFill/>
        </a:ln>
      </c:spPr>
    </c:sideWall>
    <c:backWall>
      <c:thickness val="0"/>
      <c:spPr>
        <a:noFill/>
        <a:ln w="25400">
          <a:noFill/>
        </a:ln>
      </c:spPr>
    </c:backWall>
    <c:plotArea>
      <c:layout>
        <c:manualLayout>
          <c:layoutTarget val="inner"/>
          <c:xMode val="edge"/>
          <c:yMode val="edge"/>
          <c:x val="0.24981921259842524"/>
          <c:y val="0.15859038000684697"/>
          <c:w val="0.73045910572379602"/>
          <c:h val="0.76081784240525363"/>
        </c:manualLayout>
      </c:layout>
      <c:bar3DChart>
        <c:barDir val="bar"/>
        <c:grouping val="percentStacked"/>
        <c:varyColors val="0"/>
        <c:ser>
          <c:idx val="0"/>
          <c:order val="0"/>
          <c:tx>
            <c:strRef>
              <c:f>K27_5!$C$2</c:f>
              <c:strCache>
                <c:ptCount val="1"/>
                <c:pt idx="0">
                  <c:v>jah</c:v>
                </c:pt>
              </c:strCache>
            </c:strRef>
          </c:tx>
          <c:spPr>
            <a:solidFill>
              <a:schemeClr val="accent1">
                <a:lumMod val="75000"/>
              </a:schemeClr>
            </a:solidFill>
            <a:ln>
              <a:noFill/>
            </a:ln>
            <a:effectLst/>
            <a:sp3d/>
          </c:spPr>
          <c:invertIfNegative val="0"/>
          <c:dLbls>
            <c:spPr>
              <a:noFill/>
              <a:ln w="25400">
                <a:noFill/>
              </a:ln>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t-E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multiLvlStrRef>
              <c:f>K27_5!$A$3:$B$23</c:f>
              <c:multiLvlStrCache>
                <c:ptCount val="21"/>
                <c:lvl>
                  <c:pt idx="0">
                    <c:v>Üldjaotus</c:v>
                  </c:pt>
                  <c:pt idx="1">
                    <c:v>Mees</c:v>
                  </c:pt>
                  <c:pt idx="2">
                    <c:v>Naine</c:v>
                  </c:pt>
                  <c:pt idx="3">
                    <c:v>18-29</c:v>
                  </c:pt>
                  <c:pt idx="4">
                    <c:v>30-44</c:v>
                  </c:pt>
                  <c:pt idx="5">
                    <c:v>45-64</c:v>
                  </c:pt>
                  <c:pt idx="6">
                    <c:v>65+</c:v>
                  </c:pt>
                  <c:pt idx="7">
                    <c:v>Eestlane</c:v>
                  </c:pt>
                  <c:pt idx="8">
                    <c:v>Venelane</c:v>
                  </c:pt>
                  <c:pt idx="9">
                    <c:v>Muu  </c:v>
                  </c:pt>
                  <c:pt idx="10">
                    <c:v>Harju-Risti </c:v>
                  </c:pt>
                  <c:pt idx="11">
                    <c:v>Klooga</c:v>
                  </c:pt>
                  <c:pt idx="12">
                    <c:v>Laulasmaa</c:v>
                  </c:pt>
                  <c:pt idx="13">
                    <c:v>Lehola </c:v>
                  </c:pt>
                  <c:pt idx="14">
                    <c:v>Padise </c:v>
                  </c:pt>
                  <c:pt idx="15">
                    <c:v>Paldiski</c:v>
                  </c:pt>
                  <c:pt idx="16">
                    <c:v>Rummu  </c:v>
                  </c:pt>
                  <c:pt idx="17">
                    <c:v>Vasalemma</c:v>
                  </c:pt>
                  <c:pt idx="18">
                    <c:v>Ämari </c:v>
                  </c:pt>
                  <c:pt idx="19">
                    <c:v>Karjaküla </c:v>
                  </c:pt>
                  <c:pt idx="20">
                    <c:v>Muu</c:v>
                  </c:pt>
                </c:lvl>
                <c:lvl>
                  <c:pt idx="1">
                    <c:v>Sugu</c:v>
                  </c:pt>
                  <c:pt idx="3">
                    <c:v>Vanus</c:v>
                  </c:pt>
                  <c:pt idx="7">
                    <c:v>Rahvus</c:v>
                  </c:pt>
                  <c:pt idx="10">
                    <c:v>Asula</c:v>
                  </c:pt>
                </c:lvl>
              </c:multiLvlStrCache>
            </c:multiLvlStrRef>
          </c:cat>
          <c:val>
            <c:numRef>
              <c:f>K27_5!$C$3:$C$23</c:f>
              <c:numCache>
                <c:formatCode>0</c:formatCode>
                <c:ptCount val="21"/>
                <c:pt idx="0">
                  <c:v>72.132680586962692</c:v>
                </c:pt>
                <c:pt idx="1">
                  <c:v>68.818052267274709</c:v>
                </c:pt>
                <c:pt idx="2">
                  <c:v>74.820976754539871</c:v>
                </c:pt>
                <c:pt idx="3">
                  <c:v>69.298852639801353</c:v>
                </c:pt>
                <c:pt idx="4">
                  <c:v>75.639029277222292</c:v>
                </c:pt>
                <c:pt idx="5">
                  <c:v>72.685112465703426</c:v>
                </c:pt>
                <c:pt idx="6">
                  <c:v>68.10848595297503</c:v>
                </c:pt>
                <c:pt idx="7">
                  <c:v>69.751631282815751</c:v>
                </c:pt>
                <c:pt idx="8">
                  <c:v>76.451320289409054</c:v>
                </c:pt>
                <c:pt idx="9">
                  <c:v>76.279114646490299</c:v>
                </c:pt>
                <c:pt idx="10">
                  <c:v>67.873591527535055</c:v>
                </c:pt>
                <c:pt idx="11">
                  <c:v>69.469964666090775</c:v>
                </c:pt>
                <c:pt idx="12">
                  <c:v>77.636730344735412</c:v>
                </c:pt>
                <c:pt idx="13">
                  <c:v>69.737475965065812</c:v>
                </c:pt>
                <c:pt idx="14">
                  <c:v>59.784351703416441</c:v>
                </c:pt>
                <c:pt idx="15">
                  <c:v>78.770023394488689</c:v>
                </c:pt>
                <c:pt idx="16">
                  <c:v>58.902775905160389</c:v>
                </c:pt>
                <c:pt idx="17">
                  <c:v>74.352032297724861</c:v>
                </c:pt>
                <c:pt idx="18">
                  <c:v>71.497521749520004</c:v>
                </c:pt>
                <c:pt idx="19">
                  <c:v>79.462377908261701</c:v>
                </c:pt>
                <c:pt idx="20">
                  <c:v>68.460221831730067</c:v>
                </c:pt>
              </c:numCache>
            </c:numRef>
          </c:val>
          <c:extLst xmlns:c16r2="http://schemas.microsoft.com/office/drawing/2015/06/chart">
            <c:ext xmlns:c16="http://schemas.microsoft.com/office/drawing/2014/chart" uri="{C3380CC4-5D6E-409C-BE32-E72D297353CC}">
              <c16:uniqueId val="{00000000-B8AC-4357-8086-84AECF68BC99}"/>
            </c:ext>
          </c:extLst>
        </c:ser>
        <c:ser>
          <c:idx val="1"/>
          <c:order val="1"/>
          <c:tx>
            <c:strRef>
              <c:f>K27_5!$D$2</c:f>
              <c:strCache>
                <c:ptCount val="1"/>
                <c:pt idx="0">
                  <c:v>ei</c:v>
                </c:pt>
              </c:strCache>
            </c:strRef>
          </c:tx>
          <c:spPr>
            <a:solidFill>
              <a:schemeClr val="accent2">
                <a:lumMod val="60000"/>
                <a:lumOff val="40000"/>
              </a:schemeClr>
            </a:solidFill>
            <a:ln>
              <a:noFill/>
            </a:ln>
            <a:effectLst/>
            <a:sp3d/>
          </c:spPr>
          <c:invertIfNegative val="0"/>
          <c:dLbls>
            <c:spPr>
              <a:noFill/>
              <a:ln w="25400">
                <a:noFill/>
              </a:ln>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65000"/>
                        <a:lumOff val="35000"/>
                      </a:schemeClr>
                    </a:solidFill>
                    <a:latin typeface="+mn-lt"/>
                    <a:ea typeface="+mn-ea"/>
                    <a:cs typeface="+mn-cs"/>
                  </a:defRPr>
                </a:pPr>
                <a:endParaRPr lang="et-E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multiLvlStrRef>
              <c:f>K27_5!$A$3:$B$23</c:f>
              <c:multiLvlStrCache>
                <c:ptCount val="21"/>
                <c:lvl>
                  <c:pt idx="0">
                    <c:v>Üldjaotus</c:v>
                  </c:pt>
                  <c:pt idx="1">
                    <c:v>Mees</c:v>
                  </c:pt>
                  <c:pt idx="2">
                    <c:v>Naine</c:v>
                  </c:pt>
                  <c:pt idx="3">
                    <c:v>18-29</c:v>
                  </c:pt>
                  <c:pt idx="4">
                    <c:v>30-44</c:v>
                  </c:pt>
                  <c:pt idx="5">
                    <c:v>45-64</c:v>
                  </c:pt>
                  <c:pt idx="6">
                    <c:v>65+</c:v>
                  </c:pt>
                  <c:pt idx="7">
                    <c:v>Eestlane</c:v>
                  </c:pt>
                  <c:pt idx="8">
                    <c:v>Venelane</c:v>
                  </c:pt>
                  <c:pt idx="9">
                    <c:v>Muu  </c:v>
                  </c:pt>
                  <c:pt idx="10">
                    <c:v>Harju-Risti </c:v>
                  </c:pt>
                  <c:pt idx="11">
                    <c:v>Klooga</c:v>
                  </c:pt>
                  <c:pt idx="12">
                    <c:v>Laulasmaa</c:v>
                  </c:pt>
                  <c:pt idx="13">
                    <c:v>Lehola </c:v>
                  </c:pt>
                  <c:pt idx="14">
                    <c:v>Padise </c:v>
                  </c:pt>
                  <c:pt idx="15">
                    <c:v>Paldiski</c:v>
                  </c:pt>
                  <c:pt idx="16">
                    <c:v>Rummu  </c:v>
                  </c:pt>
                  <c:pt idx="17">
                    <c:v>Vasalemma</c:v>
                  </c:pt>
                  <c:pt idx="18">
                    <c:v>Ämari </c:v>
                  </c:pt>
                  <c:pt idx="19">
                    <c:v>Karjaküla </c:v>
                  </c:pt>
                  <c:pt idx="20">
                    <c:v>Muu</c:v>
                  </c:pt>
                </c:lvl>
                <c:lvl>
                  <c:pt idx="1">
                    <c:v>Sugu</c:v>
                  </c:pt>
                  <c:pt idx="3">
                    <c:v>Vanus</c:v>
                  </c:pt>
                  <c:pt idx="7">
                    <c:v>Rahvus</c:v>
                  </c:pt>
                  <c:pt idx="10">
                    <c:v>Asula</c:v>
                  </c:pt>
                </c:lvl>
              </c:multiLvlStrCache>
            </c:multiLvlStrRef>
          </c:cat>
          <c:val>
            <c:numRef>
              <c:f>K27_5!$D$3:$D$23</c:f>
              <c:numCache>
                <c:formatCode>0</c:formatCode>
                <c:ptCount val="21"/>
                <c:pt idx="0">
                  <c:v>27.867319413036899</c:v>
                </c:pt>
                <c:pt idx="1">
                  <c:v>31.181947732725394</c:v>
                </c:pt>
                <c:pt idx="2">
                  <c:v>25.179023245459643</c:v>
                </c:pt>
                <c:pt idx="3">
                  <c:v>30.701147360198711</c:v>
                </c:pt>
                <c:pt idx="4">
                  <c:v>24.360970722777754</c:v>
                </c:pt>
                <c:pt idx="5">
                  <c:v>27.314887534296656</c:v>
                </c:pt>
                <c:pt idx="6">
                  <c:v>31.891514047024977</c:v>
                </c:pt>
                <c:pt idx="7">
                  <c:v>30.248368717183681</c:v>
                </c:pt>
                <c:pt idx="8">
                  <c:v>23.548679710590907</c:v>
                </c:pt>
                <c:pt idx="9">
                  <c:v>23.720885353509708</c:v>
                </c:pt>
                <c:pt idx="10">
                  <c:v>32.126408472464966</c:v>
                </c:pt>
                <c:pt idx="11">
                  <c:v>30.530035333909272</c:v>
                </c:pt>
                <c:pt idx="12">
                  <c:v>22.363269655264645</c:v>
                </c:pt>
                <c:pt idx="13">
                  <c:v>30.262524034934167</c:v>
                </c:pt>
                <c:pt idx="14">
                  <c:v>40.215648296583545</c:v>
                </c:pt>
                <c:pt idx="15">
                  <c:v>21.229976605511272</c:v>
                </c:pt>
                <c:pt idx="16">
                  <c:v>41.097224094839582</c:v>
                </c:pt>
                <c:pt idx="17">
                  <c:v>25.647967702275192</c:v>
                </c:pt>
                <c:pt idx="18">
                  <c:v>28.502478250480024</c:v>
                </c:pt>
                <c:pt idx="19">
                  <c:v>20.53762209173831</c:v>
                </c:pt>
                <c:pt idx="20">
                  <c:v>31.539778168269994</c:v>
                </c:pt>
              </c:numCache>
            </c:numRef>
          </c:val>
          <c:extLst xmlns:c16r2="http://schemas.microsoft.com/office/drawing/2015/06/chart">
            <c:ext xmlns:c16="http://schemas.microsoft.com/office/drawing/2014/chart" uri="{C3380CC4-5D6E-409C-BE32-E72D297353CC}">
              <c16:uniqueId val="{00000001-B8AC-4357-8086-84AECF68BC99}"/>
            </c:ext>
          </c:extLst>
        </c:ser>
        <c:dLbls>
          <c:showLegendKey val="0"/>
          <c:showVal val="0"/>
          <c:showCatName val="0"/>
          <c:showSerName val="0"/>
          <c:showPercent val="0"/>
          <c:showBubbleSize val="0"/>
        </c:dLbls>
        <c:gapWidth val="150"/>
        <c:shape val="box"/>
        <c:axId val="402006072"/>
        <c:axId val="402009600"/>
        <c:axId val="0"/>
      </c:bar3DChart>
      <c:catAx>
        <c:axId val="402006072"/>
        <c:scaling>
          <c:orientation val="maxMin"/>
        </c:scaling>
        <c:delete val="0"/>
        <c:axPos val="l"/>
        <c:numFmt formatCode="General" sourceLinked="1"/>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t-EE"/>
          </a:p>
        </c:txPr>
        <c:crossAx val="402009600"/>
        <c:crosses val="autoZero"/>
        <c:auto val="1"/>
        <c:lblAlgn val="ctr"/>
        <c:lblOffset val="100"/>
        <c:noMultiLvlLbl val="0"/>
      </c:catAx>
      <c:valAx>
        <c:axId val="402009600"/>
        <c:scaling>
          <c:orientation val="minMax"/>
        </c:scaling>
        <c:delete val="1"/>
        <c:axPos val="b"/>
        <c:numFmt formatCode="0%" sourceLinked="1"/>
        <c:majorTickMark val="out"/>
        <c:minorTickMark val="none"/>
        <c:tickLblPos val="nextTo"/>
        <c:crossAx val="402006072"/>
        <c:crosses val="max"/>
        <c:crossBetween val="between"/>
      </c:valAx>
      <c:spPr>
        <a:noFill/>
        <a:ln w="25400">
          <a:noFill/>
        </a:ln>
      </c:spPr>
    </c:plotArea>
    <c:legend>
      <c:legendPos val="r"/>
      <c:layout>
        <c:manualLayout>
          <c:xMode val="edge"/>
          <c:yMode val="edge"/>
          <c:x val="0.40476192475940509"/>
          <c:y val="0.89335686979344975"/>
          <c:w val="0.25414355205599298"/>
          <c:h val="0.10450301225300206"/>
        </c:manualLayout>
      </c:layout>
      <c:overlay val="0"/>
      <c:txPr>
        <a:bodyPr/>
        <a:lstStyle/>
        <a:p>
          <a:pPr>
            <a:defRPr sz="1200" b="1">
              <a:solidFill>
                <a:schemeClr val="tx1">
                  <a:lumMod val="75000"/>
                  <a:lumOff val="25000"/>
                </a:schemeClr>
              </a:solidFill>
            </a:defRPr>
          </a:pPr>
          <a:endParaRPr lang="et-EE"/>
        </a:p>
      </c:txPr>
    </c:legend>
    <c:plotVisOnly val="1"/>
    <c:dispBlanksAs val="gap"/>
    <c:showDLblsOverMax val="0"/>
  </c:chart>
  <c:spPr>
    <a:solidFill>
      <a:schemeClr val="bg1"/>
    </a:solidFill>
    <a:ln w="9525" cap="flat" cmpd="sng" algn="ctr">
      <a:noFill/>
      <a:round/>
    </a:ln>
    <a:effectLst/>
  </c:spPr>
  <c:txPr>
    <a:bodyPr/>
    <a:lstStyle/>
    <a:p>
      <a:pPr>
        <a:defRPr/>
      </a:pPr>
      <a:endParaRPr lang="et-EE"/>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t-EE" b="1"/>
              <a:t>Kas näete vajadust, et vald pakuks elanikele konsultatsiooni Rohelise vallaga seonduvatel keskkonnahoiu teemadel?</a:t>
            </a:r>
          </a:p>
          <a:p>
            <a:pPr>
              <a:defRPr sz="1400" b="0" i="0" u="none" strike="noStrike" kern="1200" spc="0" baseline="0">
                <a:solidFill>
                  <a:schemeClr val="tx1">
                    <a:lumMod val="65000"/>
                    <a:lumOff val="35000"/>
                  </a:schemeClr>
                </a:solidFill>
                <a:latin typeface="+mn-lt"/>
                <a:ea typeface="+mn-ea"/>
                <a:cs typeface="+mn-cs"/>
              </a:defRPr>
            </a:pPr>
            <a:r>
              <a:rPr lang="et-EE" b="1"/>
              <a:t>LOODUSPÕHISED</a:t>
            </a:r>
            <a:r>
              <a:rPr lang="et-EE" b="1" baseline="0"/>
              <a:t> LAHENDUSED</a:t>
            </a:r>
            <a:endParaRPr lang="et-EE" b="1"/>
          </a:p>
          <a:p>
            <a:pPr>
              <a:defRPr sz="1400" b="0" i="0" u="none" strike="noStrike" kern="1200" spc="0" baseline="0">
                <a:solidFill>
                  <a:schemeClr val="tx1">
                    <a:lumMod val="65000"/>
                    <a:lumOff val="35000"/>
                  </a:schemeClr>
                </a:solidFill>
                <a:latin typeface="+mn-lt"/>
                <a:ea typeface="+mn-ea"/>
                <a:cs typeface="+mn-cs"/>
              </a:defRPr>
            </a:pPr>
            <a:r>
              <a:rPr lang="en-US"/>
              <a:t>% kõikidest</a:t>
            </a:r>
            <a:r>
              <a:rPr lang="en-US" baseline="0"/>
              <a:t> vastajatest</a:t>
            </a:r>
            <a:r>
              <a:rPr lang="en-US"/>
              <a:t>, N=716</a:t>
            </a:r>
          </a:p>
        </c:rich>
      </c:tx>
      <c:layout/>
      <c:overlay val="0"/>
      <c:spPr>
        <a:noFill/>
        <a:ln w="25400">
          <a:noFill/>
        </a:ln>
      </c:spPr>
    </c:title>
    <c:autoTitleDeleted val="0"/>
    <c:view3D>
      <c:rotX val="15"/>
      <c:rotY val="20"/>
      <c:depthPercent val="100"/>
      <c:rAngAx val="1"/>
    </c:view3D>
    <c:floor>
      <c:thickness val="0"/>
      <c:spPr>
        <a:noFill/>
        <a:ln w="6350">
          <a:noFill/>
        </a:ln>
      </c:spPr>
    </c:floor>
    <c:sideWall>
      <c:thickness val="0"/>
      <c:spPr>
        <a:noFill/>
        <a:ln w="25400">
          <a:noFill/>
        </a:ln>
      </c:spPr>
    </c:sideWall>
    <c:backWall>
      <c:thickness val="0"/>
      <c:spPr>
        <a:noFill/>
        <a:ln w="25400">
          <a:noFill/>
        </a:ln>
      </c:spPr>
    </c:backWall>
    <c:plotArea>
      <c:layout>
        <c:manualLayout>
          <c:layoutTarget val="inner"/>
          <c:xMode val="edge"/>
          <c:yMode val="edge"/>
          <c:x val="0.24981921259842524"/>
          <c:y val="0.15859038000684697"/>
          <c:w val="0.73045910572379602"/>
          <c:h val="0.7544192117458034"/>
        </c:manualLayout>
      </c:layout>
      <c:bar3DChart>
        <c:barDir val="bar"/>
        <c:grouping val="percentStacked"/>
        <c:varyColors val="0"/>
        <c:ser>
          <c:idx val="0"/>
          <c:order val="0"/>
          <c:tx>
            <c:strRef>
              <c:f>K27_6!$C$2</c:f>
              <c:strCache>
                <c:ptCount val="1"/>
                <c:pt idx="0">
                  <c:v>jah</c:v>
                </c:pt>
              </c:strCache>
            </c:strRef>
          </c:tx>
          <c:spPr>
            <a:solidFill>
              <a:schemeClr val="accent1">
                <a:lumMod val="75000"/>
              </a:schemeClr>
            </a:solidFill>
            <a:ln>
              <a:noFill/>
            </a:ln>
            <a:effectLst/>
            <a:sp3d/>
          </c:spPr>
          <c:invertIfNegative val="0"/>
          <c:dLbls>
            <c:spPr>
              <a:noFill/>
              <a:ln w="25400">
                <a:noFill/>
              </a:ln>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t-E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multiLvlStrRef>
              <c:f>K27_6!$A$3:$B$23</c:f>
              <c:multiLvlStrCache>
                <c:ptCount val="21"/>
                <c:lvl>
                  <c:pt idx="0">
                    <c:v>Üldjaotus</c:v>
                  </c:pt>
                  <c:pt idx="1">
                    <c:v>Mees</c:v>
                  </c:pt>
                  <c:pt idx="2">
                    <c:v>Naine</c:v>
                  </c:pt>
                  <c:pt idx="3">
                    <c:v>18-29</c:v>
                  </c:pt>
                  <c:pt idx="4">
                    <c:v>30-44</c:v>
                  </c:pt>
                  <c:pt idx="5">
                    <c:v>45-64</c:v>
                  </c:pt>
                  <c:pt idx="6">
                    <c:v>65+</c:v>
                  </c:pt>
                  <c:pt idx="7">
                    <c:v>Eestlane</c:v>
                  </c:pt>
                  <c:pt idx="8">
                    <c:v>Venelane</c:v>
                  </c:pt>
                  <c:pt idx="9">
                    <c:v>Muu  </c:v>
                  </c:pt>
                  <c:pt idx="10">
                    <c:v>Harju-Risti </c:v>
                  </c:pt>
                  <c:pt idx="11">
                    <c:v>Klooga</c:v>
                  </c:pt>
                  <c:pt idx="12">
                    <c:v>Laulasmaa</c:v>
                  </c:pt>
                  <c:pt idx="13">
                    <c:v>Lehola </c:v>
                  </c:pt>
                  <c:pt idx="14">
                    <c:v>Padise </c:v>
                  </c:pt>
                  <c:pt idx="15">
                    <c:v>Paldiski</c:v>
                  </c:pt>
                  <c:pt idx="16">
                    <c:v>Rummu  </c:v>
                  </c:pt>
                  <c:pt idx="17">
                    <c:v>Vasalemma</c:v>
                  </c:pt>
                  <c:pt idx="18">
                    <c:v>Ämari </c:v>
                  </c:pt>
                  <c:pt idx="19">
                    <c:v>Karjaküla </c:v>
                  </c:pt>
                  <c:pt idx="20">
                    <c:v>Muu</c:v>
                  </c:pt>
                </c:lvl>
                <c:lvl>
                  <c:pt idx="1">
                    <c:v>Sugu</c:v>
                  </c:pt>
                  <c:pt idx="3">
                    <c:v>Vanus</c:v>
                  </c:pt>
                  <c:pt idx="7">
                    <c:v>Rahvus</c:v>
                  </c:pt>
                  <c:pt idx="10">
                    <c:v>Asula</c:v>
                  </c:pt>
                </c:lvl>
              </c:multiLvlStrCache>
            </c:multiLvlStrRef>
          </c:cat>
          <c:val>
            <c:numRef>
              <c:f>K27_6!$C$3:$C$23</c:f>
              <c:numCache>
                <c:formatCode>0</c:formatCode>
                <c:ptCount val="21"/>
                <c:pt idx="0">
                  <c:v>75.811779076242686</c:v>
                </c:pt>
                <c:pt idx="1">
                  <c:v>73.093256322682763</c:v>
                </c:pt>
                <c:pt idx="2">
                  <c:v>78.050938490052673</c:v>
                </c:pt>
                <c:pt idx="3">
                  <c:v>75.396394174650226</c:v>
                </c:pt>
                <c:pt idx="4">
                  <c:v>78.816031677705382</c:v>
                </c:pt>
                <c:pt idx="5">
                  <c:v>76.772215818636198</c:v>
                </c:pt>
                <c:pt idx="6">
                  <c:v>70.682343419517125</c:v>
                </c:pt>
                <c:pt idx="7">
                  <c:v>71.391820030822188</c:v>
                </c:pt>
                <c:pt idx="8">
                  <c:v>83.917862449570009</c:v>
                </c:pt>
                <c:pt idx="9">
                  <c:v>83.173183067120647</c:v>
                </c:pt>
                <c:pt idx="10">
                  <c:v>47.142838498866595</c:v>
                </c:pt>
                <c:pt idx="11">
                  <c:v>79.113402061176785</c:v>
                </c:pt>
                <c:pt idx="12">
                  <c:v>75.833968420989919</c:v>
                </c:pt>
                <c:pt idx="13">
                  <c:v>69.737475965065812</c:v>
                </c:pt>
                <c:pt idx="14">
                  <c:v>70.321673197598471</c:v>
                </c:pt>
                <c:pt idx="15">
                  <c:v>83.376620413735495</c:v>
                </c:pt>
                <c:pt idx="16">
                  <c:v>72.557194162420885</c:v>
                </c:pt>
                <c:pt idx="17">
                  <c:v>83.295339824757548</c:v>
                </c:pt>
                <c:pt idx="18">
                  <c:v>76.967508813331222</c:v>
                </c:pt>
                <c:pt idx="19">
                  <c:v>72.787137410625576</c:v>
                </c:pt>
                <c:pt idx="20">
                  <c:v>69.821426570397932</c:v>
                </c:pt>
              </c:numCache>
            </c:numRef>
          </c:val>
          <c:extLst xmlns:c16r2="http://schemas.microsoft.com/office/drawing/2015/06/chart">
            <c:ext xmlns:c16="http://schemas.microsoft.com/office/drawing/2014/chart" uri="{C3380CC4-5D6E-409C-BE32-E72D297353CC}">
              <c16:uniqueId val="{00000000-A7F9-4934-A388-878F132159AD}"/>
            </c:ext>
          </c:extLst>
        </c:ser>
        <c:ser>
          <c:idx val="1"/>
          <c:order val="1"/>
          <c:tx>
            <c:strRef>
              <c:f>K27_6!$D$2</c:f>
              <c:strCache>
                <c:ptCount val="1"/>
                <c:pt idx="0">
                  <c:v>ei</c:v>
                </c:pt>
              </c:strCache>
            </c:strRef>
          </c:tx>
          <c:spPr>
            <a:solidFill>
              <a:schemeClr val="accent2">
                <a:lumMod val="60000"/>
                <a:lumOff val="40000"/>
              </a:schemeClr>
            </a:solidFill>
            <a:ln>
              <a:noFill/>
            </a:ln>
            <a:effectLst/>
            <a:sp3d/>
          </c:spPr>
          <c:invertIfNegative val="0"/>
          <c:dLbls>
            <c:spPr>
              <a:noFill/>
              <a:ln w="25400">
                <a:noFill/>
              </a:ln>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65000"/>
                        <a:lumOff val="35000"/>
                      </a:schemeClr>
                    </a:solidFill>
                    <a:latin typeface="+mn-lt"/>
                    <a:ea typeface="+mn-ea"/>
                    <a:cs typeface="+mn-cs"/>
                  </a:defRPr>
                </a:pPr>
                <a:endParaRPr lang="et-E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multiLvlStrRef>
              <c:f>K27_6!$A$3:$B$23</c:f>
              <c:multiLvlStrCache>
                <c:ptCount val="21"/>
                <c:lvl>
                  <c:pt idx="0">
                    <c:v>Üldjaotus</c:v>
                  </c:pt>
                  <c:pt idx="1">
                    <c:v>Mees</c:v>
                  </c:pt>
                  <c:pt idx="2">
                    <c:v>Naine</c:v>
                  </c:pt>
                  <c:pt idx="3">
                    <c:v>18-29</c:v>
                  </c:pt>
                  <c:pt idx="4">
                    <c:v>30-44</c:v>
                  </c:pt>
                  <c:pt idx="5">
                    <c:v>45-64</c:v>
                  </c:pt>
                  <c:pt idx="6">
                    <c:v>65+</c:v>
                  </c:pt>
                  <c:pt idx="7">
                    <c:v>Eestlane</c:v>
                  </c:pt>
                  <c:pt idx="8">
                    <c:v>Venelane</c:v>
                  </c:pt>
                  <c:pt idx="9">
                    <c:v>Muu  </c:v>
                  </c:pt>
                  <c:pt idx="10">
                    <c:v>Harju-Risti </c:v>
                  </c:pt>
                  <c:pt idx="11">
                    <c:v>Klooga</c:v>
                  </c:pt>
                  <c:pt idx="12">
                    <c:v>Laulasmaa</c:v>
                  </c:pt>
                  <c:pt idx="13">
                    <c:v>Lehola </c:v>
                  </c:pt>
                  <c:pt idx="14">
                    <c:v>Padise </c:v>
                  </c:pt>
                  <c:pt idx="15">
                    <c:v>Paldiski</c:v>
                  </c:pt>
                  <c:pt idx="16">
                    <c:v>Rummu  </c:v>
                  </c:pt>
                  <c:pt idx="17">
                    <c:v>Vasalemma</c:v>
                  </c:pt>
                  <c:pt idx="18">
                    <c:v>Ämari </c:v>
                  </c:pt>
                  <c:pt idx="19">
                    <c:v>Karjaküla </c:v>
                  </c:pt>
                  <c:pt idx="20">
                    <c:v>Muu</c:v>
                  </c:pt>
                </c:lvl>
                <c:lvl>
                  <c:pt idx="1">
                    <c:v>Sugu</c:v>
                  </c:pt>
                  <c:pt idx="3">
                    <c:v>Vanus</c:v>
                  </c:pt>
                  <c:pt idx="7">
                    <c:v>Rahvus</c:v>
                  </c:pt>
                  <c:pt idx="10">
                    <c:v>Asula</c:v>
                  </c:pt>
                </c:lvl>
              </c:multiLvlStrCache>
            </c:multiLvlStrRef>
          </c:cat>
          <c:val>
            <c:numRef>
              <c:f>K27_6!$D$3:$D$23</c:f>
              <c:numCache>
                <c:formatCode>0</c:formatCode>
                <c:ptCount val="21"/>
                <c:pt idx="0">
                  <c:v>24.188220923757029</c:v>
                </c:pt>
                <c:pt idx="1">
                  <c:v>26.90674367731733</c:v>
                </c:pt>
                <c:pt idx="2">
                  <c:v>21.949061509946926</c:v>
                </c:pt>
                <c:pt idx="3">
                  <c:v>24.603605825349828</c:v>
                </c:pt>
                <c:pt idx="4">
                  <c:v>21.183968322294632</c:v>
                </c:pt>
                <c:pt idx="5">
                  <c:v>23.227784181363916</c:v>
                </c:pt>
                <c:pt idx="6">
                  <c:v>29.317656580482893</c:v>
                </c:pt>
                <c:pt idx="7">
                  <c:v>28.608179969177268</c:v>
                </c:pt>
                <c:pt idx="8">
                  <c:v>16.082137550429977</c:v>
                </c:pt>
                <c:pt idx="9">
                  <c:v>16.826816932879346</c:v>
                </c:pt>
                <c:pt idx="10">
                  <c:v>52.857161501133419</c:v>
                </c:pt>
                <c:pt idx="11">
                  <c:v>20.886597938823247</c:v>
                </c:pt>
                <c:pt idx="12">
                  <c:v>24.166031579010127</c:v>
                </c:pt>
                <c:pt idx="13">
                  <c:v>30.262524034934167</c:v>
                </c:pt>
                <c:pt idx="14">
                  <c:v>29.678326802401529</c:v>
                </c:pt>
                <c:pt idx="15">
                  <c:v>16.62337958626448</c:v>
                </c:pt>
                <c:pt idx="16">
                  <c:v>27.442805837579083</c:v>
                </c:pt>
                <c:pt idx="17">
                  <c:v>16.704660175242502</c:v>
                </c:pt>
                <c:pt idx="18">
                  <c:v>23.032491186668793</c:v>
                </c:pt>
                <c:pt idx="19">
                  <c:v>27.212862589374431</c:v>
                </c:pt>
                <c:pt idx="20">
                  <c:v>30.178573429602153</c:v>
                </c:pt>
              </c:numCache>
            </c:numRef>
          </c:val>
          <c:extLst xmlns:c16r2="http://schemas.microsoft.com/office/drawing/2015/06/chart">
            <c:ext xmlns:c16="http://schemas.microsoft.com/office/drawing/2014/chart" uri="{C3380CC4-5D6E-409C-BE32-E72D297353CC}">
              <c16:uniqueId val="{00000001-A7F9-4934-A388-878F132159AD}"/>
            </c:ext>
          </c:extLst>
        </c:ser>
        <c:dLbls>
          <c:showLegendKey val="0"/>
          <c:showVal val="0"/>
          <c:showCatName val="0"/>
          <c:showSerName val="0"/>
          <c:showPercent val="0"/>
          <c:showBubbleSize val="0"/>
        </c:dLbls>
        <c:gapWidth val="150"/>
        <c:shape val="box"/>
        <c:axId val="402014696"/>
        <c:axId val="402019792"/>
        <c:axId val="0"/>
      </c:bar3DChart>
      <c:catAx>
        <c:axId val="402014696"/>
        <c:scaling>
          <c:orientation val="maxMin"/>
        </c:scaling>
        <c:delete val="0"/>
        <c:axPos val="l"/>
        <c:numFmt formatCode="General" sourceLinked="1"/>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t-EE"/>
          </a:p>
        </c:txPr>
        <c:crossAx val="402019792"/>
        <c:crosses val="autoZero"/>
        <c:auto val="1"/>
        <c:lblAlgn val="ctr"/>
        <c:lblOffset val="100"/>
        <c:noMultiLvlLbl val="0"/>
      </c:catAx>
      <c:valAx>
        <c:axId val="402019792"/>
        <c:scaling>
          <c:orientation val="minMax"/>
        </c:scaling>
        <c:delete val="1"/>
        <c:axPos val="b"/>
        <c:numFmt formatCode="0%" sourceLinked="1"/>
        <c:majorTickMark val="out"/>
        <c:minorTickMark val="none"/>
        <c:tickLblPos val="nextTo"/>
        <c:crossAx val="402014696"/>
        <c:crosses val="max"/>
        <c:crossBetween val="between"/>
      </c:valAx>
      <c:spPr>
        <a:noFill/>
        <a:ln w="25400">
          <a:noFill/>
        </a:ln>
      </c:spPr>
    </c:plotArea>
    <c:legend>
      <c:legendPos val="r"/>
      <c:layout>
        <c:manualLayout>
          <c:xMode val="edge"/>
          <c:yMode val="edge"/>
          <c:x val="0.40476192475940509"/>
          <c:y val="0.89335686979344975"/>
          <c:w val="0.25414355205599298"/>
          <c:h val="0.10450301225300206"/>
        </c:manualLayout>
      </c:layout>
      <c:overlay val="0"/>
      <c:txPr>
        <a:bodyPr/>
        <a:lstStyle/>
        <a:p>
          <a:pPr>
            <a:defRPr sz="1200" b="1">
              <a:solidFill>
                <a:schemeClr val="tx1">
                  <a:lumMod val="75000"/>
                  <a:lumOff val="25000"/>
                </a:schemeClr>
              </a:solidFill>
            </a:defRPr>
          </a:pPr>
          <a:endParaRPr lang="et-EE"/>
        </a:p>
      </c:txPr>
    </c:legend>
    <c:plotVisOnly val="1"/>
    <c:dispBlanksAs val="gap"/>
    <c:showDLblsOverMax val="0"/>
  </c:chart>
  <c:spPr>
    <a:solidFill>
      <a:schemeClr val="bg1"/>
    </a:solidFill>
    <a:ln w="9525" cap="flat" cmpd="sng" algn="ctr">
      <a:noFill/>
      <a:round/>
    </a:ln>
    <a:effectLst/>
  </c:spPr>
  <c:txPr>
    <a:bodyPr/>
    <a:lstStyle/>
    <a:p>
      <a:pPr>
        <a:defRPr/>
      </a:pPr>
      <a:endParaRPr lang="et-EE"/>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t-EE" b="1"/>
              <a:t>Kuidas olete rahul valla kodulehelt leitava infoga?</a:t>
            </a:r>
            <a:endParaRPr lang="en-US" b="1"/>
          </a:p>
          <a:p>
            <a:pPr>
              <a:defRPr sz="1400" b="0" i="0" u="none" strike="noStrike" kern="1200" spc="0" baseline="0">
                <a:solidFill>
                  <a:schemeClr val="tx1">
                    <a:lumMod val="65000"/>
                    <a:lumOff val="35000"/>
                  </a:schemeClr>
                </a:solidFill>
                <a:latin typeface="+mn-lt"/>
                <a:ea typeface="+mn-ea"/>
                <a:cs typeface="+mn-cs"/>
              </a:defRPr>
            </a:pPr>
            <a:r>
              <a:rPr lang="en-US"/>
              <a:t>% kõikidest</a:t>
            </a:r>
            <a:r>
              <a:rPr lang="en-US" baseline="0"/>
              <a:t> vastajatest</a:t>
            </a:r>
            <a:r>
              <a:rPr lang="en-US"/>
              <a:t>, N=716</a:t>
            </a:r>
          </a:p>
        </c:rich>
      </c:tx>
      <c:overlay val="0"/>
      <c:spPr>
        <a:noFill/>
        <a:ln w="25400">
          <a:noFill/>
        </a:ln>
      </c:spPr>
    </c:title>
    <c:autoTitleDeleted val="0"/>
    <c:view3D>
      <c:rotX val="15"/>
      <c:rotY val="20"/>
      <c:depthPercent val="100"/>
      <c:rAngAx val="1"/>
    </c:view3D>
    <c:floor>
      <c:thickness val="0"/>
      <c:spPr>
        <a:noFill/>
        <a:ln w="6350">
          <a:noFill/>
        </a:ln>
      </c:spPr>
    </c:floor>
    <c:sideWall>
      <c:thickness val="0"/>
      <c:spPr>
        <a:noFill/>
        <a:ln w="25400">
          <a:noFill/>
        </a:ln>
      </c:spPr>
    </c:sideWall>
    <c:backWall>
      <c:thickness val="0"/>
      <c:spPr>
        <a:noFill/>
        <a:ln w="25400">
          <a:noFill/>
        </a:ln>
      </c:spPr>
    </c:backWall>
    <c:plotArea>
      <c:layout>
        <c:manualLayout>
          <c:layoutTarget val="inner"/>
          <c:xMode val="edge"/>
          <c:yMode val="edge"/>
          <c:x val="0.24559810961346165"/>
          <c:y val="0.18420964262113518"/>
          <c:w val="0.73045910572379602"/>
          <c:h val="0.57928362227060048"/>
        </c:manualLayout>
      </c:layout>
      <c:bar3DChart>
        <c:barDir val="bar"/>
        <c:grouping val="percentStacked"/>
        <c:varyColors val="0"/>
        <c:ser>
          <c:idx val="0"/>
          <c:order val="0"/>
          <c:tx>
            <c:strRef>
              <c:f>'K4'!$C$2</c:f>
              <c:strCache>
                <c:ptCount val="1"/>
                <c:pt idx="0">
                  <c:v>rahul</c:v>
                </c:pt>
              </c:strCache>
            </c:strRef>
          </c:tx>
          <c:spPr>
            <a:solidFill>
              <a:schemeClr val="accent1">
                <a:lumMod val="75000"/>
              </a:schemeClr>
            </a:solidFill>
            <a:ln>
              <a:noFill/>
            </a:ln>
            <a:effectLst/>
            <a:sp3d/>
          </c:spPr>
          <c:invertIfNegative val="0"/>
          <c:dLbls>
            <c:spPr>
              <a:noFill/>
              <a:ln w="25400">
                <a:noFill/>
              </a:ln>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t-E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multiLvlStrRef>
              <c:f>'K4'!$A$3:$B$12</c:f>
              <c:multiLvlStrCache>
                <c:ptCount val="10"/>
                <c:lvl>
                  <c:pt idx="0">
                    <c:v>Üldjaotus</c:v>
                  </c:pt>
                  <c:pt idx="1">
                    <c:v>Mees</c:v>
                  </c:pt>
                  <c:pt idx="2">
                    <c:v>Naine</c:v>
                  </c:pt>
                  <c:pt idx="3">
                    <c:v>18-29</c:v>
                  </c:pt>
                  <c:pt idx="4">
                    <c:v>30-44</c:v>
                  </c:pt>
                  <c:pt idx="5">
                    <c:v>45-64</c:v>
                  </c:pt>
                  <c:pt idx="6">
                    <c:v>65+</c:v>
                  </c:pt>
                  <c:pt idx="7">
                    <c:v>Eestlane</c:v>
                  </c:pt>
                  <c:pt idx="8">
                    <c:v>Venelane</c:v>
                  </c:pt>
                  <c:pt idx="9">
                    <c:v>Muu</c:v>
                  </c:pt>
                </c:lvl>
                <c:lvl>
                  <c:pt idx="1">
                    <c:v>Sugu</c:v>
                  </c:pt>
                  <c:pt idx="3">
                    <c:v>Vanus</c:v>
                  </c:pt>
                  <c:pt idx="7">
                    <c:v>Rahvus</c:v>
                  </c:pt>
                </c:lvl>
              </c:multiLvlStrCache>
            </c:multiLvlStrRef>
          </c:cat>
          <c:val>
            <c:numRef>
              <c:f>'K4'!$C$3:$C$12</c:f>
              <c:numCache>
                <c:formatCode>0</c:formatCode>
                <c:ptCount val="10"/>
                <c:pt idx="0">
                  <c:v>21.178940452393569</c:v>
                </c:pt>
                <c:pt idx="1">
                  <c:v>22.344146628760143</c:v>
                </c:pt>
                <c:pt idx="2">
                  <c:v>20.32985030722752</c:v>
                </c:pt>
                <c:pt idx="3">
                  <c:v>24.486629227849676</c:v>
                </c:pt>
                <c:pt idx="4">
                  <c:v>20.483093991806626</c:v>
                </c:pt>
                <c:pt idx="5">
                  <c:v>17.475608874080894</c:v>
                </c:pt>
                <c:pt idx="6">
                  <c:v>26.701969286035904</c:v>
                </c:pt>
                <c:pt idx="7" formatCode="###0">
                  <c:v>18.354359803057775</c:v>
                </c:pt>
                <c:pt idx="8" formatCode="###0">
                  <c:v>29.775909032286496</c:v>
                </c:pt>
                <c:pt idx="9" formatCode="###0">
                  <c:v>13.049477073436217</c:v>
                </c:pt>
              </c:numCache>
            </c:numRef>
          </c:val>
          <c:extLst xmlns:c16r2="http://schemas.microsoft.com/office/drawing/2015/06/chart">
            <c:ext xmlns:c16="http://schemas.microsoft.com/office/drawing/2014/chart" uri="{C3380CC4-5D6E-409C-BE32-E72D297353CC}">
              <c16:uniqueId val="{00000000-D252-4BB0-A44A-F47C089CFBCD}"/>
            </c:ext>
          </c:extLst>
        </c:ser>
        <c:ser>
          <c:idx val="1"/>
          <c:order val="1"/>
          <c:tx>
            <c:strRef>
              <c:f>'K4'!$D$2</c:f>
              <c:strCache>
                <c:ptCount val="1"/>
                <c:pt idx="0">
                  <c:v>pigem rahul</c:v>
                </c:pt>
              </c:strCache>
            </c:strRef>
          </c:tx>
          <c:spPr>
            <a:solidFill>
              <a:schemeClr val="accent5">
                <a:lumMod val="60000"/>
                <a:lumOff val="40000"/>
              </a:schemeClr>
            </a:solidFill>
            <a:ln>
              <a:noFill/>
            </a:ln>
            <a:effectLst/>
            <a:sp3d/>
          </c:spPr>
          <c:invertIfNegative val="0"/>
          <c:dLbls>
            <c:spPr>
              <a:noFill/>
              <a:ln w="25400">
                <a:noFill/>
              </a:ln>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65000"/>
                        <a:lumOff val="35000"/>
                      </a:schemeClr>
                    </a:solidFill>
                    <a:latin typeface="+mn-lt"/>
                    <a:ea typeface="+mn-ea"/>
                    <a:cs typeface="+mn-cs"/>
                  </a:defRPr>
                </a:pPr>
                <a:endParaRPr lang="et-E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multiLvlStrRef>
              <c:f>'K4'!$A$3:$B$12</c:f>
              <c:multiLvlStrCache>
                <c:ptCount val="10"/>
                <c:lvl>
                  <c:pt idx="0">
                    <c:v>Üldjaotus</c:v>
                  </c:pt>
                  <c:pt idx="1">
                    <c:v>Mees</c:v>
                  </c:pt>
                  <c:pt idx="2">
                    <c:v>Naine</c:v>
                  </c:pt>
                  <c:pt idx="3">
                    <c:v>18-29</c:v>
                  </c:pt>
                  <c:pt idx="4">
                    <c:v>30-44</c:v>
                  </c:pt>
                  <c:pt idx="5">
                    <c:v>45-64</c:v>
                  </c:pt>
                  <c:pt idx="6">
                    <c:v>65+</c:v>
                  </c:pt>
                  <c:pt idx="7">
                    <c:v>Eestlane</c:v>
                  </c:pt>
                  <c:pt idx="8">
                    <c:v>Venelane</c:v>
                  </c:pt>
                  <c:pt idx="9">
                    <c:v>Muu</c:v>
                  </c:pt>
                </c:lvl>
                <c:lvl>
                  <c:pt idx="1">
                    <c:v>Sugu</c:v>
                  </c:pt>
                  <c:pt idx="3">
                    <c:v>Vanus</c:v>
                  </c:pt>
                  <c:pt idx="7">
                    <c:v>Rahvus</c:v>
                  </c:pt>
                </c:lvl>
              </c:multiLvlStrCache>
            </c:multiLvlStrRef>
          </c:cat>
          <c:val>
            <c:numRef>
              <c:f>'K4'!$D$3:$D$12</c:f>
              <c:numCache>
                <c:formatCode>0</c:formatCode>
                <c:ptCount val="10"/>
                <c:pt idx="0">
                  <c:v>45.838406770380004</c:v>
                </c:pt>
                <c:pt idx="1">
                  <c:v>40.331863708199265</c:v>
                </c:pt>
                <c:pt idx="2">
                  <c:v>49.945726598110426</c:v>
                </c:pt>
                <c:pt idx="3">
                  <c:v>36.760707428619355</c:v>
                </c:pt>
                <c:pt idx="4">
                  <c:v>42.702072741678904</c:v>
                </c:pt>
                <c:pt idx="5">
                  <c:v>48.491319814618109</c:v>
                </c:pt>
                <c:pt idx="6">
                  <c:v>49.320811940269053</c:v>
                </c:pt>
                <c:pt idx="7" formatCode="###0">
                  <c:v>49.446123061022234</c:v>
                </c:pt>
                <c:pt idx="8" formatCode="###0">
                  <c:v>39.858424225586923</c:v>
                </c:pt>
                <c:pt idx="9" formatCode="###0">
                  <c:v>37.439129067940861</c:v>
                </c:pt>
              </c:numCache>
            </c:numRef>
          </c:val>
          <c:extLst xmlns:c16r2="http://schemas.microsoft.com/office/drawing/2015/06/chart">
            <c:ext xmlns:c16="http://schemas.microsoft.com/office/drawing/2014/chart" uri="{C3380CC4-5D6E-409C-BE32-E72D297353CC}">
              <c16:uniqueId val="{00000001-D252-4BB0-A44A-F47C089CFBCD}"/>
            </c:ext>
          </c:extLst>
        </c:ser>
        <c:ser>
          <c:idx val="2"/>
          <c:order val="2"/>
          <c:tx>
            <c:strRef>
              <c:f>'K4'!$E$2</c:f>
              <c:strCache>
                <c:ptCount val="1"/>
                <c:pt idx="0">
                  <c:v>pigem ei ole rahul</c:v>
                </c:pt>
              </c:strCache>
            </c:strRef>
          </c:tx>
          <c:spPr>
            <a:solidFill>
              <a:schemeClr val="accent2">
                <a:lumMod val="40000"/>
                <a:lumOff val="60000"/>
              </a:schemeClr>
            </a:solidFill>
            <a:ln>
              <a:noFill/>
            </a:ln>
            <a:effectLst/>
            <a:sp3d/>
          </c:spPr>
          <c:invertIfNegative val="0"/>
          <c:dLbls>
            <c:spPr>
              <a:noFill/>
              <a:ln w="25400">
                <a:noFill/>
              </a:ln>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multiLvlStrRef>
              <c:f>'K4'!$A$3:$B$12</c:f>
              <c:multiLvlStrCache>
                <c:ptCount val="10"/>
                <c:lvl>
                  <c:pt idx="0">
                    <c:v>Üldjaotus</c:v>
                  </c:pt>
                  <c:pt idx="1">
                    <c:v>Mees</c:v>
                  </c:pt>
                  <c:pt idx="2">
                    <c:v>Naine</c:v>
                  </c:pt>
                  <c:pt idx="3">
                    <c:v>18-29</c:v>
                  </c:pt>
                  <c:pt idx="4">
                    <c:v>30-44</c:v>
                  </c:pt>
                  <c:pt idx="5">
                    <c:v>45-64</c:v>
                  </c:pt>
                  <c:pt idx="6">
                    <c:v>65+</c:v>
                  </c:pt>
                  <c:pt idx="7">
                    <c:v>Eestlane</c:v>
                  </c:pt>
                  <c:pt idx="8">
                    <c:v>Venelane</c:v>
                  </c:pt>
                  <c:pt idx="9">
                    <c:v>Muu</c:v>
                  </c:pt>
                </c:lvl>
                <c:lvl>
                  <c:pt idx="1">
                    <c:v>Sugu</c:v>
                  </c:pt>
                  <c:pt idx="3">
                    <c:v>Vanus</c:v>
                  </c:pt>
                  <c:pt idx="7">
                    <c:v>Rahvus</c:v>
                  </c:pt>
                </c:lvl>
              </c:multiLvlStrCache>
            </c:multiLvlStrRef>
          </c:cat>
          <c:val>
            <c:numRef>
              <c:f>'K4'!$E$3:$E$12</c:f>
              <c:numCache>
                <c:formatCode>0</c:formatCode>
                <c:ptCount val="10"/>
                <c:pt idx="0">
                  <c:v>7.9895372893092249</c:v>
                </c:pt>
                <c:pt idx="1">
                  <c:v>7.0339345193723259</c:v>
                </c:pt>
                <c:pt idx="2">
                  <c:v>8.7381680921456013</c:v>
                </c:pt>
                <c:pt idx="3">
                  <c:v>0.9994050923808695</c:v>
                </c:pt>
                <c:pt idx="4">
                  <c:v>11.196151106587568</c:v>
                </c:pt>
                <c:pt idx="5">
                  <c:v>8.5636076616663619</c:v>
                </c:pt>
                <c:pt idx="6">
                  <c:v>6.1161237631509122</c:v>
                </c:pt>
                <c:pt idx="7" formatCode="###0">
                  <c:v>7.5584687625366627</c:v>
                </c:pt>
                <c:pt idx="8" formatCode="###0">
                  <c:v>7.3435491162929383</c:v>
                </c:pt>
                <c:pt idx="9" formatCode="###0">
                  <c:v>14.103354000644625</c:v>
                </c:pt>
              </c:numCache>
            </c:numRef>
          </c:val>
          <c:extLst xmlns:c16r2="http://schemas.microsoft.com/office/drawing/2015/06/chart">
            <c:ext xmlns:c16="http://schemas.microsoft.com/office/drawing/2014/chart" uri="{C3380CC4-5D6E-409C-BE32-E72D297353CC}">
              <c16:uniqueId val="{00000002-D252-4BB0-A44A-F47C089CFBCD}"/>
            </c:ext>
          </c:extLst>
        </c:ser>
        <c:ser>
          <c:idx val="3"/>
          <c:order val="3"/>
          <c:tx>
            <c:strRef>
              <c:f>'K4'!$F$2</c:f>
              <c:strCache>
                <c:ptCount val="1"/>
                <c:pt idx="0">
                  <c:v>ei ole rahul Miks? Selgitage</c:v>
                </c:pt>
              </c:strCache>
            </c:strRef>
          </c:tx>
          <c:spPr>
            <a:solidFill>
              <a:srgbClr val="ED7D31"/>
            </a:solidFill>
            <a:ln w="25400">
              <a:noFill/>
            </a:ln>
          </c:spPr>
          <c:invertIfNegative val="0"/>
          <c:dLbls>
            <c:spPr>
              <a:noFill/>
              <a:ln w="25400">
                <a:noFill/>
              </a:ln>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multiLvlStrRef>
              <c:f>'K4'!$A$3:$B$12</c:f>
              <c:multiLvlStrCache>
                <c:ptCount val="10"/>
                <c:lvl>
                  <c:pt idx="0">
                    <c:v>Üldjaotus</c:v>
                  </c:pt>
                  <c:pt idx="1">
                    <c:v>Mees</c:v>
                  </c:pt>
                  <c:pt idx="2">
                    <c:v>Naine</c:v>
                  </c:pt>
                  <c:pt idx="3">
                    <c:v>18-29</c:v>
                  </c:pt>
                  <c:pt idx="4">
                    <c:v>30-44</c:v>
                  </c:pt>
                  <c:pt idx="5">
                    <c:v>45-64</c:v>
                  </c:pt>
                  <c:pt idx="6">
                    <c:v>65+</c:v>
                  </c:pt>
                  <c:pt idx="7">
                    <c:v>Eestlane</c:v>
                  </c:pt>
                  <c:pt idx="8">
                    <c:v>Venelane</c:v>
                  </c:pt>
                  <c:pt idx="9">
                    <c:v>Muu</c:v>
                  </c:pt>
                </c:lvl>
                <c:lvl>
                  <c:pt idx="1">
                    <c:v>Sugu</c:v>
                  </c:pt>
                  <c:pt idx="3">
                    <c:v>Vanus</c:v>
                  </c:pt>
                  <c:pt idx="7">
                    <c:v>Rahvus</c:v>
                  </c:pt>
                </c:lvl>
              </c:multiLvlStrCache>
            </c:multiLvlStrRef>
          </c:cat>
          <c:val>
            <c:numRef>
              <c:f>'K4'!$F$3:$F$12</c:f>
              <c:numCache>
                <c:formatCode>0</c:formatCode>
                <c:ptCount val="10"/>
                <c:pt idx="0">
                  <c:v>4.2797953839240925</c:v>
                </c:pt>
                <c:pt idx="1">
                  <c:v>7.3180549934956955</c:v>
                </c:pt>
                <c:pt idx="2">
                  <c:v>1.9607780328680793</c:v>
                </c:pt>
                <c:pt idx="3">
                  <c:v>0.9994050923808695</c:v>
                </c:pt>
                <c:pt idx="4">
                  <c:v>5.7683722093552445</c:v>
                </c:pt>
                <c:pt idx="5">
                  <c:v>3.2429710510330216</c:v>
                </c:pt>
                <c:pt idx="6">
                  <c:v>5.5736412421943182</c:v>
                </c:pt>
                <c:pt idx="7" formatCode="###0">
                  <c:v>4.9018517178321659</c:v>
                </c:pt>
                <c:pt idx="8" formatCode="###0">
                  <c:v>2.1364634339485495</c:v>
                </c:pt>
                <c:pt idx="9" formatCode="###0">
                  <c:v>7.0092670067256506</c:v>
                </c:pt>
              </c:numCache>
            </c:numRef>
          </c:val>
          <c:extLst xmlns:c16r2="http://schemas.microsoft.com/office/drawing/2015/06/chart">
            <c:ext xmlns:c16="http://schemas.microsoft.com/office/drawing/2014/chart" uri="{C3380CC4-5D6E-409C-BE32-E72D297353CC}">
              <c16:uniqueId val="{00000003-D252-4BB0-A44A-F47C089CFBCD}"/>
            </c:ext>
          </c:extLst>
        </c:ser>
        <c:ser>
          <c:idx val="4"/>
          <c:order val="4"/>
          <c:tx>
            <c:strRef>
              <c:f>'K4'!$G$2</c:f>
              <c:strCache>
                <c:ptCount val="1"/>
                <c:pt idx="0">
                  <c:v>ei oska öelda, ei ole kasutanud</c:v>
                </c:pt>
              </c:strCache>
            </c:strRef>
          </c:tx>
          <c:spPr>
            <a:solidFill>
              <a:schemeClr val="bg1">
                <a:lumMod val="75000"/>
              </a:schemeClr>
            </a:solidFill>
            <a:ln>
              <a:noFill/>
            </a:ln>
            <a:effectLst/>
            <a:sp3d/>
          </c:spPr>
          <c:invertIfNegative val="0"/>
          <c:dLbls>
            <c:spPr>
              <a:noFill/>
              <a:ln w="25400">
                <a:noFill/>
              </a:ln>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multiLvlStrRef>
              <c:f>'K4'!$A$3:$B$12</c:f>
              <c:multiLvlStrCache>
                <c:ptCount val="10"/>
                <c:lvl>
                  <c:pt idx="0">
                    <c:v>Üldjaotus</c:v>
                  </c:pt>
                  <c:pt idx="1">
                    <c:v>Mees</c:v>
                  </c:pt>
                  <c:pt idx="2">
                    <c:v>Naine</c:v>
                  </c:pt>
                  <c:pt idx="3">
                    <c:v>18-29</c:v>
                  </c:pt>
                  <c:pt idx="4">
                    <c:v>30-44</c:v>
                  </c:pt>
                  <c:pt idx="5">
                    <c:v>45-64</c:v>
                  </c:pt>
                  <c:pt idx="6">
                    <c:v>65+</c:v>
                  </c:pt>
                  <c:pt idx="7">
                    <c:v>Eestlane</c:v>
                  </c:pt>
                  <c:pt idx="8">
                    <c:v>Venelane</c:v>
                  </c:pt>
                  <c:pt idx="9">
                    <c:v>Muu</c:v>
                  </c:pt>
                </c:lvl>
                <c:lvl>
                  <c:pt idx="1">
                    <c:v>Sugu</c:v>
                  </c:pt>
                  <c:pt idx="3">
                    <c:v>Vanus</c:v>
                  </c:pt>
                  <c:pt idx="7">
                    <c:v>Rahvus</c:v>
                  </c:pt>
                </c:lvl>
              </c:multiLvlStrCache>
            </c:multiLvlStrRef>
          </c:cat>
          <c:val>
            <c:numRef>
              <c:f>'K4'!$G$3:$G$12</c:f>
              <c:numCache>
                <c:formatCode>0</c:formatCode>
                <c:ptCount val="10"/>
                <c:pt idx="0">
                  <c:v>20.713320103992586</c:v>
                </c:pt>
                <c:pt idx="1">
                  <c:v>22.972000150172807</c:v>
                </c:pt>
                <c:pt idx="2">
                  <c:v>19.02547696964773</c:v>
                </c:pt>
                <c:pt idx="3">
                  <c:v>36.753853158769324</c:v>
                </c:pt>
                <c:pt idx="4">
                  <c:v>19.850309950571802</c:v>
                </c:pt>
                <c:pt idx="5">
                  <c:v>22.226492598601734</c:v>
                </c:pt>
                <c:pt idx="6">
                  <c:v>12.287453768349812</c:v>
                </c:pt>
                <c:pt idx="7" formatCode="###0">
                  <c:v>19.739196655550355</c:v>
                </c:pt>
                <c:pt idx="8" formatCode="###0">
                  <c:v>20.88565419188506</c:v>
                </c:pt>
                <c:pt idx="9" formatCode="###0">
                  <c:v>28.398772851252691</c:v>
                </c:pt>
              </c:numCache>
            </c:numRef>
          </c:val>
          <c:extLst xmlns:c16r2="http://schemas.microsoft.com/office/drawing/2015/06/chart">
            <c:ext xmlns:c16="http://schemas.microsoft.com/office/drawing/2014/chart" uri="{C3380CC4-5D6E-409C-BE32-E72D297353CC}">
              <c16:uniqueId val="{00000004-D252-4BB0-A44A-F47C089CFBCD}"/>
            </c:ext>
          </c:extLst>
        </c:ser>
        <c:dLbls>
          <c:showLegendKey val="0"/>
          <c:showVal val="0"/>
          <c:showCatName val="0"/>
          <c:showSerName val="0"/>
          <c:showPercent val="0"/>
          <c:showBubbleSize val="0"/>
        </c:dLbls>
        <c:gapWidth val="150"/>
        <c:shape val="box"/>
        <c:axId val="397848944"/>
        <c:axId val="397854432"/>
        <c:axId val="0"/>
      </c:bar3DChart>
      <c:catAx>
        <c:axId val="397848944"/>
        <c:scaling>
          <c:orientation val="maxMin"/>
        </c:scaling>
        <c:delete val="0"/>
        <c:axPos val="l"/>
        <c:numFmt formatCode="General" sourceLinked="1"/>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t-EE"/>
          </a:p>
        </c:txPr>
        <c:crossAx val="397854432"/>
        <c:crosses val="autoZero"/>
        <c:auto val="1"/>
        <c:lblAlgn val="ctr"/>
        <c:lblOffset val="100"/>
        <c:noMultiLvlLbl val="0"/>
      </c:catAx>
      <c:valAx>
        <c:axId val="397854432"/>
        <c:scaling>
          <c:orientation val="minMax"/>
        </c:scaling>
        <c:delete val="1"/>
        <c:axPos val="b"/>
        <c:numFmt formatCode="0%" sourceLinked="1"/>
        <c:majorTickMark val="out"/>
        <c:minorTickMark val="none"/>
        <c:tickLblPos val="nextTo"/>
        <c:crossAx val="397848944"/>
        <c:crosses val="max"/>
        <c:crossBetween val="between"/>
      </c:valAx>
      <c:spPr>
        <a:noFill/>
        <a:ln w="25400">
          <a:noFill/>
        </a:ln>
      </c:spPr>
    </c:plotArea>
    <c:legend>
      <c:legendPos val="r"/>
      <c:layout>
        <c:manualLayout>
          <c:xMode val="edge"/>
          <c:yMode val="edge"/>
          <c:x val="8.8724664182236471E-2"/>
          <c:y val="0.82352941176470584"/>
          <c:w val="0.82070314368568742"/>
          <c:h val="0.15370018975332067"/>
        </c:manualLayout>
      </c:layout>
      <c:overlay val="0"/>
      <c:spPr>
        <a:noFill/>
        <a:ln w="25400">
          <a:noFill/>
        </a:ln>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t-EE"/>
        </a:p>
      </c:txPr>
    </c:legend>
    <c:plotVisOnly val="1"/>
    <c:dispBlanksAs val="gap"/>
    <c:showDLblsOverMax val="0"/>
  </c:chart>
  <c:spPr>
    <a:solidFill>
      <a:schemeClr val="bg1"/>
    </a:solidFill>
    <a:ln w="9525" cap="flat" cmpd="sng" algn="ctr">
      <a:noFill/>
      <a:round/>
    </a:ln>
    <a:effectLst/>
  </c:spPr>
  <c:txPr>
    <a:bodyPr/>
    <a:lstStyle/>
    <a:p>
      <a:pPr>
        <a:defRPr/>
      </a:pPr>
      <a:endParaRPr lang="et-EE"/>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t-EE" b="1" i="0" dirty="0"/>
              <a:t>Kas teil on ettepanekuid, kuidas info vallas toimuva kohta elanikele kättesaadavamaks teha?</a:t>
            </a:r>
          </a:p>
          <a:p>
            <a:pPr>
              <a:defRPr sz="1400" b="0" i="0" u="none" strike="noStrike" kern="1200" spc="0" baseline="0">
                <a:solidFill>
                  <a:schemeClr val="tx1">
                    <a:lumMod val="65000"/>
                    <a:lumOff val="35000"/>
                  </a:schemeClr>
                </a:solidFill>
                <a:latin typeface="+mn-lt"/>
                <a:ea typeface="+mn-ea"/>
                <a:cs typeface="+mn-cs"/>
              </a:defRPr>
            </a:pPr>
            <a:r>
              <a:rPr lang="en-US" dirty="0"/>
              <a:t>% </a:t>
            </a:r>
            <a:r>
              <a:rPr lang="et-EE" dirty="0"/>
              <a:t>kõikidest vastajatest, N=716</a:t>
            </a:r>
          </a:p>
        </c:rich>
      </c:tx>
      <c:overlay val="0"/>
      <c:spPr>
        <a:noFill/>
        <a:ln w="25400">
          <a:noFill/>
        </a:ln>
      </c:spPr>
    </c:title>
    <c:autoTitleDeleted val="0"/>
    <c:view3D>
      <c:rotX val="15"/>
      <c:rotY val="20"/>
      <c:depthPercent val="100"/>
      <c:rAngAx val="1"/>
    </c:view3D>
    <c:floor>
      <c:thickness val="0"/>
      <c:spPr>
        <a:noFill/>
        <a:ln w="6350">
          <a:noFill/>
        </a:ln>
      </c:spPr>
    </c:floor>
    <c:sideWall>
      <c:thickness val="0"/>
      <c:spPr>
        <a:noFill/>
        <a:ln w="25400">
          <a:noFill/>
        </a:ln>
      </c:spPr>
    </c:sideWall>
    <c:backWall>
      <c:thickness val="0"/>
      <c:spPr>
        <a:noFill/>
        <a:ln w="25400">
          <a:noFill/>
        </a:ln>
      </c:spPr>
    </c:backWall>
    <c:plotArea>
      <c:layout>
        <c:manualLayout>
          <c:layoutTarget val="inner"/>
          <c:xMode val="edge"/>
          <c:yMode val="edge"/>
          <c:x val="0.50429613714607213"/>
          <c:y val="7.6425925925925925E-2"/>
          <c:w val="0.49570386285392787"/>
          <c:h val="0.91565033537474483"/>
        </c:manualLayout>
      </c:layout>
      <c:bar3DChart>
        <c:barDir val="bar"/>
        <c:grouping val="clustered"/>
        <c:varyColors val="0"/>
        <c:ser>
          <c:idx val="0"/>
          <c:order val="0"/>
          <c:spPr>
            <a:solidFill>
              <a:schemeClr val="accent1"/>
            </a:solidFill>
            <a:ln w="25400">
              <a:noFill/>
            </a:ln>
          </c:spPr>
          <c:invertIfNegative val="0"/>
          <c:dPt>
            <c:idx val="6"/>
            <c:invertIfNegative val="0"/>
            <c:bubble3D val="0"/>
            <c:spPr>
              <a:solidFill>
                <a:schemeClr val="accent1"/>
              </a:solidFill>
              <a:ln>
                <a:noFill/>
              </a:ln>
              <a:effectLst/>
              <a:sp3d/>
            </c:spPr>
            <c:extLst xmlns:c16r2="http://schemas.microsoft.com/office/drawing/2015/06/chart">
              <c:ext xmlns:c16="http://schemas.microsoft.com/office/drawing/2014/chart" uri="{C3380CC4-5D6E-409C-BE32-E72D297353CC}">
                <c16:uniqueId val="{00000001-65B1-4A61-A860-F005CC327713}"/>
              </c:ext>
            </c:extLst>
          </c:dPt>
          <c:dPt>
            <c:idx val="16"/>
            <c:invertIfNegative val="0"/>
            <c:bubble3D val="0"/>
            <c:spPr>
              <a:solidFill>
                <a:schemeClr val="accent2">
                  <a:lumMod val="40000"/>
                  <a:lumOff val="60000"/>
                </a:schemeClr>
              </a:solidFill>
              <a:ln w="25400">
                <a:noFill/>
              </a:ln>
            </c:spPr>
            <c:extLst xmlns:c16r2="http://schemas.microsoft.com/office/drawing/2015/06/chart">
              <c:ext xmlns:c16="http://schemas.microsoft.com/office/drawing/2014/chart" uri="{C3380CC4-5D6E-409C-BE32-E72D297353CC}">
                <c16:uniqueId val="{00000003-65B1-4A61-A860-F005CC327713}"/>
              </c:ext>
            </c:extLst>
          </c:dPt>
          <c:dLbls>
            <c:spPr>
              <a:noFill/>
              <a:ln w="25400">
                <a:noFill/>
              </a:ln>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k5_coded!$D$24:$D$40</c:f>
              <c:strCache>
                <c:ptCount val="17"/>
                <c:pt idx="0">
                  <c:v>Ajalehes</c:v>
                </c:pt>
                <c:pt idx="1">
                  <c:v>Eraldi koht internetis selle jaoks teha / paremini kodulehel struktureerida</c:v>
                </c:pt>
                <c:pt idx="2">
                  <c:v>Info e-mailidele (vabatahtlikult)</c:v>
                </c:pt>
                <c:pt idx="3">
                  <c:v>Vene keelde info panna</c:v>
                </c:pt>
                <c:pt idx="4">
                  <c:v>Sotsiaalmeedia (nt Facebook)</c:v>
                </c:pt>
                <c:pt idx="5">
                  <c:v>Postkasti teave</c:v>
                </c:pt>
                <c:pt idx="6">
                  <c:v>Pange plakateid, sedeleid üles, infotahvel</c:v>
                </c:pt>
                <c:pt idx="7">
                  <c:v>Inimesed/vallaametnikud võiksid rohkem inimestega suhelda</c:v>
                </c:pt>
                <c:pt idx="8">
                  <c:v>Raadio</c:v>
                </c:pt>
                <c:pt idx="9">
                  <c:v>TV</c:v>
                </c:pt>
                <c:pt idx="10">
                  <c:v>Ka eesti keeles info</c:v>
                </c:pt>
                <c:pt idx="11">
                  <c:v>Info võiks ilmuda aegsasti (mitte ainult kajastada toimunut)</c:v>
                </c:pt>
                <c:pt idx="12">
                  <c:v>Valla koduleht</c:v>
                </c:pt>
                <c:pt idx="13">
                  <c:v>Ajaleht tihedamini ilmuks</c:v>
                </c:pt>
                <c:pt idx="14">
                  <c:v>(Tasuta) infolehed, -voldikud</c:v>
                </c:pt>
                <c:pt idx="15">
                  <c:v>Muu</c:v>
                </c:pt>
                <c:pt idx="16">
                  <c:v>Ei ole ettepanekuid</c:v>
                </c:pt>
              </c:strCache>
            </c:strRef>
          </c:cat>
          <c:val>
            <c:numRef>
              <c:f>k5_coded!$E$24:$E$40</c:f>
              <c:numCache>
                <c:formatCode>###0</c:formatCode>
                <c:ptCount val="17"/>
                <c:pt idx="0">
                  <c:v>2.9205423605161731</c:v>
                </c:pt>
                <c:pt idx="1">
                  <c:v>2.0775569138388374</c:v>
                </c:pt>
                <c:pt idx="2">
                  <c:v>1.9261432112161543</c:v>
                </c:pt>
                <c:pt idx="3">
                  <c:v>1.9139632166189551</c:v>
                </c:pt>
                <c:pt idx="4">
                  <c:v>1.8705439888148176</c:v>
                </c:pt>
                <c:pt idx="5">
                  <c:v>1.6730446427013201</c:v>
                </c:pt>
                <c:pt idx="6">
                  <c:v>1.1856315809221825</c:v>
                </c:pt>
                <c:pt idx="7" formatCode="####">
                  <c:v>0.84372949743253112</c:v>
                </c:pt>
                <c:pt idx="8" formatCode="####">
                  <c:v>0.57259733034152427</c:v>
                </c:pt>
                <c:pt idx="9" formatCode="####.0">
                  <c:v>0.43151580462190975</c:v>
                </c:pt>
                <c:pt idx="10" formatCode="####.0">
                  <c:v>0.28144167233905454</c:v>
                </c:pt>
                <c:pt idx="11" formatCode="####.0">
                  <c:v>0.25887456727084862</c:v>
                </c:pt>
                <c:pt idx="12" formatCode="####.0">
                  <c:v>0.14675292062631651</c:v>
                </c:pt>
                <c:pt idx="13" formatCode="####.0">
                  <c:v>0.134688751712738</c:v>
                </c:pt>
                <c:pt idx="14" formatCode="####.0">
                  <c:v>0.10086768388839538</c:v>
                </c:pt>
                <c:pt idx="15">
                  <c:v>2.9435554815836826</c:v>
                </c:pt>
                <c:pt idx="16" formatCode="0">
                  <c:v>85.092561843325527</c:v>
                </c:pt>
              </c:numCache>
            </c:numRef>
          </c:val>
          <c:extLst xmlns:c16r2="http://schemas.microsoft.com/office/drawing/2015/06/chart">
            <c:ext xmlns:c16="http://schemas.microsoft.com/office/drawing/2014/chart" uri="{C3380CC4-5D6E-409C-BE32-E72D297353CC}">
              <c16:uniqueId val="{00000004-65B1-4A61-A860-F005CC327713}"/>
            </c:ext>
          </c:extLst>
        </c:ser>
        <c:dLbls>
          <c:showLegendKey val="0"/>
          <c:showVal val="0"/>
          <c:showCatName val="0"/>
          <c:showSerName val="0"/>
          <c:showPercent val="0"/>
          <c:showBubbleSize val="0"/>
        </c:dLbls>
        <c:gapWidth val="150"/>
        <c:shape val="box"/>
        <c:axId val="397852080"/>
        <c:axId val="397853648"/>
        <c:axId val="0"/>
      </c:bar3DChart>
      <c:catAx>
        <c:axId val="397852080"/>
        <c:scaling>
          <c:orientation val="maxMin"/>
        </c:scaling>
        <c:delete val="0"/>
        <c:axPos val="l"/>
        <c:numFmt formatCode="General" sourceLinked="1"/>
        <c:majorTickMark val="out"/>
        <c:minorTickMark val="none"/>
        <c:tickLblPos val="nextTo"/>
        <c:spPr>
          <a:ln w="6350">
            <a:noFill/>
          </a:ln>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t-EE"/>
          </a:p>
        </c:txPr>
        <c:crossAx val="397853648"/>
        <c:crosses val="autoZero"/>
        <c:auto val="1"/>
        <c:lblAlgn val="ctr"/>
        <c:lblOffset val="100"/>
        <c:noMultiLvlLbl val="0"/>
      </c:catAx>
      <c:valAx>
        <c:axId val="397853648"/>
        <c:scaling>
          <c:orientation val="minMax"/>
          <c:max val="100"/>
        </c:scaling>
        <c:delete val="1"/>
        <c:axPos val="b"/>
        <c:numFmt formatCode="###0" sourceLinked="1"/>
        <c:majorTickMark val="out"/>
        <c:minorTickMark val="none"/>
        <c:tickLblPos val="nextTo"/>
        <c:crossAx val="397852080"/>
        <c:crosses val="max"/>
        <c:crossBetween val="between"/>
      </c:valAx>
      <c:spPr>
        <a:noFill/>
        <a:ln w="25400">
          <a:noFill/>
        </a:ln>
      </c:spPr>
    </c:plotArea>
    <c:plotVisOnly val="1"/>
    <c:dispBlanksAs val="gap"/>
    <c:showDLblsOverMax val="0"/>
  </c:chart>
  <c:spPr>
    <a:solidFill>
      <a:schemeClr val="bg1"/>
    </a:solidFill>
    <a:ln w="9525" cap="flat" cmpd="sng" algn="ctr">
      <a:noFill/>
      <a:round/>
    </a:ln>
    <a:effectLst/>
  </c:spPr>
  <c:txPr>
    <a:bodyPr/>
    <a:lstStyle/>
    <a:p>
      <a:pPr>
        <a:defRPr/>
      </a:pPr>
      <a:endParaRPr lang="et-EE"/>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t-EE" b="1" i="0"/>
              <a:t>Kas on veel teemasid/valdkondi, mille kohta tahaksite leida infot valla kodulehelt?</a:t>
            </a:r>
          </a:p>
          <a:p>
            <a:pPr>
              <a:defRPr sz="1400" b="0" i="0" u="none" strike="noStrike" kern="1200" spc="0" baseline="0">
                <a:solidFill>
                  <a:schemeClr val="tx1">
                    <a:lumMod val="65000"/>
                    <a:lumOff val="35000"/>
                  </a:schemeClr>
                </a:solidFill>
                <a:latin typeface="+mn-lt"/>
                <a:ea typeface="+mn-ea"/>
                <a:cs typeface="+mn-cs"/>
              </a:defRPr>
            </a:pPr>
            <a:r>
              <a:rPr lang="en-US"/>
              <a:t>% </a:t>
            </a:r>
            <a:r>
              <a:rPr lang="et-EE"/>
              <a:t>kõikidest vastajatest, N=716</a:t>
            </a:r>
          </a:p>
        </c:rich>
      </c:tx>
      <c:overlay val="0"/>
      <c:spPr>
        <a:noFill/>
        <a:ln w="25400">
          <a:noFill/>
        </a:ln>
      </c:spPr>
    </c:title>
    <c:autoTitleDeleted val="0"/>
    <c:view3D>
      <c:rotX val="15"/>
      <c:rotY val="20"/>
      <c:depthPercent val="100"/>
      <c:rAngAx val="1"/>
    </c:view3D>
    <c:floor>
      <c:thickness val="0"/>
      <c:spPr>
        <a:noFill/>
        <a:ln w="6350">
          <a:noFill/>
        </a:ln>
      </c:spPr>
    </c:floor>
    <c:sideWall>
      <c:thickness val="0"/>
      <c:spPr>
        <a:noFill/>
        <a:ln w="25400">
          <a:noFill/>
        </a:ln>
      </c:spPr>
    </c:sideWall>
    <c:backWall>
      <c:thickness val="0"/>
      <c:spPr>
        <a:noFill/>
        <a:ln w="25400">
          <a:noFill/>
        </a:ln>
      </c:spPr>
    </c:backWall>
    <c:plotArea>
      <c:layout/>
      <c:bar3DChart>
        <c:barDir val="bar"/>
        <c:grouping val="clustered"/>
        <c:varyColors val="0"/>
        <c:ser>
          <c:idx val="0"/>
          <c:order val="0"/>
          <c:spPr>
            <a:solidFill>
              <a:schemeClr val="accent1"/>
            </a:solidFill>
            <a:ln w="25400">
              <a:noFill/>
            </a:ln>
          </c:spPr>
          <c:invertIfNegative val="0"/>
          <c:dPt>
            <c:idx val="6"/>
            <c:invertIfNegative val="0"/>
            <c:bubble3D val="0"/>
            <c:spPr>
              <a:solidFill>
                <a:schemeClr val="accent1"/>
              </a:solidFill>
              <a:ln>
                <a:noFill/>
              </a:ln>
              <a:effectLst/>
              <a:sp3d/>
            </c:spPr>
            <c:extLst xmlns:c16r2="http://schemas.microsoft.com/office/drawing/2015/06/chart">
              <c:ext xmlns:c16="http://schemas.microsoft.com/office/drawing/2014/chart" uri="{C3380CC4-5D6E-409C-BE32-E72D297353CC}">
                <c16:uniqueId val="{00000001-D932-49B2-BCEC-146AB6C929D4}"/>
              </c:ext>
            </c:extLst>
          </c:dPt>
          <c:dLbls>
            <c:spPr>
              <a:noFill/>
              <a:ln w="25400">
                <a:noFill/>
              </a:ln>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K6_coded!$F$9:$F$32</c:f>
              <c:strCache>
                <c:ptCount val="24"/>
                <c:pt idx="0">
                  <c:v>Infrastruktuur (teederemont, ühisveevärk ....)</c:v>
                </c:pt>
                <c:pt idx="1">
                  <c:v>Kultuur, üritused</c:v>
                </c:pt>
                <c:pt idx="2">
                  <c:v>Määrused, regulatsioonid, planeeringud, arengukavad</c:v>
                </c:pt>
                <c:pt idx="3">
                  <c:v>Vallas tegutsevad asutused, ettevõtted ja teenused</c:v>
                </c:pt>
                <c:pt idx="4">
                  <c:v>Ökoloogia / keskkond / roheenergia</c:v>
                </c:pt>
                <c:pt idx="5">
                  <c:v>Tööhõive / tööpakkumised / koolitused</c:v>
                </c:pt>
                <c:pt idx="6">
                  <c:v>Toetused</c:v>
                </c:pt>
                <c:pt idx="7">
                  <c:v>Koolid, lasteaiad</c:v>
                </c:pt>
                <c:pt idx="8">
                  <c:v>Heakord</c:v>
                </c:pt>
                <c:pt idx="9">
                  <c:v>Hobid, sport</c:v>
                </c:pt>
                <c:pt idx="10">
                  <c:v>Vaba aeg</c:v>
                </c:pt>
                <c:pt idx="11">
                  <c:v>Transport</c:v>
                </c:pt>
                <c:pt idx="12">
                  <c:v>Prügimajandus</c:v>
                </c:pt>
                <c:pt idx="13">
                  <c:v>Tervishoid</c:v>
                </c:pt>
                <c:pt idx="14">
                  <c:v>Sotsiaalabi</c:v>
                </c:pt>
                <c:pt idx="15">
                  <c:v>Teave valla kohta</c:v>
                </c:pt>
                <c:pt idx="16">
                  <c:v>Pagulased</c:v>
                </c:pt>
                <c:pt idx="17">
                  <c:v>Uudised</c:v>
                </c:pt>
                <c:pt idx="18">
                  <c:v>Loomadega / loomaomanikega seonduv</c:v>
                </c:pt>
                <c:pt idx="19">
                  <c:v>Korruptsioon</c:v>
                </c:pt>
                <c:pt idx="20">
                  <c:v>Turism</c:v>
                </c:pt>
                <c:pt idx="21">
                  <c:v>Ettepanekud</c:v>
                </c:pt>
                <c:pt idx="22">
                  <c:v>Muu</c:v>
                </c:pt>
                <c:pt idx="23">
                  <c:v>Ei ole</c:v>
                </c:pt>
              </c:strCache>
            </c:strRef>
          </c:cat>
          <c:val>
            <c:numRef>
              <c:f>K6_coded!$G$9:$G$32</c:f>
              <c:numCache>
                <c:formatCode>###0</c:formatCode>
                <c:ptCount val="24"/>
                <c:pt idx="0">
                  <c:v>4.3193009570901175</c:v>
                </c:pt>
                <c:pt idx="1">
                  <c:v>3.3216188791452201</c:v>
                </c:pt>
                <c:pt idx="2">
                  <c:v>3.2284626507618484</c:v>
                </c:pt>
                <c:pt idx="3">
                  <c:v>2.0710753127746959</c:v>
                </c:pt>
                <c:pt idx="4">
                  <c:v>1.8052620702482192</c:v>
                </c:pt>
                <c:pt idx="5">
                  <c:v>1.3254932860328383</c:v>
                </c:pt>
                <c:pt idx="6">
                  <c:v>1.1362317016211443</c:v>
                </c:pt>
                <c:pt idx="7">
                  <c:v>1.0446546590518815</c:v>
                </c:pt>
                <c:pt idx="8">
                  <c:v>1.0377142009829117</c:v>
                </c:pt>
                <c:pt idx="9">
                  <c:v>1.0155605286261518</c:v>
                </c:pt>
                <c:pt idx="10" formatCode="####">
                  <c:v>0.95524440265812327</c:v>
                </c:pt>
                <c:pt idx="11" formatCode="####">
                  <c:v>0.81960115960537516</c:v>
                </c:pt>
                <c:pt idx="12" formatCode="####">
                  <c:v>0.77668288136847929</c:v>
                </c:pt>
                <c:pt idx="13" formatCode="####">
                  <c:v>0.63962269073934819</c:v>
                </c:pt>
                <c:pt idx="14" formatCode="####">
                  <c:v>0.51774913454169802</c:v>
                </c:pt>
                <c:pt idx="15" formatCode="####">
                  <c:v>0.50649517178556114</c:v>
                </c:pt>
                <c:pt idx="16" formatCode="####.0">
                  <c:v>0.45371871953197784</c:v>
                </c:pt>
                <c:pt idx="17" formatCode="####.0">
                  <c:v>0.43729180337792478</c:v>
                </c:pt>
                <c:pt idx="18" formatCode="####.0">
                  <c:v>0.38230935622745038</c:v>
                </c:pt>
                <c:pt idx="19" formatCode="####.0">
                  <c:v>0.36457379240716981</c:v>
                </c:pt>
                <c:pt idx="20" formatCode="####.0">
                  <c:v>0.23555643560113368</c:v>
                </c:pt>
                <c:pt idx="21" formatCode="####.0">
                  <c:v>0.13468875171273817</c:v>
                </c:pt>
                <c:pt idx="22">
                  <c:v>3.0446728147782838</c:v>
                </c:pt>
                <c:pt idx="23" formatCode="0">
                  <c:v>79.709328542541954</c:v>
                </c:pt>
              </c:numCache>
            </c:numRef>
          </c:val>
          <c:extLst xmlns:c16r2="http://schemas.microsoft.com/office/drawing/2015/06/chart">
            <c:ext xmlns:c16="http://schemas.microsoft.com/office/drawing/2014/chart" uri="{C3380CC4-5D6E-409C-BE32-E72D297353CC}">
              <c16:uniqueId val="{00000002-D932-49B2-BCEC-146AB6C929D4}"/>
            </c:ext>
          </c:extLst>
        </c:ser>
        <c:dLbls>
          <c:showLegendKey val="0"/>
          <c:showVal val="0"/>
          <c:showCatName val="0"/>
          <c:showSerName val="0"/>
          <c:showPercent val="0"/>
          <c:showBubbleSize val="0"/>
        </c:dLbls>
        <c:gapWidth val="150"/>
        <c:shape val="box"/>
        <c:axId val="397612376"/>
        <c:axId val="397615904"/>
        <c:axId val="0"/>
      </c:bar3DChart>
      <c:catAx>
        <c:axId val="397612376"/>
        <c:scaling>
          <c:orientation val="maxMin"/>
        </c:scaling>
        <c:delete val="0"/>
        <c:axPos val="l"/>
        <c:numFmt formatCode="General" sourceLinked="1"/>
        <c:majorTickMark val="out"/>
        <c:minorTickMark val="none"/>
        <c:tickLblPos val="nextTo"/>
        <c:spPr>
          <a:ln w="6350">
            <a:noFill/>
          </a:ln>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t-EE"/>
          </a:p>
        </c:txPr>
        <c:crossAx val="397615904"/>
        <c:crosses val="autoZero"/>
        <c:auto val="1"/>
        <c:lblAlgn val="ctr"/>
        <c:lblOffset val="100"/>
        <c:noMultiLvlLbl val="0"/>
      </c:catAx>
      <c:valAx>
        <c:axId val="397615904"/>
        <c:scaling>
          <c:orientation val="minMax"/>
          <c:max val="100"/>
        </c:scaling>
        <c:delete val="1"/>
        <c:axPos val="b"/>
        <c:numFmt formatCode="###0" sourceLinked="1"/>
        <c:majorTickMark val="out"/>
        <c:minorTickMark val="none"/>
        <c:tickLblPos val="nextTo"/>
        <c:crossAx val="397612376"/>
        <c:crosses val="max"/>
        <c:crossBetween val="between"/>
      </c:valAx>
      <c:spPr>
        <a:noFill/>
        <a:ln w="25400">
          <a:noFill/>
        </a:ln>
      </c:spPr>
    </c:plotArea>
    <c:plotVisOnly val="1"/>
    <c:dispBlanksAs val="gap"/>
    <c:showDLblsOverMax val="0"/>
  </c:chart>
  <c:spPr>
    <a:solidFill>
      <a:schemeClr val="bg1"/>
    </a:solidFill>
    <a:ln w="9525" cap="flat" cmpd="sng" algn="ctr">
      <a:noFill/>
      <a:round/>
    </a:ln>
    <a:effectLst/>
  </c:spPr>
  <c:txPr>
    <a:bodyPr/>
    <a:lstStyle/>
    <a:p>
      <a:pPr>
        <a:defRPr/>
      </a:pPr>
      <a:endParaRPr lang="et-EE"/>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t-EE" b="1"/>
              <a:t>Kui tihti külastate elukoha ja selle lähiümbruse parke, rohealasid või terviserajatisi?</a:t>
            </a:r>
            <a:endParaRPr lang="en-US" b="1"/>
          </a:p>
          <a:p>
            <a:pPr>
              <a:defRPr sz="1400" b="0" i="0" u="none" strike="noStrike" kern="1200" spc="0" baseline="0">
                <a:solidFill>
                  <a:schemeClr val="tx1">
                    <a:lumMod val="65000"/>
                    <a:lumOff val="35000"/>
                  </a:schemeClr>
                </a:solidFill>
                <a:latin typeface="+mn-lt"/>
                <a:ea typeface="+mn-ea"/>
                <a:cs typeface="+mn-cs"/>
              </a:defRPr>
            </a:pPr>
            <a:r>
              <a:rPr lang="en-US"/>
              <a:t>% kõikidest</a:t>
            </a:r>
            <a:r>
              <a:rPr lang="en-US" baseline="0"/>
              <a:t> vastajatest</a:t>
            </a:r>
            <a:r>
              <a:rPr lang="en-US"/>
              <a:t>, N=716</a:t>
            </a:r>
          </a:p>
        </c:rich>
      </c:tx>
      <c:overlay val="0"/>
      <c:spPr>
        <a:noFill/>
        <a:ln w="25400">
          <a:noFill/>
        </a:ln>
      </c:spPr>
    </c:title>
    <c:autoTitleDeleted val="0"/>
    <c:view3D>
      <c:rotX val="15"/>
      <c:rotY val="20"/>
      <c:depthPercent val="100"/>
      <c:rAngAx val="1"/>
    </c:view3D>
    <c:floor>
      <c:thickness val="0"/>
      <c:spPr>
        <a:noFill/>
        <a:ln w="6350">
          <a:noFill/>
        </a:ln>
      </c:spPr>
    </c:floor>
    <c:sideWall>
      <c:thickness val="0"/>
      <c:spPr>
        <a:noFill/>
        <a:ln w="25400">
          <a:noFill/>
        </a:ln>
      </c:spPr>
    </c:sideWall>
    <c:backWall>
      <c:thickness val="0"/>
      <c:spPr>
        <a:noFill/>
        <a:ln w="25400">
          <a:noFill/>
        </a:ln>
      </c:spPr>
    </c:backWall>
    <c:plotArea>
      <c:layout>
        <c:manualLayout>
          <c:layoutTarget val="inner"/>
          <c:xMode val="edge"/>
          <c:yMode val="edge"/>
          <c:x val="0.24559810961346165"/>
          <c:y val="0.18420964262113518"/>
          <c:w val="0.73045910572379602"/>
          <c:h val="0.57928362227060048"/>
        </c:manualLayout>
      </c:layout>
      <c:bar3DChart>
        <c:barDir val="bar"/>
        <c:grouping val="percentStacked"/>
        <c:varyColors val="0"/>
        <c:ser>
          <c:idx val="0"/>
          <c:order val="0"/>
          <c:tx>
            <c:strRef>
              <c:f>'K7'!$C$2</c:f>
              <c:strCache>
                <c:ptCount val="1"/>
                <c:pt idx="0">
                  <c:v>regulaarselt (iganädalaselt, mitmel korral kuus)</c:v>
                </c:pt>
              </c:strCache>
            </c:strRef>
          </c:tx>
          <c:spPr>
            <a:solidFill>
              <a:schemeClr val="accent1">
                <a:lumMod val="75000"/>
              </a:schemeClr>
            </a:solidFill>
            <a:ln>
              <a:noFill/>
            </a:ln>
            <a:effectLst/>
            <a:sp3d/>
          </c:spPr>
          <c:invertIfNegative val="0"/>
          <c:dLbls>
            <c:spPr>
              <a:noFill/>
              <a:ln w="25400">
                <a:noFill/>
              </a:ln>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t-E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multiLvlStrRef>
              <c:f>'K7'!$A$3:$B$20</c:f>
              <c:multiLvlStrCache>
                <c:ptCount val="18"/>
                <c:lvl>
                  <c:pt idx="0">
                    <c:v>Üldjaotus</c:v>
                  </c:pt>
                  <c:pt idx="1">
                    <c:v>Mees</c:v>
                  </c:pt>
                  <c:pt idx="2">
                    <c:v>Naine</c:v>
                  </c:pt>
                  <c:pt idx="3">
                    <c:v>18-29</c:v>
                  </c:pt>
                  <c:pt idx="4">
                    <c:v>30-44</c:v>
                  </c:pt>
                  <c:pt idx="5">
                    <c:v>45-64</c:v>
                  </c:pt>
                  <c:pt idx="6">
                    <c:v>65+</c:v>
                  </c:pt>
                  <c:pt idx="7">
                    <c:v>Harju-Risti </c:v>
                  </c:pt>
                  <c:pt idx="8">
                    <c:v>Klooga</c:v>
                  </c:pt>
                  <c:pt idx="9">
                    <c:v>Laulasmaa</c:v>
                  </c:pt>
                  <c:pt idx="10">
                    <c:v>Lehola </c:v>
                  </c:pt>
                  <c:pt idx="11">
                    <c:v>Padise </c:v>
                  </c:pt>
                  <c:pt idx="12">
                    <c:v>Paldiski</c:v>
                  </c:pt>
                  <c:pt idx="13">
                    <c:v>Rummu  </c:v>
                  </c:pt>
                  <c:pt idx="14">
                    <c:v>Vasalemma</c:v>
                  </c:pt>
                  <c:pt idx="15">
                    <c:v>Ämari </c:v>
                  </c:pt>
                  <c:pt idx="16">
                    <c:v>Karjaküla </c:v>
                  </c:pt>
                  <c:pt idx="17">
                    <c:v>Muu</c:v>
                  </c:pt>
                </c:lvl>
                <c:lvl>
                  <c:pt idx="1">
                    <c:v>Sugu</c:v>
                  </c:pt>
                  <c:pt idx="3">
                    <c:v>Vanus</c:v>
                  </c:pt>
                  <c:pt idx="7">
                    <c:v>Asula</c:v>
                  </c:pt>
                </c:lvl>
              </c:multiLvlStrCache>
            </c:multiLvlStrRef>
          </c:cat>
          <c:val>
            <c:numRef>
              <c:f>'K7'!$C$3:$C$20</c:f>
              <c:numCache>
                <c:formatCode>0</c:formatCode>
                <c:ptCount val="18"/>
                <c:pt idx="0">
                  <c:v>53.712948945926456</c:v>
                </c:pt>
                <c:pt idx="1">
                  <c:v>52.069951980126405</c:v>
                </c:pt>
                <c:pt idx="2">
                  <c:v>55.082507763930444</c:v>
                </c:pt>
                <c:pt idx="3">
                  <c:v>57.179732502960064</c:v>
                </c:pt>
                <c:pt idx="4">
                  <c:v>56.251356852754157</c:v>
                </c:pt>
                <c:pt idx="5">
                  <c:v>48.930230865281324</c:v>
                </c:pt>
                <c:pt idx="6">
                  <c:v>56.932263695388109</c:v>
                </c:pt>
                <c:pt idx="7">
                  <c:v>41.554976172238291</c:v>
                </c:pt>
                <c:pt idx="8">
                  <c:v>60.321686278269112</c:v>
                </c:pt>
                <c:pt idx="9">
                  <c:v>78.117651913025426</c:v>
                </c:pt>
                <c:pt idx="10">
                  <c:v>53.563566304802393</c:v>
                </c:pt>
                <c:pt idx="11">
                  <c:v>39.017851229809665</c:v>
                </c:pt>
                <c:pt idx="12">
                  <c:v>54.81508493703695</c:v>
                </c:pt>
                <c:pt idx="13">
                  <c:v>41.677780016230308</c:v>
                </c:pt>
                <c:pt idx="14">
                  <c:v>63.288352682961133</c:v>
                </c:pt>
                <c:pt idx="15">
                  <c:v>39.329359657232956</c:v>
                </c:pt>
                <c:pt idx="16">
                  <c:v>53.230114913256955</c:v>
                </c:pt>
                <c:pt idx="17">
                  <c:v>49.152170962006565</c:v>
                </c:pt>
              </c:numCache>
            </c:numRef>
          </c:val>
          <c:extLst xmlns:c16r2="http://schemas.microsoft.com/office/drawing/2015/06/chart">
            <c:ext xmlns:c16="http://schemas.microsoft.com/office/drawing/2014/chart" uri="{C3380CC4-5D6E-409C-BE32-E72D297353CC}">
              <c16:uniqueId val="{00000000-1E76-4CD1-AC2C-D1BE86784B38}"/>
            </c:ext>
          </c:extLst>
        </c:ser>
        <c:ser>
          <c:idx val="1"/>
          <c:order val="1"/>
          <c:tx>
            <c:strRef>
              <c:f>'K7'!$D$2</c:f>
              <c:strCache>
                <c:ptCount val="1"/>
                <c:pt idx="0">
                  <c:v>harva (kord kuus või harvem)</c:v>
                </c:pt>
              </c:strCache>
            </c:strRef>
          </c:tx>
          <c:spPr>
            <a:solidFill>
              <a:schemeClr val="accent5">
                <a:lumMod val="60000"/>
                <a:lumOff val="40000"/>
              </a:schemeClr>
            </a:solidFill>
            <a:ln>
              <a:noFill/>
            </a:ln>
            <a:effectLst/>
            <a:sp3d/>
          </c:spPr>
          <c:invertIfNegative val="0"/>
          <c:dLbls>
            <c:spPr>
              <a:noFill/>
              <a:ln w="25400">
                <a:noFill/>
              </a:ln>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65000"/>
                        <a:lumOff val="35000"/>
                      </a:schemeClr>
                    </a:solidFill>
                    <a:latin typeface="+mn-lt"/>
                    <a:ea typeface="+mn-ea"/>
                    <a:cs typeface="+mn-cs"/>
                  </a:defRPr>
                </a:pPr>
                <a:endParaRPr lang="et-E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multiLvlStrRef>
              <c:f>'K7'!$A$3:$B$20</c:f>
              <c:multiLvlStrCache>
                <c:ptCount val="18"/>
                <c:lvl>
                  <c:pt idx="0">
                    <c:v>Üldjaotus</c:v>
                  </c:pt>
                  <c:pt idx="1">
                    <c:v>Mees</c:v>
                  </c:pt>
                  <c:pt idx="2">
                    <c:v>Naine</c:v>
                  </c:pt>
                  <c:pt idx="3">
                    <c:v>18-29</c:v>
                  </c:pt>
                  <c:pt idx="4">
                    <c:v>30-44</c:v>
                  </c:pt>
                  <c:pt idx="5">
                    <c:v>45-64</c:v>
                  </c:pt>
                  <c:pt idx="6">
                    <c:v>65+</c:v>
                  </c:pt>
                  <c:pt idx="7">
                    <c:v>Harju-Risti </c:v>
                  </c:pt>
                  <c:pt idx="8">
                    <c:v>Klooga</c:v>
                  </c:pt>
                  <c:pt idx="9">
                    <c:v>Laulasmaa</c:v>
                  </c:pt>
                  <c:pt idx="10">
                    <c:v>Lehola </c:v>
                  </c:pt>
                  <c:pt idx="11">
                    <c:v>Padise </c:v>
                  </c:pt>
                  <c:pt idx="12">
                    <c:v>Paldiski</c:v>
                  </c:pt>
                  <c:pt idx="13">
                    <c:v>Rummu  </c:v>
                  </c:pt>
                  <c:pt idx="14">
                    <c:v>Vasalemma</c:v>
                  </c:pt>
                  <c:pt idx="15">
                    <c:v>Ämari </c:v>
                  </c:pt>
                  <c:pt idx="16">
                    <c:v>Karjaküla </c:v>
                  </c:pt>
                  <c:pt idx="17">
                    <c:v>Muu</c:v>
                  </c:pt>
                </c:lvl>
                <c:lvl>
                  <c:pt idx="1">
                    <c:v>Sugu</c:v>
                  </c:pt>
                  <c:pt idx="3">
                    <c:v>Vanus</c:v>
                  </c:pt>
                  <c:pt idx="7">
                    <c:v>Asula</c:v>
                  </c:pt>
                </c:lvl>
              </c:multiLvlStrCache>
            </c:multiLvlStrRef>
          </c:cat>
          <c:val>
            <c:numRef>
              <c:f>'K7'!$D$3:$D$20</c:f>
              <c:numCache>
                <c:formatCode>0</c:formatCode>
                <c:ptCount val="18"/>
                <c:pt idx="0">
                  <c:v>26.536415540055007</c:v>
                </c:pt>
                <c:pt idx="1">
                  <c:v>29.269790959671898</c:v>
                </c:pt>
                <c:pt idx="2">
                  <c:v>24.496877247443404</c:v>
                </c:pt>
                <c:pt idx="3">
                  <c:v>33.544404573412926</c:v>
                </c:pt>
                <c:pt idx="4">
                  <c:v>28.65859524876705</c:v>
                </c:pt>
                <c:pt idx="5">
                  <c:v>27.905500840187987</c:v>
                </c:pt>
                <c:pt idx="6">
                  <c:v>18.587172613488452</c:v>
                </c:pt>
                <c:pt idx="7">
                  <c:v>39.587888428215102</c:v>
                </c:pt>
                <c:pt idx="8">
                  <c:v>19.354010260009577</c:v>
                </c:pt>
                <c:pt idx="9">
                  <c:v>19.831766800448118</c:v>
                </c:pt>
                <c:pt idx="10">
                  <c:v>28.947909992577099</c:v>
                </c:pt>
                <c:pt idx="11">
                  <c:v>27.67921263546253</c:v>
                </c:pt>
                <c:pt idx="12">
                  <c:v>29.576412290972453</c:v>
                </c:pt>
                <c:pt idx="13">
                  <c:v>21.851489572326322</c:v>
                </c:pt>
                <c:pt idx="14">
                  <c:v>23.206970107631715</c:v>
                </c:pt>
                <c:pt idx="15">
                  <c:v>29.418273222590052</c:v>
                </c:pt>
                <c:pt idx="16">
                  <c:v>37.856427620983162</c:v>
                </c:pt>
                <c:pt idx="17">
                  <c:v>26.145890950389138</c:v>
                </c:pt>
              </c:numCache>
            </c:numRef>
          </c:val>
          <c:extLst xmlns:c16r2="http://schemas.microsoft.com/office/drawing/2015/06/chart">
            <c:ext xmlns:c16="http://schemas.microsoft.com/office/drawing/2014/chart" uri="{C3380CC4-5D6E-409C-BE32-E72D297353CC}">
              <c16:uniqueId val="{00000001-1E76-4CD1-AC2C-D1BE86784B38}"/>
            </c:ext>
          </c:extLst>
        </c:ser>
        <c:ser>
          <c:idx val="2"/>
          <c:order val="2"/>
          <c:tx>
            <c:strRef>
              <c:f>'K7'!$E$2</c:f>
              <c:strCache>
                <c:ptCount val="1"/>
                <c:pt idx="0">
                  <c:v>ei külasta üldse</c:v>
                </c:pt>
              </c:strCache>
            </c:strRef>
          </c:tx>
          <c:spPr>
            <a:solidFill>
              <a:schemeClr val="accent2">
                <a:lumMod val="40000"/>
                <a:lumOff val="60000"/>
              </a:schemeClr>
            </a:solidFill>
            <a:ln>
              <a:noFill/>
            </a:ln>
            <a:effectLst/>
            <a:sp3d/>
          </c:spPr>
          <c:invertIfNegative val="0"/>
          <c:dLbls>
            <c:spPr>
              <a:noFill/>
              <a:ln w="25400">
                <a:noFill/>
              </a:ln>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multiLvlStrRef>
              <c:f>'K7'!$A$3:$B$20</c:f>
              <c:multiLvlStrCache>
                <c:ptCount val="18"/>
                <c:lvl>
                  <c:pt idx="0">
                    <c:v>Üldjaotus</c:v>
                  </c:pt>
                  <c:pt idx="1">
                    <c:v>Mees</c:v>
                  </c:pt>
                  <c:pt idx="2">
                    <c:v>Naine</c:v>
                  </c:pt>
                  <c:pt idx="3">
                    <c:v>18-29</c:v>
                  </c:pt>
                  <c:pt idx="4">
                    <c:v>30-44</c:v>
                  </c:pt>
                  <c:pt idx="5">
                    <c:v>45-64</c:v>
                  </c:pt>
                  <c:pt idx="6">
                    <c:v>65+</c:v>
                  </c:pt>
                  <c:pt idx="7">
                    <c:v>Harju-Risti </c:v>
                  </c:pt>
                  <c:pt idx="8">
                    <c:v>Klooga</c:v>
                  </c:pt>
                  <c:pt idx="9">
                    <c:v>Laulasmaa</c:v>
                  </c:pt>
                  <c:pt idx="10">
                    <c:v>Lehola </c:v>
                  </c:pt>
                  <c:pt idx="11">
                    <c:v>Padise </c:v>
                  </c:pt>
                  <c:pt idx="12">
                    <c:v>Paldiski</c:v>
                  </c:pt>
                  <c:pt idx="13">
                    <c:v>Rummu  </c:v>
                  </c:pt>
                  <c:pt idx="14">
                    <c:v>Vasalemma</c:v>
                  </c:pt>
                  <c:pt idx="15">
                    <c:v>Ämari </c:v>
                  </c:pt>
                  <c:pt idx="16">
                    <c:v>Karjaküla </c:v>
                  </c:pt>
                  <c:pt idx="17">
                    <c:v>Muu</c:v>
                  </c:pt>
                </c:lvl>
                <c:lvl>
                  <c:pt idx="1">
                    <c:v>Sugu</c:v>
                  </c:pt>
                  <c:pt idx="3">
                    <c:v>Vanus</c:v>
                  </c:pt>
                  <c:pt idx="7">
                    <c:v>Asula</c:v>
                  </c:pt>
                </c:lvl>
              </c:multiLvlStrCache>
            </c:multiLvlStrRef>
          </c:cat>
          <c:val>
            <c:numRef>
              <c:f>'K7'!$E$3:$E$20</c:f>
              <c:numCache>
                <c:formatCode>0</c:formatCode>
                <c:ptCount val="18"/>
                <c:pt idx="0">
                  <c:v>13.278592553940477</c:v>
                </c:pt>
                <c:pt idx="1">
                  <c:v>12.11183868369011</c:v>
                </c:pt>
                <c:pt idx="2">
                  <c:v>13.993746260563316</c:v>
                </c:pt>
                <c:pt idx="3">
                  <c:v>5.8230130450622672</c:v>
                </c:pt>
                <c:pt idx="4">
                  <c:v>9.9614915533513226</c:v>
                </c:pt>
                <c:pt idx="5">
                  <c:v>15.544026987616608</c:v>
                </c:pt>
                <c:pt idx="6">
                  <c:v>16.915755145485807</c:v>
                </c:pt>
                <c:pt idx="7">
                  <c:v>18.857135399546639</c:v>
                </c:pt>
                <c:pt idx="8">
                  <c:v>15.845040691175793</c:v>
                </c:pt>
                <c:pt idx="10">
                  <c:v>12.84228373610469</c:v>
                </c:pt>
                <c:pt idx="11">
                  <c:v>33.302936134727794</c:v>
                </c:pt>
                <c:pt idx="12">
                  <c:v>10.068307229595117</c:v>
                </c:pt>
                <c:pt idx="13">
                  <c:v>25.338737116198462</c:v>
                </c:pt>
                <c:pt idx="14">
                  <c:v>9.2969430634333818</c:v>
                </c:pt>
                <c:pt idx="15">
                  <c:v>7.8642051126353012</c:v>
                </c:pt>
                <c:pt idx="17">
                  <c:v>16.240465865187133</c:v>
                </c:pt>
              </c:numCache>
            </c:numRef>
          </c:val>
          <c:extLst xmlns:c16r2="http://schemas.microsoft.com/office/drawing/2015/06/chart">
            <c:ext xmlns:c16="http://schemas.microsoft.com/office/drawing/2014/chart" uri="{C3380CC4-5D6E-409C-BE32-E72D297353CC}">
              <c16:uniqueId val="{00000002-1E76-4CD1-AC2C-D1BE86784B38}"/>
            </c:ext>
          </c:extLst>
        </c:ser>
        <c:ser>
          <c:idx val="3"/>
          <c:order val="3"/>
          <c:tx>
            <c:strRef>
              <c:f>'K7'!$F$2</c:f>
              <c:strCache>
                <c:ptCount val="1"/>
                <c:pt idx="0">
                  <c:v>ei oska öelda</c:v>
                </c:pt>
              </c:strCache>
            </c:strRef>
          </c:tx>
          <c:spPr>
            <a:solidFill>
              <a:srgbClr val="ED7D31"/>
            </a:solidFill>
            <a:ln w="25400">
              <a:noFill/>
            </a:ln>
          </c:spPr>
          <c:invertIfNegative val="0"/>
          <c:dLbls>
            <c:spPr>
              <a:noFill/>
              <a:ln w="25400">
                <a:noFill/>
              </a:ln>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multiLvlStrRef>
              <c:f>'K7'!$A$3:$B$20</c:f>
              <c:multiLvlStrCache>
                <c:ptCount val="18"/>
                <c:lvl>
                  <c:pt idx="0">
                    <c:v>Üldjaotus</c:v>
                  </c:pt>
                  <c:pt idx="1">
                    <c:v>Mees</c:v>
                  </c:pt>
                  <c:pt idx="2">
                    <c:v>Naine</c:v>
                  </c:pt>
                  <c:pt idx="3">
                    <c:v>18-29</c:v>
                  </c:pt>
                  <c:pt idx="4">
                    <c:v>30-44</c:v>
                  </c:pt>
                  <c:pt idx="5">
                    <c:v>45-64</c:v>
                  </c:pt>
                  <c:pt idx="6">
                    <c:v>65+</c:v>
                  </c:pt>
                  <c:pt idx="7">
                    <c:v>Harju-Risti </c:v>
                  </c:pt>
                  <c:pt idx="8">
                    <c:v>Klooga</c:v>
                  </c:pt>
                  <c:pt idx="9">
                    <c:v>Laulasmaa</c:v>
                  </c:pt>
                  <c:pt idx="10">
                    <c:v>Lehola </c:v>
                  </c:pt>
                  <c:pt idx="11">
                    <c:v>Padise </c:v>
                  </c:pt>
                  <c:pt idx="12">
                    <c:v>Paldiski</c:v>
                  </c:pt>
                  <c:pt idx="13">
                    <c:v>Rummu  </c:v>
                  </c:pt>
                  <c:pt idx="14">
                    <c:v>Vasalemma</c:v>
                  </c:pt>
                  <c:pt idx="15">
                    <c:v>Ämari </c:v>
                  </c:pt>
                  <c:pt idx="16">
                    <c:v>Karjaküla </c:v>
                  </c:pt>
                  <c:pt idx="17">
                    <c:v>Muu</c:v>
                  </c:pt>
                </c:lvl>
                <c:lvl>
                  <c:pt idx="1">
                    <c:v>Sugu</c:v>
                  </c:pt>
                  <c:pt idx="3">
                    <c:v>Vanus</c:v>
                  </c:pt>
                  <c:pt idx="7">
                    <c:v>Asula</c:v>
                  </c:pt>
                </c:lvl>
              </c:multiLvlStrCache>
            </c:multiLvlStrRef>
          </c:cat>
          <c:val>
            <c:numRef>
              <c:f>'K7'!$F$3:$F$20</c:f>
              <c:numCache>
                <c:formatCode>0</c:formatCode>
                <c:ptCount val="18"/>
                <c:pt idx="0">
                  <c:v>6.4720429600775455</c:v>
                </c:pt>
                <c:pt idx="1">
                  <c:v>6.5484183765118011</c:v>
                </c:pt>
                <c:pt idx="2">
                  <c:v>6.4268687280621961</c:v>
                </c:pt>
                <c:pt idx="3">
                  <c:v>3.4528498785647987</c:v>
                </c:pt>
                <c:pt idx="4">
                  <c:v>5.1285563451275662</c:v>
                </c:pt>
                <c:pt idx="5">
                  <c:v>7.6202413069141786</c:v>
                </c:pt>
                <c:pt idx="6">
                  <c:v>7.5648085456376313</c:v>
                </c:pt>
                <c:pt idx="8">
                  <c:v>4.4792627705455192</c:v>
                </c:pt>
                <c:pt idx="9">
                  <c:v>2.0505812865264712</c:v>
                </c:pt>
                <c:pt idx="10">
                  <c:v>4.6462399665157861</c:v>
                </c:pt>
                <c:pt idx="12">
                  <c:v>5.5401955423953844</c:v>
                </c:pt>
                <c:pt idx="13">
                  <c:v>11.131993295244898</c:v>
                </c:pt>
                <c:pt idx="14">
                  <c:v>4.2077341459738138</c:v>
                </c:pt>
                <c:pt idx="15">
                  <c:v>23.388162007541705</c:v>
                </c:pt>
                <c:pt idx="16">
                  <c:v>8.9134574657598833</c:v>
                </c:pt>
                <c:pt idx="17">
                  <c:v>8.4614722224172727</c:v>
                </c:pt>
              </c:numCache>
            </c:numRef>
          </c:val>
          <c:extLst xmlns:c16r2="http://schemas.microsoft.com/office/drawing/2015/06/chart">
            <c:ext xmlns:c16="http://schemas.microsoft.com/office/drawing/2014/chart" uri="{C3380CC4-5D6E-409C-BE32-E72D297353CC}">
              <c16:uniqueId val="{00000003-1E76-4CD1-AC2C-D1BE86784B38}"/>
            </c:ext>
          </c:extLst>
        </c:ser>
        <c:dLbls>
          <c:showLegendKey val="0"/>
          <c:showVal val="0"/>
          <c:showCatName val="0"/>
          <c:showSerName val="0"/>
          <c:showPercent val="0"/>
          <c:showBubbleSize val="0"/>
        </c:dLbls>
        <c:gapWidth val="150"/>
        <c:shape val="box"/>
        <c:axId val="397616688"/>
        <c:axId val="397616296"/>
        <c:axId val="0"/>
      </c:bar3DChart>
      <c:catAx>
        <c:axId val="397616688"/>
        <c:scaling>
          <c:orientation val="maxMin"/>
        </c:scaling>
        <c:delete val="0"/>
        <c:axPos val="l"/>
        <c:numFmt formatCode="General" sourceLinked="1"/>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t-EE"/>
          </a:p>
        </c:txPr>
        <c:crossAx val="397616296"/>
        <c:crosses val="autoZero"/>
        <c:auto val="1"/>
        <c:lblAlgn val="ctr"/>
        <c:lblOffset val="100"/>
        <c:noMultiLvlLbl val="0"/>
      </c:catAx>
      <c:valAx>
        <c:axId val="397616296"/>
        <c:scaling>
          <c:orientation val="minMax"/>
        </c:scaling>
        <c:delete val="1"/>
        <c:axPos val="b"/>
        <c:numFmt formatCode="0%" sourceLinked="1"/>
        <c:majorTickMark val="out"/>
        <c:minorTickMark val="none"/>
        <c:tickLblPos val="nextTo"/>
        <c:crossAx val="397616688"/>
        <c:crosses val="max"/>
        <c:crossBetween val="between"/>
      </c:valAx>
      <c:spPr>
        <a:noFill/>
        <a:ln w="25400">
          <a:noFill/>
        </a:ln>
      </c:spPr>
    </c:plotArea>
    <c:legend>
      <c:legendPos val="r"/>
      <c:layout>
        <c:manualLayout>
          <c:xMode val="edge"/>
          <c:yMode val="edge"/>
          <c:x val="0.19109454097031289"/>
          <c:y val="0.7594432879798072"/>
          <c:w val="0.61595551013161742"/>
          <c:h val="0.21471163805673721"/>
        </c:manualLayout>
      </c:layout>
      <c:overlay val="0"/>
      <c:spPr>
        <a:noFill/>
        <a:ln w="25400">
          <a:noFill/>
        </a:ln>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t-EE"/>
        </a:p>
      </c:txPr>
    </c:legend>
    <c:plotVisOnly val="1"/>
    <c:dispBlanksAs val="gap"/>
    <c:showDLblsOverMax val="0"/>
  </c:chart>
  <c:spPr>
    <a:solidFill>
      <a:schemeClr val="bg1"/>
    </a:solidFill>
    <a:ln w="9525" cap="flat" cmpd="sng" algn="ctr">
      <a:noFill/>
      <a:round/>
    </a:ln>
    <a:effectLst/>
  </c:spPr>
  <c:txPr>
    <a:bodyPr/>
    <a:lstStyle/>
    <a:p>
      <a:pPr>
        <a:defRPr/>
      </a:pPr>
      <a:endParaRPr lang="et-EE"/>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t-EE" sz="1300" b="1" dirty="0"/>
              <a:t>Palun hinnake, mil määral olete oma elukohas rahul järgmiste</a:t>
            </a:r>
            <a:endParaRPr lang="en-US" sz="1300" b="1" dirty="0"/>
          </a:p>
          <a:p>
            <a:pPr>
              <a:defRPr sz="1400" b="0" i="0" u="none" strike="noStrike" kern="1200" spc="0" baseline="0">
                <a:solidFill>
                  <a:schemeClr val="tx1">
                    <a:lumMod val="65000"/>
                    <a:lumOff val="35000"/>
                  </a:schemeClr>
                </a:solidFill>
                <a:latin typeface="+mn-lt"/>
                <a:ea typeface="+mn-ea"/>
                <a:cs typeface="+mn-cs"/>
              </a:defRPr>
            </a:pPr>
            <a:r>
              <a:rPr lang="et-EE" sz="1300" b="1" i="0" dirty="0"/>
              <a:t>tingimustega</a:t>
            </a:r>
            <a:r>
              <a:rPr lang="et-EE" sz="1300" b="0" i="0" dirty="0"/>
              <a:t>. </a:t>
            </a:r>
            <a:r>
              <a:rPr lang="en-US" sz="1300" b="0" i="0" dirty="0" err="1"/>
              <a:t>Keskmine</a:t>
            </a:r>
            <a:r>
              <a:rPr lang="en-US" sz="1300" b="0" i="0" dirty="0"/>
              <a:t> </a:t>
            </a:r>
            <a:r>
              <a:rPr lang="en-US" sz="1300" b="0" i="0" dirty="0" err="1"/>
              <a:t>hinnang</a:t>
            </a:r>
            <a:endParaRPr lang="en-US" sz="1300" b="0" i="0" dirty="0"/>
          </a:p>
          <a:p>
            <a:pPr>
              <a:defRPr sz="1400" b="0" i="0" u="none" strike="noStrike" kern="1200" spc="0" baseline="0">
                <a:solidFill>
                  <a:schemeClr val="tx1">
                    <a:lumMod val="65000"/>
                    <a:lumOff val="35000"/>
                  </a:schemeClr>
                </a:solidFill>
                <a:latin typeface="+mn-lt"/>
                <a:ea typeface="+mn-ea"/>
                <a:cs typeface="+mn-cs"/>
              </a:defRPr>
            </a:pPr>
            <a:r>
              <a:rPr lang="en-US" sz="1300" b="0" i="0" dirty="0" err="1"/>
              <a:t>Kõikidest</a:t>
            </a:r>
            <a:r>
              <a:rPr lang="en-US" sz="1300" b="0" i="0" baseline="0" dirty="0"/>
              <a:t> </a:t>
            </a:r>
            <a:r>
              <a:rPr lang="en-US" sz="1300" b="0" i="0" baseline="0" dirty="0" err="1"/>
              <a:t>vastajatest</a:t>
            </a:r>
            <a:r>
              <a:rPr lang="en-US" sz="1300" b="0" i="0" baseline="0" dirty="0"/>
              <a:t>, </a:t>
            </a:r>
            <a:r>
              <a:rPr lang="en-US" sz="1300" b="0" i="0" baseline="0" dirty="0" err="1"/>
              <a:t>kes</a:t>
            </a:r>
            <a:r>
              <a:rPr lang="en-US" sz="1300" b="0" i="0" baseline="0" dirty="0"/>
              <a:t> </a:t>
            </a:r>
            <a:r>
              <a:rPr lang="en-US" sz="1300" b="0" i="0" baseline="0" dirty="0" err="1"/>
              <a:t>oskasid</a:t>
            </a:r>
            <a:r>
              <a:rPr lang="en-US" sz="1300" b="0" i="0" baseline="0" dirty="0"/>
              <a:t> </a:t>
            </a:r>
            <a:r>
              <a:rPr lang="en-US" sz="1300" b="0" i="0" baseline="0" dirty="0" err="1"/>
              <a:t>hinnata</a:t>
            </a:r>
            <a:endParaRPr lang="en-US" sz="1300" b="0" i="0" baseline="0" dirty="0"/>
          </a:p>
          <a:p>
            <a:pPr>
              <a:defRPr sz="1400" b="0" i="0" u="none" strike="noStrike" kern="1200" spc="0" baseline="0">
                <a:solidFill>
                  <a:schemeClr val="tx1">
                    <a:lumMod val="65000"/>
                    <a:lumOff val="35000"/>
                  </a:schemeClr>
                </a:solidFill>
                <a:latin typeface="+mn-lt"/>
                <a:ea typeface="+mn-ea"/>
                <a:cs typeface="+mn-cs"/>
              </a:defRPr>
            </a:pPr>
            <a:r>
              <a:rPr lang="en-US" sz="1300" b="0" i="0" baseline="0" dirty="0" err="1"/>
              <a:t>Skaalal</a:t>
            </a:r>
            <a:r>
              <a:rPr lang="en-US" sz="1300" b="0" i="0" baseline="0" dirty="0"/>
              <a:t> 1-5, </a:t>
            </a:r>
            <a:r>
              <a:rPr lang="en-US" sz="1300" b="0" i="0" baseline="0" dirty="0" err="1"/>
              <a:t>kus</a:t>
            </a:r>
            <a:r>
              <a:rPr lang="en-US" sz="1300" b="0" i="0" baseline="0" dirty="0"/>
              <a:t> 1 - </a:t>
            </a:r>
            <a:r>
              <a:rPr lang="en-US" sz="1300" b="0" i="0" baseline="0" dirty="0" err="1"/>
              <a:t>Ei</a:t>
            </a:r>
            <a:r>
              <a:rPr lang="en-US" sz="1300" b="0" i="0" baseline="0" dirty="0"/>
              <a:t> ole </a:t>
            </a:r>
            <a:r>
              <a:rPr lang="en-US" sz="1300" b="0" i="0" baseline="0" dirty="0" err="1"/>
              <a:t>üldse</a:t>
            </a:r>
            <a:r>
              <a:rPr lang="en-US" sz="1300" b="0" i="0" baseline="0" dirty="0"/>
              <a:t> </a:t>
            </a:r>
            <a:r>
              <a:rPr lang="en-US" sz="1300" b="0" i="0" baseline="0" dirty="0" err="1"/>
              <a:t>rahul</a:t>
            </a:r>
            <a:r>
              <a:rPr lang="en-US" sz="1300" b="0" i="0" baseline="0" dirty="0"/>
              <a:t>   5 - </a:t>
            </a:r>
            <a:r>
              <a:rPr lang="en-US" sz="1300" b="0" i="0" baseline="0" dirty="0" err="1"/>
              <a:t>Väga</a:t>
            </a:r>
            <a:r>
              <a:rPr lang="en-US" sz="1300" b="0" i="0" baseline="0" dirty="0"/>
              <a:t> </a:t>
            </a:r>
            <a:r>
              <a:rPr lang="en-US" sz="1300" b="0" i="0" baseline="0" dirty="0" err="1"/>
              <a:t>rahul</a:t>
            </a:r>
            <a:endParaRPr lang="et-EE" sz="1300" b="0" i="0" dirty="0"/>
          </a:p>
        </c:rich>
      </c:tx>
      <c:layout>
        <c:manualLayout>
          <c:xMode val="edge"/>
          <c:yMode val="edge"/>
          <c:x val="0.17378532065845395"/>
          <c:y val="4.8934636055052397E-2"/>
        </c:manualLayout>
      </c:layout>
      <c:overlay val="0"/>
      <c:spPr>
        <a:noFill/>
        <a:ln w="25400">
          <a:noFill/>
        </a:ln>
      </c:spPr>
    </c:title>
    <c:autoTitleDeleted val="0"/>
    <c:view3D>
      <c:rotX val="15"/>
      <c:rotY val="20"/>
      <c:depthPercent val="100"/>
      <c:rAngAx val="1"/>
    </c:view3D>
    <c:floor>
      <c:thickness val="0"/>
      <c:spPr>
        <a:noFill/>
        <a:ln w="6350">
          <a:noFill/>
        </a:ln>
      </c:spPr>
    </c:floor>
    <c:sideWall>
      <c:thickness val="0"/>
      <c:spPr>
        <a:noFill/>
        <a:ln w="25400">
          <a:noFill/>
        </a:ln>
      </c:spPr>
    </c:sideWall>
    <c:backWall>
      <c:thickness val="0"/>
      <c:spPr>
        <a:noFill/>
        <a:ln w="25400">
          <a:noFill/>
        </a:ln>
      </c:spPr>
    </c:backWall>
    <c:plotArea>
      <c:layout/>
      <c:bar3DChart>
        <c:barDir val="bar"/>
        <c:grouping val="clustered"/>
        <c:varyColors val="0"/>
        <c:ser>
          <c:idx val="0"/>
          <c:order val="0"/>
          <c:spPr>
            <a:solidFill>
              <a:srgbClr val="4472C4"/>
            </a:solidFill>
            <a:ln w="25400">
              <a:noFill/>
            </a:ln>
          </c:spPr>
          <c:invertIfNegative val="0"/>
          <c:dLbls>
            <c:spPr>
              <a:noFill/>
              <a:ln w="25400">
                <a:noFill/>
              </a:ln>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'K8'!$A$2:$A$25</c:f>
              <c:strCache>
                <c:ptCount val="24"/>
                <c:pt idx="0">
                  <c:v>looduskeskkond (sh metsad, rannikuala)</c:v>
                </c:pt>
                <c:pt idx="1">
                  <c:v>pakiautomaatide olemasolu ja kättesaadavus</c:v>
                </c:pt>
                <c:pt idx="2">
                  <c:v>joogivee kvaliteet</c:v>
                </c:pt>
                <c:pt idx="3">
                  <c:v>rohealad (sh haljasalad, pargid, looduslikud puhkealad)</c:v>
                </c:pt>
                <c:pt idx="4">
                  <c:v>turvalisus</c:v>
                </c:pt>
                <c:pt idx="5">
                  <c:v>välisõhu kvaliteet (lõhnahäiringud, õhusaaste)</c:v>
                </c:pt>
                <c:pt idx="6">
                  <c:v>alushariduse kvaliteet</c:v>
                </c:pt>
                <c:pt idx="7">
                  <c:v>raamatukoguteenused</c:v>
                </c:pt>
                <c:pt idx="8">
                  <c:v>laste mänguväljakud</c:v>
                </c:pt>
                <c:pt idx="9">
                  <c:v>liikumis- ja sportimisvõimalused välitingimustes (sh matka-,õppe-ja terviserajad)</c:v>
                </c:pt>
                <c:pt idx="10">
                  <c:v>üldhariduse kvaliteet</c:v>
                </c:pt>
                <c:pt idx="11">
                  <c:v>tänavate ja teede hooldamine suvisel hooajal</c:v>
                </c:pt>
                <c:pt idx="12">
                  <c:v>kergliiklusteed</c:v>
                </c:pt>
                <c:pt idx="13">
                  <c:v>müratase</c:v>
                </c:pt>
                <c:pt idx="14">
                  <c:v>ligipääs avalikele/ühiskondlikele hoonetele (nt kaldtee, lift)</c:v>
                </c:pt>
                <c:pt idx="15">
                  <c:v>jäätmekäitlus (jäätmevedu, sorteerimisvõimalused)</c:v>
                </c:pt>
                <c:pt idx="16">
                  <c:v>avalikud alad (sh eluasemete lähialad, tänavaruum, väljakud, ootealad, kogunemiskohad)</c:v>
                </c:pt>
                <c:pt idx="17">
                  <c:v>tänavavalgustus</c:v>
                </c:pt>
                <c:pt idx="18">
                  <c:v>supluskohad</c:v>
                </c:pt>
                <c:pt idx="19">
                  <c:v>huvihariduse ja huvitegevuse kättesaadavus</c:v>
                </c:pt>
                <c:pt idx="20">
                  <c:v>vaba aja veetmise võimalused</c:v>
                </c:pt>
                <c:pt idx="21">
                  <c:v>tänavate ja teede hooldamine talvisel hooajal</c:v>
                </c:pt>
                <c:pt idx="22">
                  <c:v>kordus-ja taaskasutusvõimalused</c:v>
                </c:pt>
                <c:pt idx="23">
                  <c:v>kohalike tootjate poolt kasvatatud toidu kättesaadavus</c:v>
                </c:pt>
              </c:strCache>
            </c:strRef>
          </c:cat>
          <c:val>
            <c:numRef>
              <c:f>'K8'!$B$2:$B$25</c:f>
              <c:numCache>
                <c:formatCode>###0.0</c:formatCode>
                <c:ptCount val="24"/>
                <c:pt idx="0">
                  <c:v>4.076423124339005</c:v>
                </c:pt>
                <c:pt idx="1">
                  <c:v>3.9045612117259858</c:v>
                </c:pt>
                <c:pt idx="2">
                  <c:v>3.8865747149439653</c:v>
                </c:pt>
                <c:pt idx="3">
                  <c:v>3.8754390608665239</c:v>
                </c:pt>
                <c:pt idx="4">
                  <c:v>3.8750352433684139</c:v>
                </c:pt>
                <c:pt idx="5">
                  <c:v>3.8483404199192961</c:v>
                </c:pt>
                <c:pt idx="6">
                  <c:v>3.8470047603378053</c:v>
                </c:pt>
                <c:pt idx="7">
                  <c:v>3.7537145794468882</c:v>
                </c:pt>
                <c:pt idx="8">
                  <c:v>3.6721039108116216</c:v>
                </c:pt>
                <c:pt idx="9">
                  <c:v>3.667204200978881</c:v>
                </c:pt>
                <c:pt idx="10">
                  <c:v>3.621910926234357</c:v>
                </c:pt>
                <c:pt idx="11">
                  <c:v>3.5751479313121424</c:v>
                </c:pt>
                <c:pt idx="12">
                  <c:v>3.5553876280042829</c:v>
                </c:pt>
                <c:pt idx="13">
                  <c:v>3.5354023912130628</c:v>
                </c:pt>
                <c:pt idx="14">
                  <c:v>3.463658315222979</c:v>
                </c:pt>
                <c:pt idx="15">
                  <c:v>3.4429592076948325</c:v>
                </c:pt>
                <c:pt idx="16">
                  <c:v>3.4146726168363073</c:v>
                </c:pt>
                <c:pt idx="17">
                  <c:v>3.3589452254382568</c:v>
                </c:pt>
                <c:pt idx="18">
                  <c:v>3.308122399363735</c:v>
                </c:pt>
                <c:pt idx="19">
                  <c:v>3.1707466091819589</c:v>
                </c:pt>
                <c:pt idx="20">
                  <c:v>3.1518251415675076</c:v>
                </c:pt>
                <c:pt idx="21">
                  <c:v>3.1045586228322275</c:v>
                </c:pt>
                <c:pt idx="22">
                  <c:v>3.0614849483621982</c:v>
                </c:pt>
                <c:pt idx="23">
                  <c:v>3.0508555164249809</c:v>
                </c:pt>
              </c:numCache>
            </c:numRef>
          </c:val>
          <c:extLst xmlns:c16r2="http://schemas.microsoft.com/office/drawing/2015/06/chart">
            <c:ext xmlns:c16="http://schemas.microsoft.com/office/drawing/2014/chart" uri="{C3380CC4-5D6E-409C-BE32-E72D297353CC}">
              <c16:uniqueId val="{00000000-7284-440E-A586-AF9F57FED7C0}"/>
            </c:ext>
          </c:extLst>
        </c:ser>
        <c:dLbls>
          <c:showLegendKey val="0"/>
          <c:showVal val="0"/>
          <c:showCatName val="0"/>
          <c:showSerName val="0"/>
          <c:showPercent val="0"/>
          <c:showBubbleSize val="0"/>
        </c:dLbls>
        <c:gapWidth val="150"/>
        <c:shape val="box"/>
        <c:axId val="397613160"/>
        <c:axId val="397618648"/>
        <c:axId val="0"/>
      </c:bar3DChart>
      <c:catAx>
        <c:axId val="397613160"/>
        <c:scaling>
          <c:orientation val="maxMin"/>
        </c:scaling>
        <c:delete val="0"/>
        <c:axPos val="l"/>
        <c:numFmt formatCode="General" sourceLinked="1"/>
        <c:majorTickMark val="none"/>
        <c:minorTickMark val="none"/>
        <c:tickLblPos val="nextTo"/>
        <c:spPr>
          <a:ln w="6350">
            <a:noFill/>
          </a:ln>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t-EE"/>
          </a:p>
        </c:txPr>
        <c:crossAx val="397618648"/>
        <c:crosses val="autoZero"/>
        <c:auto val="1"/>
        <c:lblAlgn val="ctr"/>
        <c:lblOffset val="100"/>
        <c:noMultiLvlLbl val="0"/>
      </c:catAx>
      <c:valAx>
        <c:axId val="397618648"/>
        <c:scaling>
          <c:orientation val="minMax"/>
          <c:max val="5"/>
        </c:scaling>
        <c:delete val="1"/>
        <c:axPos val="b"/>
        <c:numFmt formatCode="###0.0" sourceLinked="1"/>
        <c:majorTickMark val="out"/>
        <c:minorTickMark val="none"/>
        <c:tickLblPos val="nextTo"/>
        <c:crossAx val="397613160"/>
        <c:crosses val="max"/>
        <c:crossBetween val="between"/>
      </c:valAx>
      <c:spPr>
        <a:noFill/>
        <a:ln w="25400">
          <a:noFill/>
        </a:ln>
      </c:spPr>
    </c:plotArea>
    <c:plotVisOnly val="1"/>
    <c:dispBlanksAs val="gap"/>
    <c:showDLblsOverMax val="0"/>
  </c:chart>
  <c:spPr>
    <a:noFill/>
    <a:ln w="9525" cap="flat" cmpd="sng" algn="ctr">
      <a:noFill/>
      <a:round/>
    </a:ln>
    <a:effectLst/>
  </c:spPr>
  <c:txPr>
    <a:bodyPr/>
    <a:lstStyle/>
    <a:p>
      <a:pPr>
        <a:defRPr/>
      </a:pPr>
      <a:endParaRPr lang="et-EE"/>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23C7210-B3CF-4674-8748-D51044E18A02}" type="slidenum">
              <a:rPr lang="lt-LT" smtClean="0"/>
              <a:t>‹#›</a:t>
            </a:fld>
            <a:endParaRPr lang="lt-LT"/>
          </a:p>
        </p:txBody>
      </p:sp>
    </p:spTree>
    <p:extLst>
      <p:ext uri="{BB962C8B-B14F-4D97-AF65-F5344CB8AC3E}">
        <p14:creationId xmlns:p14="http://schemas.microsoft.com/office/powerpoint/2010/main" val="5393908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E948DD-93C8-4050-ADB1-F5C0565DA06B}" type="datetimeFigureOut">
              <a:rPr lang="lt-LT" smtClean="0"/>
              <a:t>2022-06-22</a:t>
            </a:fld>
            <a:endParaRPr lang="lt-L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t-L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6A2B44-49CB-4723-964D-A9AF7BF96B3A}" type="slidenum">
              <a:rPr lang="lt-LT" smtClean="0"/>
              <a:t>‹#›</a:t>
            </a:fld>
            <a:endParaRPr lang="lt-LT"/>
          </a:p>
        </p:txBody>
      </p:sp>
    </p:spTree>
    <p:extLst>
      <p:ext uri="{BB962C8B-B14F-4D97-AF65-F5344CB8AC3E}">
        <p14:creationId xmlns:p14="http://schemas.microsoft.com/office/powerpoint/2010/main" val="1025221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5"/>
          </p:nvPr>
        </p:nvSpPr>
        <p:spPr/>
        <p:txBody>
          <a:bodyPr/>
          <a:lstStyle/>
          <a:p>
            <a:fld id="{C56A2B44-49CB-4723-964D-A9AF7BF96B3A}" type="slidenum">
              <a:rPr lang="lt-LT" smtClean="0"/>
              <a:t>2</a:t>
            </a:fld>
            <a:endParaRPr lang="lt-LT"/>
          </a:p>
        </p:txBody>
      </p:sp>
    </p:spTree>
    <p:extLst>
      <p:ext uri="{BB962C8B-B14F-4D97-AF65-F5344CB8AC3E}">
        <p14:creationId xmlns:p14="http://schemas.microsoft.com/office/powerpoint/2010/main" val="2629967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5"/>
          </p:nvPr>
        </p:nvSpPr>
        <p:spPr/>
        <p:txBody>
          <a:bodyPr/>
          <a:lstStyle/>
          <a:p>
            <a:fld id="{C56A2B44-49CB-4723-964D-A9AF7BF96B3A}" type="slidenum">
              <a:rPr lang="lt-LT" smtClean="0"/>
              <a:t>3</a:t>
            </a:fld>
            <a:endParaRPr lang="lt-LT"/>
          </a:p>
        </p:txBody>
      </p:sp>
    </p:spTree>
    <p:extLst>
      <p:ext uri="{BB962C8B-B14F-4D97-AF65-F5344CB8AC3E}">
        <p14:creationId xmlns:p14="http://schemas.microsoft.com/office/powerpoint/2010/main" val="3708036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20A26B8-364F-4B0B-8B54-492A4C47665A}" type="slidenum">
              <a:rPr lang="en-GB" smtClean="0"/>
              <a:pPr/>
              <a:t>53</a:t>
            </a:fld>
            <a:endParaRPr lang="en-GB"/>
          </a:p>
        </p:txBody>
      </p:sp>
    </p:spTree>
    <p:extLst>
      <p:ext uri="{BB962C8B-B14F-4D97-AF65-F5344CB8AC3E}">
        <p14:creationId xmlns:p14="http://schemas.microsoft.com/office/powerpoint/2010/main" val="28416893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4996998"/>
            <a:ext cx="9144000" cy="1024287"/>
          </a:xfrm>
        </p:spPr>
        <p:txBody>
          <a:bodyPr anchor="t">
            <a:normAutofit/>
          </a:bodyPr>
          <a:lstStyle>
            <a:lvl1pPr algn="ctr">
              <a:defRPr sz="4800" baseline="0">
                <a:solidFill>
                  <a:srgbClr val="061A26"/>
                </a:solidFill>
                <a:latin typeface="Cambria Math" panose="02040503050406030204" pitchFamily="18" charset="0"/>
                <a:ea typeface="Cambria Math" panose="02040503050406030204" pitchFamily="18" charset="0"/>
              </a:defRPr>
            </a:lvl1pPr>
          </a:lstStyle>
          <a:p>
            <a:r>
              <a:rPr lang="lt-LT" dirty="0"/>
              <a:t>Įrašykite Pavadinimą</a:t>
            </a:r>
          </a:p>
        </p:txBody>
      </p:sp>
      <p:sp>
        <p:nvSpPr>
          <p:cNvPr id="3" name="Subtitle 2"/>
          <p:cNvSpPr>
            <a:spLocks noGrp="1"/>
          </p:cNvSpPr>
          <p:nvPr>
            <p:ph type="subTitle" idx="1" hasCustomPrompt="1"/>
          </p:nvPr>
        </p:nvSpPr>
        <p:spPr>
          <a:xfrm>
            <a:off x="1524000" y="4524663"/>
            <a:ext cx="9144000" cy="472335"/>
          </a:xfrm>
        </p:spPr>
        <p:txBody>
          <a:bodyPr anchor="b"/>
          <a:lstStyle>
            <a:lvl1pPr marL="0" indent="0" algn="ctr">
              <a:buNone/>
              <a:defRPr sz="2400">
                <a:solidFill>
                  <a:srgbClr val="09234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dirty="0"/>
              <a:t>Įrašykite komentarą</a:t>
            </a:r>
          </a:p>
        </p:txBody>
      </p:sp>
      <p:grpSp>
        <p:nvGrpSpPr>
          <p:cNvPr id="7" name="Group 6"/>
          <p:cNvGrpSpPr>
            <a:grpSpLocks noChangeAspect="1"/>
          </p:cNvGrpSpPr>
          <p:nvPr userDrawn="1"/>
        </p:nvGrpSpPr>
        <p:grpSpPr>
          <a:xfrm>
            <a:off x="3913106" y="6286347"/>
            <a:ext cx="4365787" cy="414546"/>
            <a:chOff x="970819" y="4673354"/>
            <a:chExt cx="6829642" cy="648497"/>
          </a:xfrm>
        </p:grpSpPr>
        <p:pic>
          <p:nvPicPr>
            <p:cNvPr id="8" name="Picture 7" descr="LRSTA.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70819" y="4673354"/>
              <a:ext cx="1905000" cy="635000"/>
            </a:xfrm>
            <a:prstGeom prst="rect">
              <a:avLst/>
            </a:prstGeom>
          </p:spPr>
        </p:pic>
        <p:pic>
          <p:nvPicPr>
            <p:cNvPr id="9" name="Picture 8" descr="Div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954825" y="4742707"/>
              <a:ext cx="1541521" cy="414283"/>
            </a:xfrm>
            <a:prstGeom prst="rect">
              <a:avLst/>
            </a:prstGeom>
          </p:spPr>
        </p:pic>
        <p:pic>
          <p:nvPicPr>
            <p:cNvPr id="11" name="Picture 10" descr="baltojibanga.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204406" y="4738622"/>
              <a:ext cx="1596055" cy="532019"/>
            </a:xfrm>
            <a:prstGeom prst="rect">
              <a:avLst/>
            </a:prstGeom>
          </p:spPr>
        </p:pic>
        <p:pic>
          <p:nvPicPr>
            <p:cNvPr id="12" name="Picture 11" descr="esomar 4.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572000" y="4686851"/>
              <a:ext cx="1905000" cy="635000"/>
            </a:xfrm>
            <a:prstGeom prst="rect">
              <a:avLst/>
            </a:prstGeom>
          </p:spPr>
        </p:pic>
      </p:grpSp>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524000" y="1072462"/>
            <a:ext cx="2492234" cy="1625794"/>
          </a:xfrm>
          <a:prstGeom prst="rect">
            <a:avLst/>
          </a:prstGeom>
        </p:spPr>
      </p:pic>
    </p:spTree>
    <p:extLst>
      <p:ext uri="{BB962C8B-B14F-4D97-AF65-F5344CB8AC3E}">
        <p14:creationId xmlns:p14="http://schemas.microsoft.com/office/powerpoint/2010/main" val="3948814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Question and Content">
    <p:spTree>
      <p:nvGrpSpPr>
        <p:cNvPr id="1" name=""/>
        <p:cNvGrpSpPr/>
        <p:nvPr/>
      </p:nvGrpSpPr>
      <p:grpSpPr>
        <a:xfrm>
          <a:off x="0" y="0"/>
          <a:ext cx="0" cy="0"/>
          <a:chOff x="0" y="0"/>
          <a:chExt cx="0" cy="0"/>
        </a:xfrm>
      </p:grpSpPr>
      <p:sp>
        <p:nvSpPr>
          <p:cNvPr id="3" name="Rectangle 2"/>
          <p:cNvSpPr/>
          <p:nvPr userDrawn="1"/>
        </p:nvSpPr>
        <p:spPr>
          <a:xfrm>
            <a:off x="0" y="-1"/>
            <a:ext cx="4038600" cy="6858001"/>
          </a:xfrm>
          <a:prstGeom prst="rect">
            <a:avLst/>
          </a:prstGeom>
          <a:solidFill>
            <a:srgbClr val="061A26">
              <a:alpha val="9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 name="Title 1"/>
          <p:cNvSpPr>
            <a:spLocks noGrp="1"/>
          </p:cNvSpPr>
          <p:nvPr>
            <p:ph type="title"/>
          </p:nvPr>
        </p:nvSpPr>
        <p:spPr>
          <a:xfrm>
            <a:off x="271681" y="185912"/>
            <a:ext cx="3495236" cy="861889"/>
          </a:xfrm>
        </p:spPr>
        <p:txBody>
          <a:bodyPr anchor="ctr">
            <a:normAutofit/>
          </a:bodyPr>
          <a:lstStyle>
            <a:lvl1pPr>
              <a:defRPr sz="2800" b="1">
                <a:solidFill>
                  <a:srgbClr val="F5F5F5"/>
                </a:solidFill>
                <a:latin typeface="Cambria Math" panose="02040503050406030204" pitchFamily="18" charset="0"/>
                <a:ea typeface="Cambria Math" panose="02040503050406030204" pitchFamily="18" charset="0"/>
              </a:defRPr>
            </a:lvl1pPr>
          </a:lstStyle>
          <a:p>
            <a:r>
              <a:rPr lang="en-US" dirty="0"/>
              <a:t>Click to edit Master title style</a:t>
            </a:r>
            <a:endParaRPr lang="lt-LT" dirty="0"/>
          </a:p>
        </p:txBody>
      </p:sp>
      <p:sp>
        <p:nvSpPr>
          <p:cNvPr id="8" name="Text Placeholder 7"/>
          <p:cNvSpPr>
            <a:spLocks noGrp="1"/>
          </p:cNvSpPr>
          <p:nvPr>
            <p:ph type="body" sz="quarter" idx="13"/>
          </p:nvPr>
        </p:nvSpPr>
        <p:spPr>
          <a:xfrm>
            <a:off x="271681" y="2281516"/>
            <a:ext cx="3495236" cy="4074833"/>
          </a:xfrm>
        </p:spPr>
        <p:txBody>
          <a:bodyPr>
            <a:normAutofit/>
          </a:bodyPr>
          <a:lstStyle>
            <a:lvl1pPr marL="228600" indent="-228600">
              <a:buSzPct val="50000"/>
              <a:buFont typeface="Wingdings" panose="05000000000000000000" pitchFamily="2" charset="2"/>
              <a:buChar char="§"/>
              <a:defRPr sz="1800">
                <a:solidFill>
                  <a:srgbClr val="F5F5F5"/>
                </a:solidFill>
                <a:latin typeface="+mn-lt"/>
                <a:cs typeface="Times New Roman" panose="02020603050405020304" pitchFamily="18" charset="0"/>
              </a:defRPr>
            </a:lvl1pPr>
            <a:lvl2pPr marL="685800" indent="-228600">
              <a:buSzPct val="50000"/>
              <a:buFont typeface="Wingdings" panose="05000000000000000000" pitchFamily="2" charset="2"/>
              <a:buChar char="§"/>
              <a:defRPr sz="1600">
                <a:solidFill>
                  <a:srgbClr val="F5F5F5"/>
                </a:solidFill>
                <a:latin typeface="+mn-lt"/>
                <a:cs typeface="Times New Roman" panose="02020603050405020304" pitchFamily="18" charset="0"/>
              </a:defRPr>
            </a:lvl2pPr>
            <a:lvl3pPr marL="1143000" indent="-228600">
              <a:buSzPct val="50000"/>
              <a:buFont typeface="Wingdings" panose="05000000000000000000" pitchFamily="2" charset="2"/>
              <a:buChar char="§"/>
              <a:defRPr sz="1400">
                <a:solidFill>
                  <a:srgbClr val="F5F5F5"/>
                </a:solidFill>
                <a:latin typeface="+mn-lt"/>
                <a:cs typeface="Times New Roman" panose="02020603050405020304" pitchFamily="18" charset="0"/>
              </a:defRPr>
            </a:lvl3pPr>
            <a:lvl4pPr marL="1543050" indent="-171450">
              <a:buSzPct val="50000"/>
              <a:buFont typeface="Wingdings" panose="05000000000000000000" pitchFamily="2" charset="2"/>
              <a:buChar char="§"/>
              <a:defRPr sz="1200">
                <a:solidFill>
                  <a:srgbClr val="F5F5F5"/>
                </a:solidFill>
                <a:latin typeface="+mn-lt"/>
                <a:cs typeface="Times New Roman" panose="02020603050405020304" pitchFamily="18" charset="0"/>
              </a:defRPr>
            </a:lvl4pPr>
            <a:lvl5pPr marL="2057400" indent="-228600">
              <a:buSzPct val="50000"/>
              <a:buFont typeface="Wingdings" panose="05000000000000000000" pitchFamily="2" charset="2"/>
              <a:buChar char="§"/>
              <a:defRPr sz="1200">
                <a:solidFill>
                  <a:srgbClr val="F5F5F5"/>
                </a:solidFill>
                <a:latin typeface="+mn-lt"/>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t-LT" dirty="0"/>
          </a:p>
        </p:txBody>
      </p:sp>
      <p:sp>
        <p:nvSpPr>
          <p:cNvPr id="11" name="Subtitle 2"/>
          <p:cNvSpPr>
            <a:spLocks noGrp="1"/>
          </p:cNvSpPr>
          <p:nvPr>
            <p:ph type="subTitle" idx="1" hasCustomPrompt="1"/>
          </p:nvPr>
        </p:nvSpPr>
        <p:spPr>
          <a:xfrm>
            <a:off x="271681" y="1233714"/>
            <a:ext cx="3495236" cy="827881"/>
          </a:xfrm>
        </p:spPr>
        <p:txBody>
          <a:bodyPr anchor="ctr">
            <a:normAutofit/>
          </a:bodyPr>
          <a:lstStyle>
            <a:lvl1pPr marL="0" indent="0" algn="l">
              <a:buNone/>
              <a:defRPr sz="1800" i="0" baseline="0">
                <a:solidFill>
                  <a:srgbClr val="F5F5F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dirty="0"/>
              <a:t>Įrašykite klausimą</a:t>
            </a:r>
          </a:p>
        </p:txBody>
      </p:sp>
      <p:sp>
        <p:nvSpPr>
          <p:cNvPr id="12" name="Text Placeholder 7"/>
          <p:cNvSpPr>
            <a:spLocks noGrp="1"/>
          </p:cNvSpPr>
          <p:nvPr>
            <p:ph type="body" sz="quarter" idx="14" hasCustomPrompt="1"/>
          </p:nvPr>
        </p:nvSpPr>
        <p:spPr>
          <a:xfrm>
            <a:off x="4038598" y="6356349"/>
            <a:ext cx="8153402" cy="352343"/>
          </a:xfrm>
        </p:spPr>
        <p:txBody>
          <a:bodyP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baseline="0">
                <a:solidFill>
                  <a:schemeClr val="tx1"/>
                </a:solidFill>
                <a:latin typeface="+mn-lt"/>
                <a:cs typeface="Times New Roman" panose="02020603050405020304" pitchFamily="18" charset="0"/>
              </a:defRPr>
            </a:lvl1pPr>
            <a:lvl2pPr>
              <a:defRPr sz="1600">
                <a:solidFill>
                  <a:schemeClr val="accent2"/>
                </a:solidFill>
                <a:latin typeface="+mn-lt"/>
                <a:cs typeface="Times New Roman" panose="02020603050405020304" pitchFamily="18" charset="0"/>
              </a:defRPr>
            </a:lvl2pPr>
            <a:lvl3pPr>
              <a:defRPr sz="1400">
                <a:solidFill>
                  <a:schemeClr val="accent2"/>
                </a:solidFill>
                <a:latin typeface="+mn-lt"/>
                <a:cs typeface="Times New Roman" panose="02020603050405020304" pitchFamily="18" charset="0"/>
              </a:defRPr>
            </a:lvl3pPr>
            <a:lvl4pPr>
              <a:defRPr sz="1200">
                <a:solidFill>
                  <a:schemeClr val="accent2"/>
                </a:solidFill>
                <a:latin typeface="+mn-lt"/>
                <a:cs typeface="Times New Roman" panose="02020603050405020304" pitchFamily="18" charset="0"/>
              </a:defRPr>
            </a:lvl4pPr>
            <a:lvl5pPr>
              <a:defRPr sz="1200">
                <a:solidFill>
                  <a:schemeClr val="accent2"/>
                </a:solidFill>
                <a:latin typeface="+mn-lt"/>
                <a:cs typeface="Times New Roman" panose="02020603050405020304" pitchFamily="18" charset="0"/>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lt-LT" dirty="0"/>
              <a:t>Įrašykite komentarus apie imtį</a:t>
            </a:r>
          </a:p>
        </p:txBody>
      </p:sp>
    </p:spTree>
    <p:extLst>
      <p:ext uri="{BB962C8B-B14F-4D97-AF65-F5344CB8AC3E}">
        <p14:creationId xmlns:p14="http://schemas.microsoft.com/office/powerpoint/2010/main" val="420780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1" y="1"/>
            <a:ext cx="12192000" cy="903599"/>
          </a:xfrm>
          <a:prstGeom prst="rect">
            <a:avLst/>
          </a:prstGeom>
          <a:solidFill>
            <a:srgbClr val="061A26">
              <a:alpha val="9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 name="Title 1"/>
          <p:cNvSpPr>
            <a:spLocks noGrp="1"/>
          </p:cNvSpPr>
          <p:nvPr>
            <p:ph type="title"/>
          </p:nvPr>
        </p:nvSpPr>
        <p:spPr>
          <a:xfrm>
            <a:off x="407832" y="1"/>
            <a:ext cx="11784168" cy="903600"/>
          </a:xfrm>
        </p:spPr>
        <p:txBody>
          <a:bodyPr anchor="ctr">
            <a:normAutofit/>
          </a:bodyPr>
          <a:lstStyle>
            <a:lvl1pPr>
              <a:defRPr sz="3200" b="1">
                <a:solidFill>
                  <a:srgbClr val="F5F5F5"/>
                </a:solidFill>
                <a:latin typeface="Cambria Math" panose="02040503050406030204" pitchFamily="18" charset="0"/>
                <a:ea typeface="Cambria Math" panose="02040503050406030204" pitchFamily="18" charset="0"/>
              </a:defRPr>
            </a:lvl1pPr>
          </a:lstStyle>
          <a:p>
            <a:r>
              <a:rPr lang="en-US" dirty="0"/>
              <a:t>Click to edit Master title style</a:t>
            </a:r>
            <a:endParaRPr lang="lt-LT" dirty="0"/>
          </a:p>
        </p:txBody>
      </p:sp>
      <p:sp>
        <p:nvSpPr>
          <p:cNvPr id="6" name="Slide Number Placeholder 8"/>
          <p:cNvSpPr>
            <a:spLocks noGrp="1"/>
          </p:cNvSpPr>
          <p:nvPr>
            <p:ph type="sldNum" sz="quarter" idx="12"/>
          </p:nvPr>
        </p:nvSpPr>
        <p:spPr>
          <a:xfrm>
            <a:off x="0" y="0"/>
            <a:ext cx="407831" cy="903600"/>
          </a:xfrm>
          <a:effectLst>
            <a:outerShdw blurRad="50800" dist="38100" algn="l" rotWithShape="0">
              <a:prstClr val="black">
                <a:alpha val="40000"/>
              </a:prstClr>
            </a:outerShdw>
          </a:effectLst>
        </p:spPr>
        <p:txBody>
          <a:bodyPr/>
          <a:lstStyle/>
          <a:p>
            <a:fld id="{8A6009BB-32DB-4743-B7B2-C117DEB9554B}" type="slidenum">
              <a:rPr lang="lt-LT" smtClean="0"/>
              <a:t>‹#›</a:t>
            </a:fld>
            <a:endParaRPr lang="lt-LT" dirty="0"/>
          </a:p>
        </p:txBody>
      </p:sp>
    </p:spTree>
    <p:extLst>
      <p:ext uri="{BB962C8B-B14F-4D97-AF65-F5344CB8AC3E}">
        <p14:creationId xmlns:p14="http://schemas.microsoft.com/office/powerpoint/2010/main" val="312668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Rectangle 5"/>
          <p:cNvSpPr/>
          <p:nvPr userDrawn="1"/>
        </p:nvSpPr>
        <p:spPr>
          <a:xfrm>
            <a:off x="1" y="1"/>
            <a:ext cx="12192000" cy="903599"/>
          </a:xfrm>
          <a:prstGeom prst="rect">
            <a:avLst/>
          </a:prstGeom>
          <a:solidFill>
            <a:srgbClr val="061A26">
              <a:alpha val="9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 name="Title 1"/>
          <p:cNvSpPr>
            <a:spLocks noGrp="1"/>
          </p:cNvSpPr>
          <p:nvPr>
            <p:ph type="title"/>
          </p:nvPr>
        </p:nvSpPr>
        <p:spPr>
          <a:xfrm>
            <a:off x="407832" y="1"/>
            <a:ext cx="11784168" cy="903600"/>
          </a:xfrm>
        </p:spPr>
        <p:txBody>
          <a:bodyPr anchor="ctr">
            <a:normAutofit/>
          </a:bodyPr>
          <a:lstStyle>
            <a:lvl1pPr>
              <a:defRPr sz="3200" b="1">
                <a:solidFill>
                  <a:srgbClr val="F5F5F5"/>
                </a:solidFill>
                <a:latin typeface="Cambria Math" panose="02040503050406030204" pitchFamily="18" charset="0"/>
                <a:ea typeface="Cambria Math" panose="02040503050406030204" pitchFamily="18" charset="0"/>
              </a:defRPr>
            </a:lvl1pPr>
          </a:lstStyle>
          <a:p>
            <a:r>
              <a:rPr lang="en-US" dirty="0"/>
              <a:t>Click to edit Master title style</a:t>
            </a:r>
            <a:endParaRPr lang="lt-LT" dirty="0"/>
          </a:p>
        </p:txBody>
      </p:sp>
      <p:sp>
        <p:nvSpPr>
          <p:cNvPr id="9" name="Text Placeholder 8"/>
          <p:cNvSpPr>
            <a:spLocks noGrp="1"/>
          </p:cNvSpPr>
          <p:nvPr>
            <p:ph type="body" sz="quarter" idx="15"/>
          </p:nvPr>
        </p:nvSpPr>
        <p:spPr>
          <a:xfrm>
            <a:off x="710270" y="1941342"/>
            <a:ext cx="10771460" cy="3699617"/>
          </a:xfrm>
        </p:spPr>
        <p:txBody>
          <a:bodyPr>
            <a:normAutofit/>
          </a:bodyPr>
          <a:lstStyle>
            <a:lvl1pPr marL="228600" indent="-228600">
              <a:buSzPct val="50000"/>
              <a:buFont typeface="Wingdings" panose="05000000000000000000" pitchFamily="2" charset="2"/>
              <a:buChar char="§"/>
              <a:defRPr sz="2800">
                <a:solidFill>
                  <a:schemeClr val="tx1"/>
                </a:solidFill>
                <a:latin typeface="+mj-lt"/>
              </a:defRPr>
            </a:lvl1pPr>
            <a:lvl2pPr marL="685800" indent="-228600">
              <a:buSzPct val="50000"/>
              <a:buFont typeface="Wingdings" panose="05000000000000000000" pitchFamily="2" charset="2"/>
              <a:buChar char="§"/>
              <a:defRPr sz="2400">
                <a:solidFill>
                  <a:schemeClr val="tx1"/>
                </a:solidFill>
                <a:latin typeface="+mj-lt"/>
              </a:defRPr>
            </a:lvl2pPr>
            <a:lvl3pPr marL="1143000" indent="-228600">
              <a:buSzPct val="50000"/>
              <a:buFont typeface="Wingdings" panose="05000000000000000000" pitchFamily="2" charset="2"/>
              <a:buChar char="§"/>
              <a:defRPr sz="2000">
                <a:solidFill>
                  <a:schemeClr val="tx1"/>
                </a:solidFill>
                <a:latin typeface="+mj-lt"/>
              </a:defRPr>
            </a:lvl3pPr>
            <a:lvl4pPr marL="1600200" indent="-228600">
              <a:buSzPct val="50000"/>
              <a:buFont typeface="Wingdings" panose="05000000000000000000" pitchFamily="2" charset="2"/>
              <a:buChar char="§"/>
              <a:defRPr sz="1800">
                <a:solidFill>
                  <a:schemeClr val="tx1"/>
                </a:solidFill>
                <a:latin typeface="+mj-lt"/>
              </a:defRPr>
            </a:lvl4pPr>
            <a:lvl5pPr marL="2057400" indent="-228600">
              <a:buSzPct val="50000"/>
              <a:buFont typeface="Wingdings" panose="05000000000000000000" pitchFamily="2" charset="2"/>
              <a:buChar char="§"/>
              <a:defRPr sz="1800">
                <a:solidFill>
                  <a:schemeClr val="tx1"/>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t-LT" dirty="0"/>
          </a:p>
        </p:txBody>
      </p:sp>
      <p:sp>
        <p:nvSpPr>
          <p:cNvPr id="7" name="Slide Number Placeholder 8"/>
          <p:cNvSpPr>
            <a:spLocks noGrp="1"/>
          </p:cNvSpPr>
          <p:nvPr>
            <p:ph type="sldNum" sz="quarter" idx="12"/>
          </p:nvPr>
        </p:nvSpPr>
        <p:spPr>
          <a:xfrm>
            <a:off x="0" y="0"/>
            <a:ext cx="407831" cy="903600"/>
          </a:xfrm>
          <a:effectLst>
            <a:outerShdw blurRad="50800" dist="38100" algn="l" rotWithShape="0">
              <a:prstClr val="black">
                <a:alpha val="40000"/>
              </a:prstClr>
            </a:outerShdw>
          </a:effectLst>
        </p:spPr>
        <p:txBody>
          <a:bodyPr/>
          <a:lstStyle/>
          <a:p>
            <a:fld id="{8A6009BB-32DB-4743-B7B2-C117DEB9554B}" type="slidenum">
              <a:rPr lang="lt-LT" smtClean="0"/>
              <a:t>‹#›</a:t>
            </a:fld>
            <a:endParaRPr lang="lt-LT" dirty="0"/>
          </a:p>
        </p:txBody>
      </p:sp>
    </p:spTree>
    <p:extLst>
      <p:ext uri="{BB962C8B-B14F-4D97-AF65-F5344CB8AC3E}">
        <p14:creationId xmlns:p14="http://schemas.microsoft.com/office/powerpoint/2010/main" val="1398232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2_Section Header">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3207434"/>
          </a:xfrm>
          <a:prstGeom prst="rect">
            <a:avLst/>
          </a:prstGeom>
          <a:solidFill>
            <a:srgbClr val="092341">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 name="Title 1"/>
          <p:cNvSpPr>
            <a:spLocks noGrp="1"/>
          </p:cNvSpPr>
          <p:nvPr>
            <p:ph type="title"/>
          </p:nvPr>
        </p:nvSpPr>
        <p:spPr>
          <a:xfrm>
            <a:off x="0" y="3207434"/>
            <a:ext cx="12192000" cy="1355041"/>
          </a:xfrm>
          <a:solidFill>
            <a:srgbClr val="061A26">
              <a:alpha val="95000"/>
            </a:srgbClr>
          </a:solidFill>
        </p:spPr>
        <p:txBody>
          <a:bodyPr anchor="b"/>
          <a:lstStyle>
            <a:lvl1pPr algn="r">
              <a:defRPr sz="6000">
                <a:solidFill>
                  <a:srgbClr val="F5F5F5"/>
                </a:solidFill>
                <a:latin typeface="Cambria Math" panose="02040503050406030204" pitchFamily="18" charset="0"/>
                <a:ea typeface="Cambria Math" panose="02040503050406030204" pitchFamily="18" charset="0"/>
              </a:defRPr>
            </a:lvl1pPr>
          </a:lstStyle>
          <a:p>
            <a:r>
              <a:rPr lang="en-US" dirty="0"/>
              <a:t>Click to edit Master title style</a:t>
            </a:r>
            <a:endParaRPr lang="lt-LT" dirty="0"/>
          </a:p>
        </p:txBody>
      </p:sp>
      <p:sp>
        <p:nvSpPr>
          <p:cNvPr id="3" name="Text Placeholder 2"/>
          <p:cNvSpPr>
            <a:spLocks noGrp="1"/>
          </p:cNvSpPr>
          <p:nvPr>
            <p:ph type="body" idx="1"/>
          </p:nvPr>
        </p:nvSpPr>
        <p:spPr>
          <a:xfrm>
            <a:off x="0" y="4562475"/>
            <a:ext cx="12192000" cy="544097"/>
          </a:xfrm>
          <a:solidFill>
            <a:srgbClr val="061A26">
              <a:alpha val="95000"/>
            </a:srgbClr>
          </a:solidFill>
        </p:spPr>
        <p:txBody>
          <a:bodyPr/>
          <a:lstStyle>
            <a:lvl1pPr marL="0" indent="0" algn="r">
              <a:buNone/>
              <a:defRPr sz="2400">
                <a:solidFill>
                  <a:srgbClr val="70809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9" name="Rectangle 8"/>
          <p:cNvSpPr/>
          <p:nvPr userDrawn="1"/>
        </p:nvSpPr>
        <p:spPr>
          <a:xfrm>
            <a:off x="0" y="5106572"/>
            <a:ext cx="12192000" cy="1751428"/>
          </a:xfrm>
          <a:prstGeom prst="rect">
            <a:avLst/>
          </a:prstGeom>
          <a:solidFill>
            <a:srgbClr val="092341">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2837281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r>
              <a:rPr lang="en-US"/>
              <a:t>1</a:t>
            </a: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94F5CF0B-6E6B-41F0-BB91-1A403F6606EC}" type="slidenum">
              <a:rPr lang="en-US" smtClean="0"/>
              <a:pPr/>
              <a:t>‹#›</a:t>
            </a:fld>
            <a:endParaRPr lang="en-US"/>
          </a:p>
        </p:txBody>
      </p:sp>
    </p:spTree>
    <p:extLst>
      <p:ext uri="{BB962C8B-B14F-4D97-AF65-F5344CB8AC3E}">
        <p14:creationId xmlns:p14="http://schemas.microsoft.com/office/powerpoint/2010/main" val="41898694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7830" y="1"/>
            <a:ext cx="11784169" cy="903600"/>
          </a:xfrm>
          <a:prstGeom prst="rect">
            <a:avLst/>
          </a:prstGeom>
        </p:spPr>
        <p:txBody>
          <a:bodyPr vert="horz" lIns="91440" tIns="45720" rIns="91440" bIns="45720" rtlCol="0" anchor="ctr">
            <a:normAutofit/>
          </a:bodyPr>
          <a:lstStyle/>
          <a:p>
            <a:r>
              <a:rPr lang="en-US"/>
              <a:t>Click to edit Master title style</a:t>
            </a:r>
            <a:endParaRPr lang="lt-LT"/>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t-LT" dirty="0"/>
          </a:p>
        </p:txBody>
      </p:sp>
      <p:sp>
        <p:nvSpPr>
          <p:cNvPr id="6" name="Slide Number Placeholder 5"/>
          <p:cNvSpPr>
            <a:spLocks noGrp="1"/>
          </p:cNvSpPr>
          <p:nvPr>
            <p:ph type="sldNum" sz="quarter" idx="4"/>
          </p:nvPr>
        </p:nvSpPr>
        <p:spPr>
          <a:xfrm>
            <a:off x="0" y="0"/>
            <a:ext cx="407831" cy="903600"/>
          </a:xfrm>
          <a:prstGeom prst="rect">
            <a:avLst/>
          </a:prstGeom>
          <a:solidFill>
            <a:srgbClr val="061A26">
              <a:alpha val="93000"/>
            </a:srgbClr>
          </a:solidFill>
          <a:effectLst>
            <a:outerShdw blurRad="50800" dist="38100" dir="2700000" algn="tl" rotWithShape="0">
              <a:prstClr val="black">
                <a:alpha val="40000"/>
              </a:prstClr>
            </a:outerShdw>
          </a:effectLst>
        </p:spPr>
        <p:txBody>
          <a:bodyPr vert="horz" lIns="91440" tIns="45720" rIns="91440" bIns="45720" rtlCol="0" anchor="ctr"/>
          <a:lstStyle>
            <a:lvl1pPr algn="ctr">
              <a:defRPr sz="1400">
                <a:solidFill>
                  <a:srgbClr val="F5F5F5"/>
                </a:solidFill>
              </a:defRPr>
            </a:lvl1pPr>
          </a:lstStyle>
          <a:p>
            <a:fld id="{8A6009BB-32DB-4743-B7B2-C117DEB9554B}" type="slidenum">
              <a:rPr lang="lt-LT" smtClean="0"/>
              <a:pPr/>
              <a:t>‹#›</a:t>
            </a:fld>
            <a:endParaRPr lang="lt-LT" dirty="0"/>
          </a:p>
        </p:txBody>
      </p:sp>
    </p:spTree>
    <p:extLst>
      <p:ext uri="{BB962C8B-B14F-4D97-AF65-F5344CB8AC3E}">
        <p14:creationId xmlns:p14="http://schemas.microsoft.com/office/powerpoint/2010/main" val="3148794258"/>
      </p:ext>
    </p:extLst>
  </p:cSld>
  <p:clrMap bg1="lt1" tx1="dk1" bg2="lt2" tx2="dk2" accent1="accent1" accent2="accent2" accent3="accent3" accent4="accent4" accent5="accent5" accent6="accent6" hlink="hlink" folHlink="folHlink"/>
  <p:sldLayoutIdLst>
    <p:sldLayoutId id="2147483693" r:id="rId1"/>
    <p:sldLayoutId id="2147483667" r:id="rId2"/>
    <p:sldLayoutId id="2147483664" r:id="rId3"/>
    <p:sldLayoutId id="2147483676" r:id="rId4"/>
    <p:sldLayoutId id="2147483681" r:id="rId5"/>
    <p:sldLayoutId id="2147483699" r:id="rId6"/>
  </p:sldLayoutIdLst>
  <p:hf hdr="0" ftr="0" dt="0"/>
  <p:txStyles>
    <p:titleStyle>
      <a:lvl1pPr algn="l" defTabSz="914400" rtl="0" eaLnBrk="1" latinLnBrk="0" hangingPunct="1">
        <a:lnSpc>
          <a:spcPct val="90000"/>
        </a:lnSpc>
        <a:spcBef>
          <a:spcPct val="0"/>
        </a:spcBef>
        <a:buNone/>
        <a:defRPr sz="4000" kern="1200">
          <a:solidFill>
            <a:schemeClr val="tx1"/>
          </a:solidFill>
          <a:latin typeface="Cambria Math" panose="02040503050406030204" pitchFamily="18" charset="0"/>
          <a:ea typeface="Cambria Math" panose="02040503050406030204" pitchFamily="18"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17.emf"/></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xml"/><Relationship Id="rId1" Type="http://schemas.openxmlformats.org/officeDocument/2006/relationships/vmlDrawing" Target="../drawings/vmlDrawing2.vml"/><Relationship Id="rId4" Type="http://schemas.openxmlformats.org/officeDocument/2006/relationships/image" Target="../media/image18.emf"/></Relationships>
</file>

<file path=ppt/slides/_rels/slide2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9.emf"/></Relationships>
</file>

<file path=ppt/slides/_rels/slide25.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3.xml"/><Relationship Id="rId1" Type="http://schemas.openxmlformats.org/officeDocument/2006/relationships/vmlDrawing" Target="../drawings/vmlDrawing4.vml"/><Relationship Id="rId4" Type="http://schemas.openxmlformats.org/officeDocument/2006/relationships/image" Target="../media/image20.emf"/></Relationships>
</file>

<file path=ppt/slides/_rels/slide38.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chart" Target="../charts/chart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chart" Target="../charts/chart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chart" Target="../charts/chart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chart" Target="../charts/chart43.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chart" Target="../charts/chart47.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234044" y="3814747"/>
            <a:ext cx="9232360" cy="1653790"/>
          </a:xfrm>
        </p:spPr>
        <p:txBody>
          <a:bodyPr>
            <a:normAutofit/>
          </a:bodyPr>
          <a:lstStyle/>
          <a:p>
            <a:r>
              <a:rPr lang="et-EE" sz="4000" b="1" dirty="0" smtClean="0">
                <a:solidFill>
                  <a:schemeClr val="tx1"/>
                </a:solidFill>
                <a:latin typeface="Calibry (body)"/>
              </a:rPr>
              <a:t/>
            </a:r>
            <a:br>
              <a:rPr lang="et-EE" sz="4000" b="1" dirty="0" smtClean="0">
                <a:solidFill>
                  <a:schemeClr val="tx1"/>
                </a:solidFill>
                <a:latin typeface="Calibry (body)"/>
              </a:rPr>
            </a:br>
            <a:r>
              <a:rPr lang="et-EE" sz="4000" b="1" dirty="0" smtClean="0">
                <a:solidFill>
                  <a:schemeClr val="tx1"/>
                </a:solidFill>
                <a:latin typeface="Calibry (body)"/>
              </a:rPr>
              <a:t>Lääne- </a:t>
            </a:r>
            <a:r>
              <a:rPr lang="et-EE" sz="4000" b="1" dirty="0">
                <a:solidFill>
                  <a:schemeClr val="tx1"/>
                </a:solidFill>
                <a:latin typeface="Calibry (body)"/>
              </a:rPr>
              <a:t>Harju </a:t>
            </a:r>
            <a:r>
              <a:rPr lang="et-EE" sz="4000" b="1" dirty="0" smtClean="0">
                <a:solidFill>
                  <a:schemeClr val="tx1"/>
                </a:solidFill>
                <a:latin typeface="Calibry (body)"/>
              </a:rPr>
              <a:t>valla </a:t>
            </a:r>
            <a:r>
              <a:rPr lang="et-EE" sz="4000" b="1" dirty="0">
                <a:solidFill>
                  <a:schemeClr val="tx1"/>
                </a:solidFill>
                <a:latin typeface="Calibry (body)"/>
              </a:rPr>
              <a:t>heaolu-uuring</a:t>
            </a:r>
          </a:p>
        </p:txBody>
      </p:sp>
      <p:sp>
        <p:nvSpPr>
          <p:cNvPr id="3" name="Subtitle 2"/>
          <p:cNvSpPr>
            <a:spLocks noGrp="1"/>
          </p:cNvSpPr>
          <p:nvPr>
            <p:ph type="subTitle" idx="1"/>
          </p:nvPr>
        </p:nvSpPr>
        <p:spPr>
          <a:xfrm>
            <a:off x="1149410" y="5211602"/>
            <a:ext cx="9144000" cy="948505"/>
          </a:xfrm>
        </p:spPr>
        <p:txBody>
          <a:bodyPr>
            <a:normAutofit lnSpcReduction="10000"/>
          </a:bodyPr>
          <a:lstStyle/>
          <a:p>
            <a:endParaRPr lang="et-EE" sz="2800" b="1" dirty="0">
              <a:solidFill>
                <a:schemeClr val="tx1"/>
              </a:solidFill>
            </a:endParaRPr>
          </a:p>
          <a:p>
            <a:r>
              <a:rPr lang="et-EE" sz="2800" b="1" dirty="0">
                <a:solidFill>
                  <a:schemeClr val="tx1"/>
                </a:solidFill>
              </a:rPr>
              <a:t>Juuni 2022</a:t>
            </a:r>
            <a:endParaRPr lang="en-US" sz="2800" b="1" dirty="0">
              <a:solidFill>
                <a:schemeClr val="tx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83611" y="-168380"/>
            <a:ext cx="3453239" cy="1793631"/>
          </a:xfrm>
          <a:prstGeom prst="rect">
            <a:avLst/>
          </a:prstGeom>
        </p:spPr>
      </p:pic>
      <p:pic>
        <p:nvPicPr>
          <p:cNvPr id="1504258" name="Picture 2">
            <a:extLst>
              <a:ext uri="{FF2B5EF4-FFF2-40B4-BE49-F238E27FC236}">
                <a16:creationId xmlns:a16="http://schemas.microsoft.com/office/drawing/2014/main" xmlns="" id="{8877150F-995A-71C6-2AAB-ADA6DB68EC7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018"/>
            <a:ext cx="1759383" cy="2199229"/>
          </a:xfrm>
          <a:prstGeom prst="rect">
            <a:avLst/>
          </a:prstGeom>
          <a:noFill/>
          <a:extLst>
            <a:ext uri="{909E8E84-426E-40DD-AFC4-6F175D3DCCD1}">
              <a14:hiddenFill xmlns:a14="http://schemas.microsoft.com/office/drawing/2010/main">
                <a:solidFill>
                  <a:srgbClr val="FFFFFF"/>
                </a:solidFill>
              </a14:hiddenFill>
            </a:ext>
          </a:extLst>
        </p:spPr>
      </p:pic>
      <p:pic>
        <p:nvPicPr>
          <p:cNvPr id="7" name="Grafik 70"/>
          <p:cNvPicPr>
            <a:picLocks noChangeAspect="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3619145" y="1095596"/>
            <a:ext cx="4204530" cy="2854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2590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9F79CF-67D7-4B4C-BDEE-27D4D7103E0B}"/>
              </a:ext>
            </a:extLst>
          </p:cNvPr>
          <p:cNvSpPr>
            <a:spLocks noGrp="1"/>
          </p:cNvSpPr>
          <p:nvPr>
            <p:ph type="title"/>
          </p:nvPr>
        </p:nvSpPr>
        <p:spPr/>
        <p:txBody>
          <a:bodyPr>
            <a:normAutofit/>
          </a:bodyPr>
          <a:lstStyle/>
          <a:p>
            <a:r>
              <a:rPr lang="et-EE" dirty="0"/>
              <a:t>Tulemused</a:t>
            </a:r>
            <a:endParaRPr lang="en-US" dirty="0"/>
          </a:p>
        </p:txBody>
      </p:sp>
      <p:sp>
        <p:nvSpPr>
          <p:cNvPr id="3" name="Text Placeholder 2">
            <a:extLst>
              <a:ext uri="{FF2B5EF4-FFF2-40B4-BE49-F238E27FC236}">
                <a16:creationId xmlns:a16="http://schemas.microsoft.com/office/drawing/2014/main" xmlns="" id="{717F8124-FFA2-46A2-905A-555118A5C330}"/>
              </a:ext>
            </a:extLst>
          </p:cNvPr>
          <p:cNvSpPr>
            <a:spLocks noGrp="1"/>
          </p:cNvSpPr>
          <p:nvPr>
            <p:ph type="body" idx="1"/>
          </p:nvPr>
        </p:nvSpPr>
        <p:spPr/>
        <p:txBody>
          <a:bodyPr/>
          <a:lstStyle/>
          <a:p>
            <a:endParaRPr lang="en-US"/>
          </a:p>
        </p:txBody>
      </p:sp>
      <p:pic>
        <p:nvPicPr>
          <p:cNvPr id="4" name="Picture 3"/>
          <p:cNvPicPr>
            <a:picLocks noChangeAspect="1"/>
          </p:cNvPicPr>
          <p:nvPr/>
        </p:nvPicPr>
        <p:blipFill>
          <a:blip r:embed="rId2"/>
          <a:stretch>
            <a:fillRect/>
          </a:stretch>
        </p:blipFill>
        <p:spPr>
          <a:xfrm>
            <a:off x="4187439" y="277085"/>
            <a:ext cx="2914115" cy="3987266"/>
          </a:xfrm>
          <a:prstGeom prst="rect">
            <a:avLst/>
          </a:prstGeom>
        </p:spPr>
      </p:pic>
    </p:spTree>
    <p:extLst>
      <p:ext uri="{BB962C8B-B14F-4D97-AF65-F5344CB8AC3E}">
        <p14:creationId xmlns:p14="http://schemas.microsoft.com/office/powerpoint/2010/main" val="1494965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D1B685-000D-3B46-3341-0214A643AA3E}"/>
              </a:ext>
            </a:extLst>
          </p:cNvPr>
          <p:cNvSpPr>
            <a:spLocks noGrp="1"/>
          </p:cNvSpPr>
          <p:nvPr>
            <p:ph type="title"/>
          </p:nvPr>
        </p:nvSpPr>
        <p:spPr/>
        <p:txBody>
          <a:bodyPr/>
          <a:lstStyle/>
          <a:p>
            <a:r>
              <a:rPr lang="et-EE" dirty="0"/>
              <a:t>Ühistranspordi kasutamine</a:t>
            </a:r>
          </a:p>
        </p:txBody>
      </p:sp>
      <p:sp>
        <p:nvSpPr>
          <p:cNvPr id="3" name="Text Placeholder 2">
            <a:extLst>
              <a:ext uri="{FF2B5EF4-FFF2-40B4-BE49-F238E27FC236}">
                <a16:creationId xmlns:a16="http://schemas.microsoft.com/office/drawing/2014/main" xmlns="" id="{39F38D6D-AE67-D2CE-5358-99BBAB340857}"/>
              </a:ext>
            </a:extLst>
          </p:cNvPr>
          <p:cNvSpPr>
            <a:spLocks noGrp="1"/>
          </p:cNvSpPr>
          <p:nvPr>
            <p:ph type="body" sz="quarter" idx="13"/>
          </p:nvPr>
        </p:nvSpPr>
        <p:spPr/>
        <p:txBody>
          <a:bodyPr/>
          <a:lstStyle/>
          <a:p>
            <a:r>
              <a:rPr lang="et-EE" dirty="0"/>
              <a:t>Pool küsitletutest kasutab ühistransporti. Naised (60%) enam kui mehed (37%) ja noored (64%) keskmiselt enam kui ülejäänud vanuserühmad.</a:t>
            </a:r>
          </a:p>
          <a:p>
            <a:r>
              <a:rPr lang="et-EE" dirty="0"/>
              <a:t>Asulate lõikes on ühistranspordi kasutajaid selgelt enam Kloogal (62%) ja Paldiskis (69%), vähe aga Laulasmaal (20%)</a:t>
            </a:r>
          </a:p>
          <a:p>
            <a:endParaRPr lang="et-EE" dirty="0"/>
          </a:p>
        </p:txBody>
      </p:sp>
      <p:sp>
        <p:nvSpPr>
          <p:cNvPr id="4" name="Subtitle 3">
            <a:extLst>
              <a:ext uri="{FF2B5EF4-FFF2-40B4-BE49-F238E27FC236}">
                <a16:creationId xmlns:a16="http://schemas.microsoft.com/office/drawing/2014/main" xmlns="" id="{D273CD5C-0100-1666-FD82-1E4F976EFDB4}"/>
              </a:ext>
            </a:extLst>
          </p:cNvPr>
          <p:cNvSpPr>
            <a:spLocks noGrp="1"/>
          </p:cNvSpPr>
          <p:nvPr>
            <p:ph type="subTitle" idx="1"/>
          </p:nvPr>
        </p:nvSpPr>
        <p:spPr/>
        <p:txBody>
          <a:bodyPr/>
          <a:lstStyle/>
          <a:p>
            <a:r>
              <a:rPr lang="en-US" dirty="0"/>
              <a:t>% </a:t>
            </a:r>
            <a:r>
              <a:rPr lang="et-EE" dirty="0"/>
              <a:t>kõikidest vastajatest, kes vastasid antud küsimusele</a:t>
            </a:r>
          </a:p>
        </p:txBody>
      </p:sp>
      <p:graphicFrame>
        <p:nvGraphicFramePr>
          <p:cNvPr id="7" name="Chart 6">
            <a:extLst>
              <a:ext uri="{FF2B5EF4-FFF2-40B4-BE49-F238E27FC236}">
                <a16:creationId xmlns:a16="http://schemas.microsoft.com/office/drawing/2014/main" xmlns="" id="{F43FC400-E1D6-91C9-E6EF-3CB763B286B9}"/>
              </a:ext>
            </a:extLst>
          </p:cNvPr>
          <p:cNvGraphicFramePr>
            <a:graphicFrameLocks/>
          </p:cNvGraphicFramePr>
          <p:nvPr>
            <p:extLst>
              <p:ext uri="{D42A27DB-BD31-4B8C-83A1-F6EECF244321}">
                <p14:modId xmlns:p14="http://schemas.microsoft.com/office/powerpoint/2010/main" val="3329406033"/>
              </p:ext>
            </p:extLst>
          </p:nvPr>
        </p:nvGraphicFramePr>
        <p:xfrm>
          <a:off x="5036078" y="406401"/>
          <a:ext cx="6021389" cy="57134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46639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466691-01FA-6D05-1FCA-20FC879E3380}"/>
              </a:ext>
            </a:extLst>
          </p:cNvPr>
          <p:cNvSpPr>
            <a:spLocks noGrp="1"/>
          </p:cNvSpPr>
          <p:nvPr>
            <p:ph type="title"/>
          </p:nvPr>
        </p:nvSpPr>
        <p:spPr/>
        <p:txBody>
          <a:bodyPr>
            <a:normAutofit fontScale="90000"/>
          </a:bodyPr>
          <a:lstStyle/>
          <a:p>
            <a:r>
              <a:rPr lang="et-EE" dirty="0"/>
              <a:t>Palun põhjendage, mis mõjutab Teie ühistranspordi mittekasutamist? Märkige olulisemad põhjused </a:t>
            </a:r>
          </a:p>
        </p:txBody>
      </p:sp>
      <p:sp>
        <p:nvSpPr>
          <p:cNvPr id="3" name="Slide Number Placeholder 2">
            <a:extLst>
              <a:ext uri="{FF2B5EF4-FFF2-40B4-BE49-F238E27FC236}">
                <a16:creationId xmlns:a16="http://schemas.microsoft.com/office/drawing/2014/main" xmlns="" id="{25BE57DD-6B59-98A4-1FB6-9A4EB7229B35}"/>
              </a:ext>
            </a:extLst>
          </p:cNvPr>
          <p:cNvSpPr>
            <a:spLocks noGrp="1"/>
          </p:cNvSpPr>
          <p:nvPr>
            <p:ph type="sldNum" sz="quarter" idx="12"/>
          </p:nvPr>
        </p:nvSpPr>
        <p:spPr/>
        <p:txBody>
          <a:bodyPr/>
          <a:lstStyle/>
          <a:p>
            <a:fld id="{8A6009BB-32DB-4743-B7B2-C117DEB9554B}" type="slidenum">
              <a:rPr lang="lt-LT" smtClean="0"/>
              <a:t>12</a:t>
            </a:fld>
            <a:endParaRPr lang="lt-LT" dirty="0"/>
          </a:p>
        </p:txBody>
      </p:sp>
      <p:graphicFrame>
        <p:nvGraphicFramePr>
          <p:cNvPr id="7" name="Object 6">
            <a:extLst>
              <a:ext uri="{FF2B5EF4-FFF2-40B4-BE49-F238E27FC236}">
                <a16:creationId xmlns:a16="http://schemas.microsoft.com/office/drawing/2014/main" xmlns="" id="{69DC45D0-F320-6FAA-98BE-444DF34458EB}"/>
              </a:ext>
            </a:extLst>
          </p:cNvPr>
          <p:cNvGraphicFramePr>
            <a:graphicFrameLocks noChangeAspect="1"/>
          </p:cNvGraphicFramePr>
          <p:nvPr>
            <p:extLst>
              <p:ext uri="{D42A27DB-BD31-4B8C-83A1-F6EECF244321}">
                <p14:modId xmlns:p14="http://schemas.microsoft.com/office/powerpoint/2010/main" val="3244704826"/>
              </p:ext>
            </p:extLst>
          </p:nvPr>
        </p:nvGraphicFramePr>
        <p:xfrm>
          <a:off x="203200" y="1039067"/>
          <a:ext cx="11785600" cy="4435475"/>
        </p:xfrm>
        <a:graphic>
          <a:graphicData uri="http://schemas.openxmlformats.org/presentationml/2006/ole">
            <mc:AlternateContent xmlns:mc="http://schemas.openxmlformats.org/markup-compatibility/2006">
              <mc:Choice xmlns:v="urn:schemas-microsoft-com:vml" Requires="v">
                <p:oleObj spid="_x0000_s1027" name="Worksheet" r:id="rId3" imgW="13363427" imgH="5029161" progId="Excel.Sheet.8">
                  <p:embed/>
                </p:oleObj>
              </mc:Choice>
              <mc:Fallback>
                <p:oleObj name="Worksheet" r:id="rId3" imgW="13363427" imgH="5029161" progId="Excel.Sheet.8">
                  <p:embed/>
                  <p:pic>
                    <p:nvPicPr>
                      <p:cNvPr id="0" name=""/>
                      <p:cNvPicPr/>
                      <p:nvPr/>
                    </p:nvPicPr>
                    <p:blipFill>
                      <a:blip r:embed="rId4"/>
                      <a:stretch>
                        <a:fillRect/>
                      </a:stretch>
                    </p:blipFill>
                    <p:spPr>
                      <a:xfrm>
                        <a:off x="203200" y="1039067"/>
                        <a:ext cx="11785600" cy="4435475"/>
                      </a:xfrm>
                      <a:prstGeom prst="rect">
                        <a:avLst/>
                      </a:prstGeom>
                    </p:spPr>
                  </p:pic>
                </p:oleObj>
              </mc:Fallback>
            </mc:AlternateContent>
          </a:graphicData>
        </a:graphic>
      </p:graphicFrame>
      <p:sp>
        <p:nvSpPr>
          <p:cNvPr id="4" name="TextBox 3"/>
          <p:cNvSpPr txBox="1"/>
          <p:nvPr/>
        </p:nvSpPr>
        <p:spPr>
          <a:xfrm>
            <a:off x="407831" y="5734228"/>
            <a:ext cx="11658831" cy="830997"/>
          </a:xfrm>
          <a:prstGeom prst="rect">
            <a:avLst/>
          </a:prstGeom>
          <a:noFill/>
        </p:spPr>
        <p:txBody>
          <a:bodyPr wrap="square" rtlCol="0">
            <a:spAutoFit/>
          </a:bodyPr>
          <a:lstStyle/>
          <a:p>
            <a:r>
              <a:rPr lang="et-EE" sz="1600" dirty="0"/>
              <a:t>Ühistranspordi mittekasutamise valdavaks põhjuseks on oma transpordivaheni kasutamine, mida märgib 81% ühistranspordi mittekasutajaist. Lisaks sellele märgiti ligilähedaselt võrdselt (19-22%), et ühistransport võtab liiga palju aega, ei liigu sobival marsruudil ja sõiduplaan ei sobi ajaliselt.</a:t>
            </a:r>
          </a:p>
        </p:txBody>
      </p:sp>
    </p:spTree>
    <p:extLst>
      <p:ext uri="{BB962C8B-B14F-4D97-AF65-F5344CB8AC3E}">
        <p14:creationId xmlns:p14="http://schemas.microsoft.com/office/powerpoint/2010/main" val="3125248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B334C0-A2E5-9EFF-2C7C-F962B5CA4AF7}"/>
              </a:ext>
            </a:extLst>
          </p:cNvPr>
          <p:cNvSpPr>
            <a:spLocks noGrp="1"/>
          </p:cNvSpPr>
          <p:nvPr>
            <p:ph type="title"/>
          </p:nvPr>
        </p:nvSpPr>
        <p:spPr/>
        <p:txBody>
          <a:bodyPr>
            <a:normAutofit fontScale="90000"/>
          </a:bodyPr>
          <a:lstStyle/>
          <a:p>
            <a:r>
              <a:rPr lang="et-EE" dirty="0"/>
              <a:t>Teekonna pikkus tööle või kooli minekuks</a:t>
            </a:r>
          </a:p>
        </p:txBody>
      </p:sp>
      <p:sp>
        <p:nvSpPr>
          <p:cNvPr id="3" name="Text Placeholder 2">
            <a:extLst>
              <a:ext uri="{FF2B5EF4-FFF2-40B4-BE49-F238E27FC236}">
                <a16:creationId xmlns:a16="http://schemas.microsoft.com/office/drawing/2014/main" xmlns="" id="{4F3BA37D-4C17-5D4D-411B-50B3DA8E896D}"/>
              </a:ext>
            </a:extLst>
          </p:cNvPr>
          <p:cNvSpPr>
            <a:spLocks noGrp="1"/>
          </p:cNvSpPr>
          <p:nvPr>
            <p:ph type="body" sz="quarter" idx="13"/>
          </p:nvPr>
        </p:nvSpPr>
        <p:spPr/>
        <p:txBody>
          <a:bodyPr/>
          <a:lstStyle/>
          <a:p>
            <a:r>
              <a:rPr lang="et-EE" dirty="0"/>
              <a:t>Lääne-Harju vallale on iseloomulik, et tööle või kooli minekuks läbitakse üsna pikk vahemaa – 28% küsitletute jaoks on see 30-54 km ja 11% jaoks üle 55 km.</a:t>
            </a:r>
          </a:p>
          <a:p>
            <a:r>
              <a:rPr lang="et-EE" dirty="0"/>
              <a:t>See tähendab ca 38%-</a:t>
            </a:r>
            <a:r>
              <a:rPr lang="et-EE" dirty="0" err="1"/>
              <a:t>le</a:t>
            </a:r>
            <a:r>
              <a:rPr lang="et-EE" dirty="0"/>
              <a:t> neist, kes käivad tööl või koolis (jättes kõrvale need, kes ei käi) on vahemaa 30-54 km ja ca 15%-</a:t>
            </a:r>
            <a:r>
              <a:rPr lang="et-EE" dirty="0" err="1"/>
              <a:t>le</a:t>
            </a:r>
            <a:r>
              <a:rPr lang="et-EE" dirty="0"/>
              <a:t> 55+ km. Seega 53%-</a:t>
            </a:r>
            <a:r>
              <a:rPr lang="et-EE" dirty="0" err="1"/>
              <a:t>le</a:t>
            </a:r>
            <a:r>
              <a:rPr lang="et-EE" dirty="0"/>
              <a:t> on tööl või koolis käimise vahemaa üle 30 km.</a:t>
            </a:r>
          </a:p>
          <a:p>
            <a:endParaRPr lang="et-EE" dirty="0"/>
          </a:p>
        </p:txBody>
      </p:sp>
      <p:sp>
        <p:nvSpPr>
          <p:cNvPr id="4" name="Subtitle 3">
            <a:extLst>
              <a:ext uri="{FF2B5EF4-FFF2-40B4-BE49-F238E27FC236}">
                <a16:creationId xmlns:a16="http://schemas.microsoft.com/office/drawing/2014/main" xmlns="" id="{6286EF44-60BC-A590-2270-5E570233DC3A}"/>
              </a:ext>
            </a:extLst>
          </p:cNvPr>
          <p:cNvSpPr>
            <a:spLocks noGrp="1"/>
          </p:cNvSpPr>
          <p:nvPr>
            <p:ph type="subTitle" idx="1"/>
          </p:nvPr>
        </p:nvSpPr>
        <p:spPr/>
        <p:txBody>
          <a:bodyPr/>
          <a:lstStyle/>
          <a:p>
            <a:r>
              <a:rPr lang="et-EE" dirty="0"/>
              <a:t>% kõikidest vastajatest</a:t>
            </a:r>
          </a:p>
        </p:txBody>
      </p:sp>
      <p:graphicFrame>
        <p:nvGraphicFramePr>
          <p:cNvPr id="7" name="Chart 6">
            <a:extLst>
              <a:ext uri="{FF2B5EF4-FFF2-40B4-BE49-F238E27FC236}">
                <a16:creationId xmlns:a16="http://schemas.microsoft.com/office/drawing/2014/main" xmlns="" id="{B8330BE8-A017-E348-3D77-49704FFC0041}"/>
              </a:ext>
            </a:extLst>
          </p:cNvPr>
          <p:cNvGraphicFramePr>
            <a:graphicFrameLocks/>
          </p:cNvGraphicFramePr>
          <p:nvPr>
            <p:extLst>
              <p:ext uri="{D42A27DB-BD31-4B8C-83A1-F6EECF244321}">
                <p14:modId xmlns:p14="http://schemas.microsoft.com/office/powerpoint/2010/main" val="1104280124"/>
              </p:ext>
            </p:extLst>
          </p:nvPr>
        </p:nvGraphicFramePr>
        <p:xfrm>
          <a:off x="5713899" y="616856"/>
          <a:ext cx="5987034" cy="520821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65480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B334C0-A2E5-9EFF-2C7C-F962B5CA4AF7}"/>
              </a:ext>
            </a:extLst>
          </p:cNvPr>
          <p:cNvSpPr>
            <a:spLocks noGrp="1"/>
          </p:cNvSpPr>
          <p:nvPr>
            <p:ph type="title"/>
          </p:nvPr>
        </p:nvSpPr>
        <p:spPr/>
        <p:txBody>
          <a:bodyPr/>
          <a:lstStyle/>
          <a:p>
            <a:r>
              <a:rPr lang="et-EE" dirty="0"/>
              <a:t>Infokanal vallas toimuva jaoks</a:t>
            </a:r>
          </a:p>
        </p:txBody>
      </p:sp>
      <p:sp>
        <p:nvSpPr>
          <p:cNvPr id="3" name="Text Placeholder 2">
            <a:extLst>
              <a:ext uri="{FF2B5EF4-FFF2-40B4-BE49-F238E27FC236}">
                <a16:creationId xmlns:a16="http://schemas.microsoft.com/office/drawing/2014/main" xmlns="" id="{4F3BA37D-4C17-5D4D-411B-50B3DA8E896D}"/>
              </a:ext>
            </a:extLst>
          </p:cNvPr>
          <p:cNvSpPr>
            <a:spLocks noGrp="1"/>
          </p:cNvSpPr>
          <p:nvPr>
            <p:ph type="body" sz="quarter" idx="13"/>
          </p:nvPr>
        </p:nvSpPr>
        <p:spPr>
          <a:xfrm>
            <a:off x="271681" y="2061595"/>
            <a:ext cx="3495236" cy="4552849"/>
          </a:xfrm>
        </p:spPr>
        <p:txBody>
          <a:bodyPr>
            <a:normAutofit fontScale="85000" lnSpcReduction="10000"/>
          </a:bodyPr>
          <a:lstStyle/>
          <a:p>
            <a:pPr marL="0" indent="0">
              <a:buNone/>
            </a:pPr>
            <a:r>
              <a:rPr lang="et-EE" dirty="0"/>
              <a:t>Peamisteks infokanaliteks vallas toimuva kohta on:</a:t>
            </a:r>
          </a:p>
          <a:p>
            <a:r>
              <a:rPr lang="et-EE" dirty="0"/>
              <a:t>Valla sotsiaalmeedia kanalid (58%)</a:t>
            </a:r>
          </a:p>
          <a:p>
            <a:r>
              <a:rPr lang="et-EE" dirty="0"/>
              <a:t>Valla ajaleht (49%)</a:t>
            </a:r>
          </a:p>
          <a:p>
            <a:r>
              <a:rPr lang="et-EE" dirty="0"/>
              <a:t>Valla koduleht (35%)</a:t>
            </a:r>
          </a:p>
          <a:p>
            <a:pPr marL="0" indent="0">
              <a:buNone/>
            </a:pPr>
            <a:r>
              <a:rPr lang="et-EE" dirty="0"/>
              <a:t>Mida noorem elanikkond, seda selgemalt on esiplaanil sotsiaalmeedia ja mida vanem elanikkond, seda enam valla ajaleht</a:t>
            </a:r>
          </a:p>
          <a:p>
            <a:pPr marL="0" indent="0">
              <a:buNone/>
            </a:pPr>
            <a:r>
              <a:rPr lang="et-EE" dirty="0"/>
              <a:t>Valla koduleht on infoallikana vähemtähtis noortele </a:t>
            </a:r>
          </a:p>
          <a:p>
            <a:pPr marL="0" indent="0">
              <a:buNone/>
            </a:pPr>
            <a:r>
              <a:rPr lang="et-EE" dirty="0"/>
              <a:t>Asulate lõikes võib öelda, et Padise elanike jaoks on põhikanalik valla koduleht. Laulasmaal ja Ämaris on selleks valla ajaleht ning ülejäänutes sotsiaalmeedia kanalid.</a:t>
            </a:r>
          </a:p>
          <a:p>
            <a:pPr marL="0" indent="0">
              <a:buNone/>
            </a:pPr>
            <a:r>
              <a:rPr lang="et-EE" dirty="0"/>
              <a:t>Muudest, loetelus esitamata kanalitest on peamised suhtlus tuttavatega, sõpradega, pereliikmetega ja mõned spetsiaalsed sotsiaalmeedia suhtlusgrupid</a:t>
            </a:r>
          </a:p>
        </p:txBody>
      </p:sp>
      <p:sp>
        <p:nvSpPr>
          <p:cNvPr id="4" name="Subtitle 3">
            <a:extLst>
              <a:ext uri="{FF2B5EF4-FFF2-40B4-BE49-F238E27FC236}">
                <a16:creationId xmlns:a16="http://schemas.microsoft.com/office/drawing/2014/main" xmlns="" id="{6286EF44-60BC-A590-2270-5E570233DC3A}"/>
              </a:ext>
            </a:extLst>
          </p:cNvPr>
          <p:cNvSpPr>
            <a:spLocks noGrp="1"/>
          </p:cNvSpPr>
          <p:nvPr>
            <p:ph type="subTitle" idx="1"/>
          </p:nvPr>
        </p:nvSpPr>
        <p:spPr/>
        <p:txBody>
          <a:bodyPr/>
          <a:lstStyle/>
          <a:p>
            <a:r>
              <a:rPr lang="et-EE" dirty="0"/>
              <a:t>% kõikidest vastajatest</a:t>
            </a:r>
          </a:p>
        </p:txBody>
      </p:sp>
      <p:graphicFrame>
        <p:nvGraphicFramePr>
          <p:cNvPr id="6" name="Chart 5">
            <a:extLst>
              <a:ext uri="{FF2B5EF4-FFF2-40B4-BE49-F238E27FC236}">
                <a16:creationId xmlns:a16="http://schemas.microsoft.com/office/drawing/2014/main" xmlns="" id="{75AB9D17-81DD-E3B4-6EC6-BBAEBACAA2F1}"/>
              </a:ext>
            </a:extLst>
          </p:cNvPr>
          <p:cNvGraphicFramePr>
            <a:graphicFrameLocks/>
          </p:cNvGraphicFramePr>
          <p:nvPr>
            <p:extLst>
              <p:ext uri="{D42A27DB-BD31-4B8C-83A1-F6EECF244321}">
                <p14:modId xmlns:p14="http://schemas.microsoft.com/office/powerpoint/2010/main" val="2327745706"/>
              </p:ext>
            </p:extLst>
          </p:nvPr>
        </p:nvGraphicFramePr>
        <p:xfrm>
          <a:off x="5091641" y="185912"/>
          <a:ext cx="6185959" cy="629955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72270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B334C0-A2E5-9EFF-2C7C-F962B5CA4AF7}"/>
              </a:ext>
            </a:extLst>
          </p:cNvPr>
          <p:cNvSpPr>
            <a:spLocks noGrp="1"/>
          </p:cNvSpPr>
          <p:nvPr>
            <p:ph type="title"/>
          </p:nvPr>
        </p:nvSpPr>
        <p:spPr/>
        <p:txBody>
          <a:bodyPr/>
          <a:lstStyle/>
          <a:p>
            <a:r>
              <a:rPr lang="et-EE" dirty="0"/>
              <a:t>Rahulolu vallas leitava infoga</a:t>
            </a:r>
          </a:p>
        </p:txBody>
      </p:sp>
      <p:sp>
        <p:nvSpPr>
          <p:cNvPr id="3" name="Text Placeholder 2">
            <a:extLst>
              <a:ext uri="{FF2B5EF4-FFF2-40B4-BE49-F238E27FC236}">
                <a16:creationId xmlns:a16="http://schemas.microsoft.com/office/drawing/2014/main" xmlns="" id="{4F3BA37D-4C17-5D4D-411B-50B3DA8E896D}"/>
              </a:ext>
            </a:extLst>
          </p:cNvPr>
          <p:cNvSpPr>
            <a:spLocks noGrp="1"/>
          </p:cNvSpPr>
          <p:nvPr>
            <p:ph type="body" sz="quarter" idx="13"/>
          </p:nvPr>
        </p:nvSpPr>
        <p:spPr/>
        <p:txBody>
          <a:bodyPr/>
          <a:lstStyle/>
          <a:p>
            <a:r>
              <a:rPr lang="et-EE" dirty="0"/>
              <a:t>Valla kodulehelt leitava infoga on väga rahul 21% ja pigem rahul 46% küsitletutest</a:t>
            </a:r>
          </a:p>
          <a:p>
            <a:r>
              <a:rPr lang="et-EE" dirty="0"/>
              <a:t>Rahulolematuid on kokku 12% ning 21% ei oska öelda, kuna pole kasutanud.</a:t>
            </a:r>
          </a:p>
          <a:p>
            <a:endParaRPr lang="et-EE" dirty="0"/>
          </a:p>
        </p:txBody>
      </p:sp>
      <p:sp>
        <p:nvSpPr>
          <p:cNvPr id="4" name="Subtitle 3">
            <a:extLst>
              <a:ext uri="{FF2B5EF4-FFF2-40B4-BE49-F238E27FC236}">
                <a16:creationId xmlns:a16="http://schemas.microsoft.com/office/drawing/2014/main" xmlns="" id="{6286EF44-60BC-A590-2270-5E570233DC3A}"/>
              </a:ext>
            </a:extLst>
          </p:cNvPr>
          <p:cNvSpPr>
            <a:spLocks noGrp="1"/>
          </p:cNvSpPr>
          <p:nvPr>
            <p:ph type="subTitle" idx="1"/>
          </p:nvPr>
        </p:nvSpPr>
        <p:spPr/>
        <p:txBody>
          <a:bodyPr/>
          <a:lstStyle/>
          <a:p>
            <a:r>
              <a:rPr lang="et-EE" dirty="0"/>
              <a:t>% kõikidest vastajatest</a:t>
            </a:r>
          </a:p>
        </p:txBody>
      </p:sp>
      <p:graphicFrame>
        <p:nvGraphicFramePr>
          <p:cNvPr id="6" name="Chart 5">
            <a:extLst>
              <a:ext uri="{FF2B5EF4-FFF2-40B4-BE49-F238E27FC236}">
                <a16:creationId xmlns:a16="http://schemas.microsoft.com/office/drawing/2014/main" xmlns="" id="{4BF6F220-30AF-B809-F79F-80A829E00687}"/>
              </a:ext>
            </a:extLst>
          </p:cNvPr>
          <p:cNvGraphicFramePr>
            <a:graphicFrameLocks/>
          </p:cNvGraphicFramePr>
          <p:nvPr>
            <p:extLst>
              <p:ext uri="{D42A27DB-BD31-4B8C-83A1-F6EECF244321}">
                <p14:modId xmlns:p14="http://schemas.microsoft.com/office/powerpoint/2010/main" val="2611208462"/>
              </p:ext>
            </p:extLst>
          </p:nvPr>
        </p:nvGraphicFramePr>
        <p:xfrm>
          <a:off x="5106987" y="559253"/>
          <a:ext cx="5865813" cy="573949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636794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B334C0-A2E5-9EFF-2C7C-F962B5CA4AF7}"/>
              </a:ext>
            </a:extLst>
          </p:cNvPr>
          <p:cNvSpPr>
            <a:spLocks noGrp="1"/>
          </p:cNvSpPr>
          <p:nvPr>
            <p:ph type="title"/>
          </p:nvPr>
        </p:nvSpPr>
        <p:spPr/>
        <p:txBody>
          <a:bodyPr/>
          <a:lstStyle/>
          <a:p>
            <a:r>
              <a:rPr lang="et-EE" dirty="0"/>
              <a:t>Rahulolu vallas leitava infoga</a:t>
            </a:r>
          </a:p>
        </p:txBody>
      </p:sp>
      <p:sp>
        <p:nvSpPr>
          <p:cNvPr id="3" name="Text Placeholder 2">
            <a:extLst>
              <a:ext uri="{FF2B5EF4-FFF2-40B4-BE49-F238E27FC236}">
                <a16:creationId xmlns:a16="http://schemas.microsoft.com/office/drawing/2014/main" xmlns="" id="{4F3BA37D-4C17-5D4D-411B-50B3DA8E896D}"/>
              </a:ext>
            </a:extLst>
          </p:cNvPr>
          <p:cNvSpPr>
            <a:spLocks noGrp="1"/>
          </p:cNvSpPr>
          <p:nvPr>
            <p:ph type="body" sz="quarter" idx="13"/>
          </p:nvPr>
        </p:nvSpPr>
        <p:spPr/>
        <p:txBody>
          <a:bodyPr/>
          <a:lstStyle/>
          <a:p>
            <a:r>
              <a:rPr lang="et-EE" dirty="0"/>
              <a:t>Selge rahulolematuse põhjused on järgmised</a:t>
            </a:r>
          </a:p>
          <a:p>
            <a:r>
              <a:rPr lang="et-EE" dirty="0"/>
              <a:t>Pole venekeelset infot</a:t>
            </a:r>
          </a:p>
          <a:p>
            <a:r>
              <a:rPr lang="et-EE" dirty="0"/>
              <a:t>Info on aegunud või napp</a:t>
            </a:r>
          </a:p>
          <a:p>
            <a:r>
              <a:rPr lang="et-EE" dirty="0"/>
              <a:t>Info on keeruka, ebaselge struktuuriga</a:t>
            </a:r>
          </a:p>
          <a:p>
            <a:r>
              <a:rPr lang="et-EE" dirty="0"/>
              <a:t>Liigne </a:t>
            </a:r>
            <a:r>
              <a:rPr lang="et-EE" dirty="0" err="1"/>
              <a:t>promo</a:t>
            </a:r>
            <a:endParaRPr lang="et-EE" dirty="0"/>
          </a:p>
        </p:txBody>
      </p:sp>
      <p:sp>
        <p:nvSpPr>
          <p:cNvPr id="4" name="Subtitle 3">
            <a:extLst>
              <a:ext uri="{FF2B5EF4-FFF2-40B4-BE49-F238E27FC236}">
                <a16:creationId xmlns:a16="http://schemas.microsoft.com/office/drawing/2014/main" xmlns="" id="{6286EF44-60BC-A590-2270-5E570233DC3A}"/>
              </a:ext>
            </a:extLst>
          </p:cNvPr>
          <p:cNvSpPr>
            <a:spLocks noGrp="1"/>
          </p:cNvSpPr>
          <p:nvPr>
            <p:ph type="subTitle" idx="1"/>
          </p:nvPr>
        </p:nvSpPr>
        <p:spPr/>
        <p:txBody>
          <a:bodyPr/>
          <a:lstStyle/>
          <a:p>
            <a:r>
              <a:rPr lang="et-EE" dirty="0"/>
              <a:t>„Ei ole rahul“ põhjendused</a:t>
            </a:r>
          </a:p>
        </p:txBody>
      </p:sp>
      <p:sp>
        <p:nvSpPr>
          <p:cNvPr id="6" name="TextBox 5">
            <a:extLst>
              <a:ext uri="{FF2B5EF4-FFF2-40B4-BE49-F238E27FC236}">
                <a16:creationId xmlns:a16="http://schemas.microsoft.com/office/drawing/2014/main" xmlns="" id="{A7CF4339-AC9A-EBED-9B75-18EB03916A45}"/>
              </a:ext>
            </a:extLst>
          </p:cNvPr>
          <p:cNvSpPr txBox="1"/>
          <p:nvPr/>
        </p:nvSpPr>
        <p:spPr>
          <a:xfrm>
            <a:off x="4926853" y="185912"/>
            <a:ext cx="6975785" cy="6771084"/>
          </a:xfrm>
          <a:prstGeom prst="rect">
            <a:avLst/>
          </a:prstGeom>
          <a:noFill/>
        </p:spPr>
        <p:txBody>
          <a:bodyPr wrap="square">
            <a:spAutoFit/>
          </a:bodyPr>
          <a:lstStyle/>
          <a:p>
            <a:r>
              <a:rPr lang="et-EE" sz="1400" b="1" dirty="0"/>
              <a:t>„Ei ole rahul. Miks?“ põhjendused:</a:t>
            </a:r>
          </a:p>
          <a:p>
            <a:pPr marL="285750" indent="-285750">
              <a:buFont typeface="Arial" panose="020B0604020202020204" pitchFamily="34" charset="0"/>
              <a:buChar char="•"/>
            </a:pPr>
            <a:r>
              <a:rPr lang="et-EE" sz="1400" dirty="0"/>
              <a:t>Tohutu hulk kontrollimata teavet.</a:t>
            </a:r>
          </a:p>
          <a:p>
            <a:pPr marL="285750" indent="-285750">
              <a:buFont typeface="Arial" panose="020B0604020202020204" pitchFamily="34" charset="0"/>
              <a:buChar char="•"/>
            </a:pPr>
            <a:r>
              <a:rPr lang="et-EE" sz="1400" dirty="0"/>
              <a:t>Ei ole vene keeles.</a:t>
            </a:r>
          </a:p>
          <a:p>
            <a:pPr marL="285750" indent="-285750">
              <a:buFont typeface="Arial" panose="020B0604020202020204" pitchFamily="34" charset="0"/>
              <a:buChar char="•"/>
            </a:pPr>
            <a:r>
              <a:rPr lang="et-EE" sz="1400" dirty="0"/>
              <a:t>Valla lehes pole venekeelset infot!</a:t>
            </a:r>
          </a:p>
          <a:p>
            <a:pPr marL="285750" indent="-285750">
              <a:buFont typeface="Arial" panose="020B0604020202020204" pitchFamily="34" charset="0"/>
              <a:buChar char="•"/>
            </a:pPr>
            <a:r>
              <a:rPr lang="et-EE" sz="1400" dirty="0"/>
              <a:t>Teed parandatakse või natsid ainult aitavad.</a:t>
            </a:r>
          </a:p>
          <a:p>
            <a:pPr marL="285750" indent="-285750">
              <a:buFont typeface="Arial" panose="020B0604020202020204" pitchFamily="34" charset="0"/>
              <a:buChar char="•"/>
            </a:pPr>
            <a:r>
              <a:rPr lang="et-EE" sz="1400" dirty="0"/>
              <a:t>Ülesehitus  on läbi mõtlemata</a:t>
            </a:r>
          </a:p>
          <a:p>
            <a:pPr marL="285750" indent="-285750">
              <a:buFont typeface="Arial" panose="020B0604020202020204" pitchFamily="34" charset="0"/>
              <a:buChar char="•"/>
            </a:pPr>
            <a:r>
              <a:rPr lang="et-EE" sz="1400" dirty="0"/>
              <a:t>Üksikud korrad, mis olen kasutanud, ei ole seal ajakohane info.</a:t>
            </a:r>
          </a:p>
          <a:p>
            <a:pPr marL="285750" indent="-285750">
              <a:buFont typeface="Arial" panose="020B0604020202020204" pitchFamily="34" charset="0"/>
              <a:buChar char="•"/>
            </a:pPr>
            <a:r>
              <a:rPr lang="et-EE" sz="1400" dirty="0"/>
              <a:t>Ühekülgne, info aeglane.</a:t>
            </a:r>
          </a:p>
          <a:p>
            <a:pPr marL="285750" indent="-285750">
              <a:buFont typeface="Arial" panose="020B0604020202020204" pitchFamily="34" charset="0"/>
              <a:buChar char="•"/>
            </a:pPr>
            <a:r>
              <a:rPr lang="et-EE" sz="1400" dirty="0"/>
              <a:t>Vallavanem eputab ainult pilti teha.</a:t>
            </a:r>
          </a:p>
          <a:p>
            <a:pPr marL="285750" indent="-285750">
              <a:buFont typeface="Arial" panose="020B0604020202020204" pitchFamily="34" charset="0"/>
              <a:buChar char="•"/>
            </a:pPr>
            <a:r>
              <a:rPr lang="et-EE" sz="1400" dirty="0"/>
              <a:t>Valla leht ei tule postkasti.</a:t>
            </a:r>
          </a:p>
          <a:p>
            <a:pPr marL="285750" indent="-285750">
              <a:buFont typeface="Arial" panose="020B0604020202020204" pitchFamily="34" charset="0"/>
              <a:buChar char="•"/>
            </a:pPr>
            <a:r>
              <a:rPr lang="et-EE" sz="1400" dirty="0"/>
              <a:t>Väga puudulik.</a:t>
            </a:r>
          </a:p>
          <a:p>
            <a:pPr marL="285750" indent="-285750">
              <a:buFont typeface="Arial" panose="020B0604020202020204" pitchFamily="34" charset="0"/>
              <a:buChar char="•"/>
            </a:pPr>
            <a:r>
              <a:rPr lang="et-EE" sz="1400" dirty="0"/>
              <a:t>Tahtsite ju Lehola Algkoolile ära teha.</a:t>
            </a:r>
          </a:p>
          <a:p>
            <a:pPr marL="285750" indent="-285750">
              <a:buFont typeface="Arial" panose="020B0604020202020204" pitchFamily="34" charset="0"/>
              <a:buChar char="•"/>
            </a:pPr>
            <a:r>
              <a:rPr lang="et-EE" sz="1400" dirty="0"/>
              <a:t>Sisse logida ei saa </a:t>
            </a:r>
            <a:r>
              <a:rPr lang="et-EE" sz="1400" dirty="0" err="1"/>
              <a:t>Smart-Idga</a:t>
            </a:r>
            <a:r>
              <a:rPr lang="et-EE" sz="1400" dirty="0"/>
              <a:t>.</a:t>
            </a:r>
          </a:p>
          <a:p>
            <a:pPr marL="285750" indent="-285750">
              <a:buFont typeface="Arial" panose="020B0604020202020204" pitchFamily="34" charset="0"/>
              <a:buChar char="•"/>
            </a:pPr>
            <a:r>
              <a:rPr lang="et-EE" sz="1400" dirty="0"/>
              <a:t>Puudub rubriik inimestest, kes on meie seast lahkunud, sünnid ja surmad on terviklik teema ja on seotud koduvalla ühtsustundega. Eeskujuks võiks võtta kunagisest ajalehest PADISE TEATAJA .</a:t>
            </a:r>
          </a:p>
          <a:p>
            <a:pPr marL="285750" indent="-285750">
              <a:buFont typeface="Arial" panose="020B0604020202020204" pitchFamily="34" charset="0"/>
              <a:buChar char="•"/>
            </a:pPr>
            <a:r>
              <a:rPr lang="et-EE" sz="1400" dirty="0"/>
              <a:t>Pigem propaganda kui teave.</a:t>
            </a:r>
          </a:p>
          <a:p>
            <a:pPr marL="285750" indent="-285750">
              <a:buFont typeface="Arial" panose="020B0604020202020204" pitchFamily="34" charset="0"/>
              <a:buChar char="•"/>
            </a:pPr>
            <a:r>
              <a:rPr lang="et-EE" sz="1400" dirty="0"/>
              <a:t>Napivõitu.</a:t>
            </a:r>
          </a:p>
          <a:p>
            <a:pPr marL="285750" indent="-285750">
              <a:buFont typeface="Arial" panose="020B0604020202020204" pitchFamily="34" charset="0"/>
              <a:buChar char="•"/>
            </a:pPr>
            <a:r>
              <a:rPr lang="et-EE" sz="1400" dirty="0"/>
              <a:t>Minu kodukant ei ole lehetegijate huviorbiidis.</a:t>
            </a:r>
          </a:p>
          <a:p>
            <a:pPr marL="285750" indent="-285750">
              <a:buFont typeface="Arial" panose="020B0604020202020204" pitchFamily="34" charset="0"/>
              <a:buChar char="•"/>
            </a:pPr>
            <a:r>
              <a:rPr lang="et-EE" sz="1400" dirty="0"/>
              <a:t>Liiga segane tavainimese jaoks.</a:t>
            </a:r>
          </a:p>
          <a:p>
            <a:pPr marL="285750" indent="-285750">
              <a:buFont typeface="Arial" panose="020B0604020202020204" pitchFamily="34" charset="0"/>
              <a:buChar char="•"/>
            </a:pPr>
            <a:r>
              <a:rPr lang="et-EE" sz="1400" dirty="0"/>
              <a:t>Liiga head uudised.</a:t>
            </a:r>
          </a:p>
          <a:p>
            <a:pPr marL="285750" indent="-285750">
              <a:buFont typeface="Arial" panose="020B0604020202020204" pitchFamily="34" charset="0"/>
              <a:buChar char="•"/>
            </a:pPr>
            <a:r>
              <a:rPr lang="et-EE" sz="1400" dirty="0"/>
              <a:t>Keeruline teemade ülesehitus.</a:t>
            </a:r>
          </a:p>
          <a:p>
            <a:pPr marL="285750" indent="-285750">
              <a:buFont typeface="Arial" panose="020B0604020202020204" pitchFamily="34" charset="0"/>
              <a:buChar char="•"/>
            </a:pPr>
            <a:r>
              <a:rPr lang="et-EE" sz="1400" dirty="0"/>
              <a:t>Keeruline ja arusaamatu ülesehitus lehel - puudub struktuursus.</a:t>
            </a:r>
          </a:p>
          <a:p>
            <a:pPr marL="285750" indent="-285750">
              <a:buFont typeface="Arial" panose="020B0604020202020204" pitchFamily="34" charset="0"/>
              <a:buChar char="•"/>
            </a:pPr>
            <a:r>
              <a:rPr lang="et-EE" sz="1400" dirty="0"/>
              <a:t>Kas meil on olemas lehekülg??!!</a:t>
            </a:r>
          </a:p>
          <a:p>
            <a:pPr marL="285750" indent="-285750">
              <a:buFont typeface="Arial" panose="020B0604020202020204" pitchFamily="34" charset="0"/>
              <a:buChar char="•"/>
            </a:pPr>
            <a:r>
              <a:rPr lang="et-EE" sz="1400" dirty="0"/>
              <a:t>Informatsiooni vaegus.</a:t>
            </a:r>
          </a:p>
          <a:p>
            <a:pPr marL="285750" indent="-285750">
              <a:buFont typeface="Arial" panose="020B0604020202020204" pitchFamily="34" charset="0"/>
              <a:buChar char="•"/>
            </a:pPr>
            <a:r>
              <a:rPr lang="et-EE" sz="1400" dirty="0"/>
              <a:t>Info, mis otseselt puudutab omaniku vara ja maakasutust tuleks teavitada otse omanikku meili teel. Kui Eesti riik saab oma ametkondadest teateid laiali saata, siis on selleks võimeline ka omavalitsus.</a:t>
            </a:r>
          </a:p>
          <a:p>
            <a:pPr marL="285750" indent="-285750">
              <a:buFont typeface="Arial" panose="020B0604020202020204" pitchFamily="34" charset="0"/>
              <a:buChar char="•"/>
            </a:pPr>
            <a:r>
              <a:rPr lang="et-EE" sz="1400" dirty="0"/>
              <a:t>Info leidmine liiga paljude klikkidega ja ebaselge.</a:t>
            </a:r>
          </a:p>
          <a:p>
            <a:pPr marL="285750" indent="-285750">
              <a:buFont typeface="Arial" panose="020B0604020202020204" pitchFamily="34" charset="0"/>
              <a:buChar char="•"/>
            </a:pPr>
            <a:r>
              <a:rPr lang="et-EE" sz="1400" dirty="0"/>
              <a:t>Ilmub liiga harva.</a:t>
            </a:r>
          </a:p>
          <a:p>
            <a:pPr marL="285750" indent="-285750">
              <a:buFont typeface="Arial" panose="020B0604020202020204" pitchFamily="34" charset="0"/>
              <a:buChar char="•"/>
            </a:pPr>
            <a:r>
              <a:rPr lang="et-EE" sz="1400" dirty="0"/>
              <a:t>Ehitamise ja </a:t>
            </a:r>
            <a:r>
              <a:rPr lang="et-EE" sz="1400" dirty="0" err="1"/>
              <a:t>hajaasustuse</a:t>
            </a:r>
            <a:r>
              <a:rPr lang="et-EE" sz="1400" dirty="0"/>
              <a:t> programmi info aegunud või puudub.</a:t>
            </a:r>
          </a:p>
        </p:txBody>
      </p:sp>
    </p:spTree>
    <p:extLst>
      <p:ext uri="{BB962C8B-B14F-4D97-AF65-F5344CB8AC3E}">
        <p14:creationId xmlns:p14="http://schemas.microsoft.com/office/powerpoint/2010/main" val="39662173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B334C0-A2E5-9EFF-2C7C-F962B5CA4AF7}"/>
              </a:ext>
            </a:extLst>
          </p:cNvPr>
          <p:cNvSpPr>
            <a:spLocks noGrp="1"/>
          </p:cNvSpPr>
          <p:nvPr>
            <p:ph type="title"/>
          </p:nvPr>
        </p:nvSpPr>
        <p:spPr/>
        <p:txBody>
          <a:bodyPr>
            <a:normAutofit fontScale="90000"/>
          </a:bodyPr>
          <a:lstStyle/>
          <a:p>
            <a:r>
              <a:rPr lang="et-EE" dirty="0"/>
              <a:t>Ettepanekud info kättesaadavamaks tegemises</a:t>
            </a:r>
          </a:p>
        </p:txBody>
      </p:sp>
      <p:sp>
        <p:nvSpPr>
          <p:cNvPr id="3" name="Text Placeholder 2">
            <a:extLst>
              <a:ext uri="{FF2B5EF4-FFF2-40B4-BE49-F238E27FC236}">
                <a16:creationId xmlns:a16="http://schemas.microsoft.com/office/drawing/2014/main" xmlns="" id="{4F3BA37D-4C17-5D4D-411B-50B3DA8E896D}"/>
              </a:ext>
            </a:extLst>
          </p:cNvPr>
          <p:cNvSpPr>
            <a:spLocks noGrp="1"/>
          </p:cNvSpPr>
          <p:nvPr>
            <p:ph type="body" sz="quarter" idx="13"/>
          </p:nvPr>
        </p:nvSpPr>
        <p:spPr/>
        <p:txBody>
          <a:bodyPr/>
          <a:lstStyle/>
          <a:p>
            <a:r>
              <a:rPr lang="et-EE" dirty="0"/>
              <a:t>Ettepanekuid, kuidas info vallas toimuva kohta kättesaadavamaks teha, esitas 15 küsitletutest ning  esile ei tõuse ükski ettepanek.</a:t>
            </a:r>
          </a:p>
        </p:txBody>
      </p:sp>
      <p:sp>
        <p:nvSpPr>
          <p:cNvPr id="4" name="Subtitle 3">
            <a:extLst>
              <a:ext uri="{FF2B5EF4-FFF2-40B4-BE49-F238E27FC236}">
                <a16:creationId xmlns:a16="http://schemas.microsoft.com/office/drawing/2014/main" xmlns="" id="{6286EF44-60BC-A590-2270-5E570233DC3A}"/>
              </a:ext>
            </a:extLst>
          </p:cNvPr>
          <p:cNvSpPr>
            <a:spLocks noGrp="1"/>
          </p:cNvSpPr>
          <p:nvPr>
            <p:ph type="subTitle" idx="1"/>
          </p:nvPr>
        </p:nvSpPr>
        <p:spPr/>
        <p:txBody>
          <a:bodyPr/>
          <a:lstStyle/>
          <a:p>
            <a:r>
              <a:rPr lang="et-EE" dirty="0"/>
              <a:t>% kõikidest vastajatest</a:t>
            </a:r>
          </a:p>
        </p:txBody>
      </p:sp>
      <p:graphicFrame>
        <p:nvGraphicFramePr>
          <p:cNvPr id="9" name="Chart 8">
            <a:extLst>
              <a:ext uri="{FF2B5EF4-FFF2-40B4-BE49-F238E27FC236}">
                <a16:creationId xmlns:a16="http://schemas.microsoft.com/office/drawing/2014/main" xmlns="" id="{99DA85FA-A2CA-4E6B-939C-671326864E93}"/>
              </a:ext>
            </a:extLst>
          </p:cNvPr>
          <p:cNvGraphicFramePr>
            <a:graphicFrameLocks/>
          </p:cNvGraphicFramePr>
          <p:nvPr>
            <p:extLst>
              <p:ext uri="{D42A27DB-BD31-4B8C-83A1-F6EECF244321}">
                <p14:modId xmlns:p14="http://schemas.microsoft.com/office/powerpoint/2010/main" val="3010970822"/>
              </p:ext>
            </p:extLst>
          </p:nvPr>
        </p:nvGraphicFramePr>
        <p:xfrm>
          <a:off x="4030133" y="0"/>
          <a:ext cx="8161867"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503732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B334C0-A2E5-9EFF-2C7C-F962B5CA4AF7}"/>
              </a:ext>
            </a:extLst>
          </p:cNvPr>
          <p:cNvSpPr>
            <a:spLocks noGrp="1"/>
          </p:cNvSpPr>
          <p:nvPr>
            <p:ph type="title"/>
          </p:nvPr>
        </p:nvSpPr>
        <p:spPr/>
        <p:txBody>
          <a:bodyPr/>
          <a:lstStyle/>
          <a:p>
            <a:r>
              <a:rPr lang="et-EE" dirty="0"/>
              <a:t>Soovitud valdkonnad valla kodulehel</a:t>
            </a:r>
          </a:p>
        </p:txBody>
      </p:sp>
      <p:sp>
        <p:nvSpPr>
          <p:cNvPr id="3" name="Text Placeholder 2">
            <a:extLst>
              <a:ext uri="{FF2B5EF4-FFF2-40B4-BE49-F238E27FC236}">
                <a16:creationId xmlns:a16="http://schemas.microsoft.com/office/drawing/2014/main" xmlns="" id="{4F3BA37D-4C17-5D4D-411B-50B3DA8E896D}"/>
              </a:ext>
            </a:extLst>
          </p:cNvPr>
          <p:cNvSpPr>
            <a:spLocks noGrp="1"/>
          </p:cNvSpPr>
          <p:nvPr>
            <p:ph type="body" sz="quarter" idx="13"/>
          </p:nvPr>
        </p:nvSpPr>
        <p:spPr/>
        <p:txBody>
          <a:bodyPr/>
          <a:lstStyle/>
          <a:p>
            <a:pPr marL="0" indent="0">
              <a:buNone/>
            </a:pPr>
            <a:r>
              <a:rPr lang="et-EE" dirty="0"/>
              <a:t>Valla kodulehel soovitava info kohta tegi ettepanekuid 20% küsitletutest ning esile tõusevad veidi enam järgmised:</a:t>
            </a:r>
          </a:p>
          <a:p>
            <a:r>
              <a:rPr lang="et-EE" dirty="0"/>
              <a:t>Infrastruktuuri teemad</a:t>
            </a:r>
          </a:p>
          <a:p>
            <a:r>
              <a:rPr lang="et-EE" dirty="0"/>
              <a:t>Kultuur ja üritused</a:t>
            </a:r>
          </a:p>
          <a:p>
            <a:r>
              <a:rPr lang="et-EE" dirty="0"/>
              <a:t>Määrused ja regulatsioonid</a:t>
            </a:r>
          </a:p>
        </p:txBody>
      </p:sp>
      <p:sp>
        <p:nvSpPr>
          <p:cNvPr id="4" name="Subtitle 3">
            <a:extLst>
              <a:ext uri="{FF2B5EF4-FFF2-40B4-BE49-F238E27FC236}">
                <a16:creationId xmlns:a16="http://schemas.microsoft.com/office/drawing/2014/main" xmlns="" id="{6286EF44-60BC-A590-2270-5E570233DC3A}"/>
              </a:ext>
            </a:extLst>
          </p:cNvPr>
          <p:cNvSpPr>
            <a:spLocks noGrp="1"/>
          </p:cNvSpPr>
          <p:nvPr>
            <p:ph type="subTitle" idx="1"/>
          </p:nvPr>
        </p:nvSpPr>
        <p:spPr/>
        <p:txBody>
          <a:bodyPr/>
          <a:lstStyle/>
          <a:p>
            <a:r>
              <a:rPr lang="et-EE" dirty="0"/>
              <a:t>% kõikidest vastajatest</a:t>
            </a:r>
          </a:p>
        </p:txBody>
      </p:sp>
      <p:graphicFrame>
        <p:nvGraphicFramePr>
          <p:cNvPr id="6" name="Chart 5">
            <a:extLst>
              <a:ext uri="{FF2B5EF4-FFF2-40B4-BE49-F238E27FC236}">
                <a16:creationId xmlns:a16="http://schemas.microsoft.com/office/drawing/2014/main" xmlns="" id="{EC6F5DF4-2352-48A8-A3B1-E468AE160A1E}"/>
              </a:ext>
            </a:extLst>
          </p:cNvPr>
          <p:cNvGraphicFramePr>
            <a:graphicFrameLocks/>
          </p:cNvGraphicFramePr>
          <p:nvPr>
            <p:extLst>
              <p:ext uri="{D42A27DB-BD31-4B8C-83A1-F6EECF244321}">
                <p14:modId xmlns:p14="http://schemas.microsoft.com/office/powerpoint/2010/main" val="1626861377"/>
              </p:ext>
            </p:extLst>
          </p:nvPr>
        </p:nvGraphicFramePr>
        <p:xfrm>
          <a:off x="4020170" y="0"/>
          <a:ext cx="7900149"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680113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B334C0-A2E5-9EFF-2C7C-F962B5CA4AF7}"/>
              </a:ext>
            </a:extLst>
          </p:cNvPr>
          <p:cNvSpPr>
            <a:spLocks noGrp="1"/>
          </p:cNvSpPr>
          <p:nvPr>
            <p:ph type="title"/>
          </p:nvPr>
        </p:nvSpPr>
        <p:spPr/>
        <p:txBody>
          <a:bodyPr>
            <a:normAutofit fontScale="90000"/>
          </a:bodyPr>
          <a:lstStyle/>
          <a:p>
            <a:r>
              <a:rPr lang="et-EE" dirty="0"/>
              <a:t>Parkide, rohealade ja terviserajatiste külastamine</a:t>
            </a:r>
          </a:p>
        </p:txBody>
      </p:sp>
      <p:sp>
        <p:nvSpPr>
          <p:cNvPr id="3" name="Text Placeholder 2">
            <a:extLst>
              <a:ext uri="{FF2B5EF4-FFF2-40B4-BE49-F238E27FC236}">
                <a16:creationId xmlns:a16="http://schemas.microsoft.com/office/drawing/2014/main" xmlns="" id="{4F3BA37D-4C17-5D4D-411B-50B3DA8E896D}"/>
              </a:ext>
            </a:extLst>
          </p:cNvPr>
          <p:cNvSpPr>
            <a:spLocks noGrp="1"/>
          </p:cNvSpPr>
          <p:nvPr>
            <p:ph type="body" sz="quarter" idx="13"/>
          </p:nvPr>
        </p:nvSpPr>
        <p:spPr/>
        <p:txBody>
          <a:bodyPr>
            <a:normAutofit lnSpcReduction="10000"/>
          </a:bodyPr>
          <a:lstStyle/>
          <a:p>
            <a:r>
              <a:rPr lang="et-EE" dirty="0"/>
              <a:t>Elukoha ja lähiümbruse parke ja rohealasid külastab regulaarselt (vähemalt mitmel korral kuus) 54% küsitletutest. Harva (kord kuus või harvem) külastab neid 27% küsitletutest ning üldse ei külasta 13% ja ei oska öelda 6%.</a:t>
            </a:r>
          </a:p>
          <a:p>
            <a:r>
              <a:rPr lang="et-EE" dirty="0"/>
              <a:t>Soo ja vanuserühmade lõikes olulisi erinevusi ei ole (noored külastavad keskmisest veidi enam)</a:t>
            </a:r>
          </a:p>
          <a:p>
            <a:r>
              <a:rPr lang="et-EE" dirty="0"/>
              <a:t>Kõrgeim on parkide ja rohealade külastamine Laulasmaal, madalaim Padisel ja Ämaris, kuid ka neis ei ole see kokkuvõttes väga madal. </a:t>
            </a:r>
          </a:p>
        </p:txBody>
      </p:sp>
      <p:sp>
        <p:nvSpPr>
          <p:cNvPr id="4" name="Subtitle 3">
            <a:extLst>
              <a:ext uri="{FF2B5EF4-FFF2-40B4-BE49-F238E27FC236}">
                <a16:creationId xmlns:a16="http://schemas.microsoft.com/office/drawing/2014/main" xmlns="" id="{6286EF44-60BC-A590-2270-5E570233DC3A}"/>
              </a:ext>
            </a:extLst>
          </p:cNvPr>
          <p:cNvSpPr>
            <a:spLocks noGrp="1"/>
          </p:cNvSpPr>
          <p:nvPr>
            <p:ph type="subTitle" idx="1"/>
          </p:nvPr>
        </p:nvSpPr>
        <p:spPr/>
        <p:txBody>
          <a:bodyPr/>
          <a:lstStyle/>
          <a:p>
            <a:r>
              <a:rPr lang="et-EE" dirty="0"/>
              <a:t>% kõikidest vastajatest</a:t>
            </a:r>
          </a:p>
        </p:txBody>
      </p:sp>
      <p:graphicFrame>
        <p:nvGraphicFramePr>
          <p:cNvPr id="5" name="Chart 4">
            <a:extLst>
              <a:ext uri="{FF2B5EF4-FFF2-40B4-BE49-F238E27FC236}">
                <a16:creationId xmlns:a16="http://schemas.microsoft.com/office/drawing/2014/main" xmlns="" id="{09592ADA-60BE-9CEB-268F-0B4E028582C9}"/>
              </a:ext>
            </a:extLst>
          </p:cNvPr>
          <p:cNvGraphicFramePr>
            <a:graphicFrameLocks/>
          </p:cNvGraphicFramePr>
          <p:nvPr>
            <p:extLst>
              <p:ext uri="{D42A27DB-BD31-4B8C-83A1-F6EECF244321}">
                <p14:modId xmlns:p14="http://schemas.microsoft.com/office/powerpoint/2010/main" val="4190964670"/>
              </p:ext>
            </p:extLst>
          </p:nvPr>
        </p:nvGraphicFramePr>
        <p:xfrm>
          <a:off x="4792133" y="0"/>
          <a:ext cx="6468535" cy="67394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79574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a:t>Uuringu taust</a:t>
            </a:r>
          </a:p>
        </p:txBody>
      </p:sp>
      <p:sp>
        <p:nvSpPr>
          <p:cNvPr id="4" name="Slide Number Placeholder 3"/>
          <p:cNvSpPr>
            <a:spLocks noGrp="1"/>
          </p:cNvSpPr>
          <p:nvPr>
            <p:ph type="sldNum" sz="quarter" idx="12"/>
          </p:nvPr>
        </p:nvSpPr>
        <p:spPr/>
        <p:txBody>
          <a:bodyPr/>
          <a:lstStyle/>
          <a:p>
            <a:fld id="{8A6009BB-32DB-4743-B7B2-C117DEB9554B}" type="slidenum">
              <a:rPr lang="lt-LT" smtClean="0"/>
              <a:t>2</a:t>
            </a:fld>
            <a:endParaRPr lang="lt-LT" dirty="0"/>
          </a:p>
        </p:txBody>
      </p:sp>
      <p:graphicFrame>
        <p:nvGraphicFramePr>
          <p:cNvPr id="5" name="Table 4"/>
          <p:cNvGraphicFramePr>
            <a:graphicFrameLocks noGrp="1"/>
          </p:cNvGraphicFramePr>
          <p:nvPr>
            <p:extLst>
              <p:ext uri="{D42A27DB-BD31-4B8C-83A1-F6EECF244321}">
                <p14:modId xmlns:p14="http://schemas.microsoft.com/office/powerpoint/2010/main" val="913813403"/>
              </p:ext>
            </p:extLst>
          </p:nvPr>
        </p:nvGraphicFramePr>
        <p:xfrm>
          <a:off x="203915" y="1030600"/>
          <a:ext cx="11669871" cy="5132968"/>
        </p:xfrm>
        <a:graphic>
          <a:graphicData uri="http://schemas.openxmlformats.org/drawingml/2006/table">
            <a:tbl>
              <a:tblPr firstRow="1" bandRow="1">
                <a:tableStyleId>{2D5ABB26-0587-4C30-8999-92F81FD0307C}</a:tableStyleId>
              </a:tblPr>
              <a:tblGrid>
                <a:gridCol w="2233771">
                  <a:extLst>
                    <a:ext uri="{9D8B030D-6E8A-4147-A177-3AD203B41FA5}">
                      <a16:colId xmlns:a16="http://schemas.microsoft.com/office/drawing/2014/main" xmlns="" val="20000"/>
                    </a:ext>
                  </a:extLst>
                </a:gridCol>
                <a:gridCol w="9436100">
                  <a:extLst>
                    <a:ext uri="{9D8B030D-6E8A-4147-A177-3AD203B41FA5}">
                      <a16:colId xmlns:a16="http://schemas.microsoft.com/office/drawing/2014/main" xmlns="" val="20001"/>
                    </a:ext>
                  </a:extLst>
                </a:gridCol>
              </a:tblGrid>
              <a:tr h="457935">
                <a:tc>
                  <a:txBody>
                    <a:bodyPr/>
                    <a:lstStyle/>
                    <a:p>
                      <a:r>
                        <a:rPr lang="et-EE" sz="2000" b="1" dirty="0">
                          <a:solidFill>
                            <a:srgbClr val="D05F12"/>
                          </a:solidFill>
                        </a:rPr>
                        <a:t>Tellija</a:t>
                      </a:r>
                      <a:endParaRPr lang="en-GB"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sz="2000" dirty="0"/>
                        <a:t>Lääne-Harju vald</a:t>
                      </a:r>
                    </a:p>
                  </a:txBody>
                  <a:tcPr/>
                </a:tc>
                <a:extLst>
                  <a:ext uri="{0D108BD9-81ED-4DB2-BD59-A6C34878D82A}">
                    <a16:rowId xmlns:a16="http://schemas.microsoft.com/office/drawing/2014/main" xmlns="" val="10000"/>
                  </a:ext>
                </a:extLst>
              </a:tr>
              <a:tr h="520729">
                <a:tc>
                  <a:txBody>
                    <a:bodyPr/>
                    <a:lstStyle/>
                    <a:p>
                      <a:r>
                        <a:rPr lang="et-EE" sz="2000" b="1" dirty="0">
                          <a:solidFill>
                            <a:srgbClr val="D05F12"/>
                          </a:solidFill>
                        </a:rPr>
                        <a:t>Küsitlusperiood</a:t>
                      </a:r>
                      <a:endParaRPr lang="en-GB" sz="2000" dirty="0"/>
                    </a:p>
                  </a:txBody>
                  <a:tcPr/>
                </a:tc>
                <a:tc>
                  <a:txBody>
                    <a:bodyPr/>
                    <a:lstStyle/>
                    <a:p>
                      <a:r>
                        <a:rPr lang="et-EE" sz="2000" dirty="0"/>
                        <a:t>13. mai – 8. juuni 2022</a:t>
                      </a:r>
                      <a:endParaRPr lang="en-GB" sz="2000" dirty="0"/>
                    </a:p>
                  </a:txBody>
                  <a:tcPr/>
                </a:tc>
                <a:extLst>
                  <a:ext uri="{0D108BD9-81ED-4DB2-BD59-A6C34878D82A}">
                    <a16:rowId xmlns:a16="http://schemas.microsoft.com/office/drawing/2014/main" xmlns="" val="10001"/>
                  </a:ext>
                </a:extLst>
              </a:tr>
              <a:tr h="474781">
                <a:tc>
                  <a:txBody>
                    <a:bodyPr/>
                    <a:lstStyle/>
                    <a:p>
                      <a:r>
                        <a:rPr lang="et-EE" sz="2000" b="1" dirty="0">
                          <a:solidFill>
                            <a:srgbClr val="D05F12"/>
                          </a:solidFill>
                        </a:rPr>
                        <a:t>Küsitlusmeetod</a:t>
                      </a:r>
                      <a:endParaRPr lang="en-GB" sz="2000" dirty="0"/>
                    </a:p>
                  </a:txBody>
                  <a:tcPr/>
                </a:tc>
                <a:tc>
                  <a:txBody>
                    <a:bodyPr/>
                    <a:lstStyle/>
                    <a:p>
                      <a:r>
                        <a:rPr lang="et-EE" sz="2000" dirty="0"/>
                        <a:t>Veebiküsitlus </a:t>
                      </a:r>
                      <a:endParaRPr lang="en-GB" sz="2000" dirty="0"/>
                    </a:p>
                  </a:txBody>
                  <a:tcPr/>
                </a:tc>
                <a:extLst>
                  <a:ext uri="{0D108BD9-81ED-4DB2-BD59-A6C34878D82A}">
                    <a16:rowId xmlns:a16="http://schemas.microsoft.com/office/drawing/2014/main" xmlns="" val="10002"/>
                  </a:ext>
                </a:extLst>
              </a:tr>
              <a:tr h="505413">
                <a:tc>
                  <a:txBody>
                    <a:bodyPr/>
                    <a:lstStyle/>
                    <a:p>
                      <a:r>
                        <a:rPr lang="et-EE" altLang="et-EE" sz="2000" b="1" dirty="0">
                          <a:solidFill>
                            <a:srgbClr val="D05F12"/>
                          </a:solidFill>
                        </a:rPr>
                        <a:t>Valimi alus </a:t>
                      </a:r>
                      <a:endParaRPr lang="en-GB"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sz="2000" dirty="0">
                          <a:solidFill>
                            <a:schemeClr val="tx1"/>
                          </a:solidFill>
                        </a:rPr>
                        <a:t>Juhuvalikuline</a:t>
                      </a:r>
                      <a:r>
                        <a:rPr lang="et-EE" sz="2000" baseline="0" dirty="0">
                          <a:solidFill>
                            <a:schemeClr val="tx1"/>
                          </a:solidFill>
                        </a:rPr>
                        <a:t> e-posti aadresside väljavõte Rahvastikuregistrist, asulate kaupa. Muid tunnuseid väljavõte ei sisaldanud ja need kujunesid juhuslikult</a:t>
                      </a:r>
                      <a:endParaRPr lang="et-EE" sz="2000" dirty="0">
                        <a:solidFill>
                          <a:schemeClr val="tx1"/>
                        </a:solidFill>
                      </a:endParaRPr>
                    </a:p>
                  </a:txBody>
                  <a:tcPr/>
                </a:tc>
                <a:extLst>
                  <a:ext uri="{0D108BD9-81ED-4DB2-BD59-A6C34878D82A}">
                    <a16:rowId xmlns:a16="http://schemas.microsoft.com/office/drawing/2014/main" xmlns="" val="10003"/>
                  </a:ext>
                </a:extLst>
              </a:tr>
              <a:tr h="1162450">
                <a:tc>
                  <a:txBody>
                    <a:bodyPr/>
                    <a:lstStyle/>
                    <a:p>
                      <a:r>
                        <a:rPr lang="fi-FI" sz="2000" b="1" dirty="0">
                          <a:solidFill>
                            <a:srgbClr val="D05F12"/>
                          </a:solidFill>
                        </a:rPr>
                        <a:t>Valim</a:t>
                      </a:r>
                      <a:endParaRPr lang="en-GB" sz="2000" dirty="0"/>
                    </a:p>
                  </a:txBody>
                  <a:tcPr/>
                </a:tc>
                <a:tc>
                  <a:txBody>
                    <a:bodyPr/>
                    <a:lstStyle/>
                    <a:p>
                      <a:r>
                        <a:rPr lang="et-EE" sz="2000" dirty="0"/>
                        <a:t>N=716 vanuses 18-80 aastat </a:t>
                      </a:r>
                    </a:p>
                    <a:p>
                      <a:r>
                        <a:rPr lang="et-EE" sz="1800" dirty="0"/>
                        <a:t>Kuna</a:t>
                      </a:r>
                      <a:r>
                        <a:rPr lang="et-EE" sz="1800" baseline="0" dirty="0"/>
                        <a:t> ülejäänud tunnused kujunesid juhuslikult, kaaluti andmefailis veidi ülespoole ja valla rahvastiku struktuurile lähedasemaks </a:t>
                      </a:r>
                      <a:r>
                        <a:rPr lang="et-EE" sz="1800" dirty="0"/>
                        <a:t>mehi, vanust 65-80 ning</a:t>
                      </a:r>
                      <a:r>
                        <a:rPr lang="et-EE" sz="1800" baseline="0" dirty="0"/>
                        <a:t> </a:t>
                      </a:r>
                      <a:r>
                        <a:rPr lang="et-EE" sz="1800" dirty="0"/>
                        <a:t>vene +</a:t>
                      </a:r>
                      <a:r>
                        <a:rPr lang="et-EE" sz="1800" baseline="0" dirty="0"/>
                        <a:t> </a:t>
                      </a:r>
                      <a:r>
                        <a:rPr lang="et-EE" sz="1800" dirty="0"/>
                        <a:t>muu rahvust. </a:t>
                      </a:r>
                    </a:p>
                  </a:txBody>
                  <a:tcPr/>
                </a:tc>
                <a:extLst>
                  <a:ext uri="{0D108BD9-81ED-4DB2-BD59-A6C34878D82A}">
                    <a16:rowId xmlns:a16="http://schemas.microsoft.com/office/drawing/2014/main" xmlns="" val="10004"/>
                  </a:ext>
                </a:extLst>
              </a:tr>
              <a:tr h="909862">
                <a:tc>
                  <a:txBody>
                    <a:bodyPr/>
                    <a:lstStyle/>
                    <a:p>
                      <a:r>
                        <a:rPr lang="et-EE" sz="2000" b="1" dirty="0">
                          <a:solidFill>
                            <a:srgbClr val="D05F12"/>
                          </a:solidFill>
                        </a:rPr>
                        <a:t>Esitatav materjal</a:t>
                      </a:r>
                      <a:endParaRPr lang="en-GB" sz="2000" b="1" dirty="0">
                        <a:solidFill>
                          <a:srgbClr val="D05F12"/>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sz="2000" dirty="0">
                          <a:solidFill>
                            <a:schemeClr val="tx1"/>
                          </a:solidFill>
                        </a:rPr>
                        <a:t>Lisaks</a:t>
                      </a:r>
                      <a:r>
                        <a:rPr lang="et-EE" sz="2000" baseline="0" dirty="0">
                          <a:solidFill>
                            <a:schemeClr val="tx1"/>
                          </a:solidFill>
                        </a:rPr>
                        <a:t> kokkuvõtlikule aruandele, on tellijale edastatud ka eraldi fail exceli formaadis lahtiste küsimuste originaalvastustega. Käesolevas aruandes, on neist olulisemate kohta siiski toodud üldistavad kokkuvõtted</a:t>
                      </a:r>
                      <a:endParaRPr lang="en-GB" sz="2000" dirty="0">
                        <a:solidFill>
                          <a:srgbClr val="FF0000"/>
                        </a:solidFill>
                      </a:endParaRPr>
                    </a:p>
                  </a:txBody>
                  <a:tcPr/>
                </a:tc>
                <a:extLst>
                  <a:ext uri="{0D108BD9-81ED-4DB2-BD59-A6C34878D82A}">
                    <a16:rowId xmlns:a16="http://schemas.microsoft.com/office/drawing/2014/main" xmlns="" val="10006"/>
                  </a:ext>
                </a:extLst>
              </a:tr>
              <a:tr h="810193">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sz="2000" b="1" dirty="0">
                          <a:solidFill>
                            <a:srgbClr val="D05F12"/>
                          </a:solidFill>
                        </a:rPr>
                        <a:t>Küsimustik                   </a:t>
                      </a:r>
                      <a:r>
                        <a:rPr lang="et-EE" sz="2000" b="0" dirty="0">
                          <a:solidFill>
                            <a:schemeClr val="tx1"/>
                          </a:solidFill>
                        </a:rPr>
                        <a:t>Küsimustiku</a:t>
                      </a:r>
                      <a:r>
                        <a:rPr lang="et-EE" sz="2000" b="0" baseline="0" dirty="0">
                          <a:solidFill>
                            <a:schemeClr val="tx1"/>
                          </a:solidFill>
                        </a:rPr>
                        <a:t> makett koostati uuringu Tellija poolt, ning RAIT Faktum &amp; Ariko korrigeeris seda mõnede metoodilistest ja sisulistest aspektidest.</a:t>
                      </a:r>
                      <a:endParaRPr lang="et-EE" sz="2000" b="0" dirty="0">
                        <a:solidFill>
                          <a:schemeClr val="tx1"/>
                        </a:solidFill>
                      </a:endParaRPr>
                    </a:p>
                  </a:txBody>
                  <a:tcPr/>
                </a:tc>
                <a:tc hMerge="1">
                  <a:txBody>
                    <a:bodyPr/>
                    <a:lstStyle/>
                    <a:p>
                      <a:endParaRPr lang="en-GB" dirty="0"/>
                    </a:p>
                  </a:txBody>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32896808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a:t>Rahulolu elukeskkonna tingimustega</a:t>
            </a:r>
          </a:p>
        </p:txBody>
      </p:sp>
      <p:sp>
        <p:nvSpPr>
          <p:cNvPr id="4" name="Text Placeholder 3"/>
          <p:cNvSpPr>
            <a:spLocks noGrp="1"/>
          </p:cNvSpPr>
          <p:nvPr>
            <p:ph type="body" sz="quarter" idx="15"/>
          </p:nvPr>
        </p:nvSpPr>
        <p:spPr>
          <a:xfrm>
            <a:off x="710270" y="1136592"/>
            <a:ext cx="10771460" cy="5588948"/>
          </a:xfrm>
        </p:spPr>
        <p:txBody>
          <a:bodyPr>
            <a:normAutofit fontScale="62500" lnSpcReduction="20000"/>
          </a:bodyPr>
          <a:lstStyle/>
          <a:p>
            <a:pPr marL="0" indent="0">
              <a:buNone/>
            </a:pPr>
            <a:r>
              <a:rPr lang="et-EE" dirty="0"/>
              <a:t>Vt järgmised 2 slaidi</a:t>
            </a:r>
          </a:p>
          <a:p>
            <a:r>
              <a:rPr lang="et-EE" dirty="0"/>
              <a:t>Vaadeldud elukeskkonna tingimustest ollakse enam rahul looduskeskkonnaga (keskmine pall 4.1)</a:t>
            </a:r>
          </a:p>
          <a:p>
            <a:r>
              <a:rPr lang="et-EE" dirty="0"/>
              <a:t>3.9 palli (ehk üldiselt rahul) on rahulolu: pakiautomaatide kättesaadavusega, joogivee kvaliteediga, rohealadega, ja turvalisusega.</a:t>
            </a:r>
          </a:p>
          <a:p>
            <a:r>
              <a:rPr lang="et-EE" dirty="0"/>
              <a:t>3.8 palli on rahulolu välisõhu kvaliteediga, alushariduse kvaliteediga ja raamatukoguteenusega.</a:t>
            </a:r>
          </a:p>
          <a:p>
            <a:r>
              <a:rPr lang="et-EE" dirty="0"/>
              <a:t>Madalam on rahulolu (3.1 palli) kohalike tootjate poolt kasvatatud toidu kättesaadavusega, kordus- ja taaskasutuse võimalustega ning tänavate ja teede hooldamisega talvisel ajal.</a:t>
            </a:r>
          </a:p>
          <a:p>
            <a:r>
              <a:rPr lang="et-EE" dirty="0"/>
              <a:t>Probleemiks on üldiselt (rahulolu 3.2 palli) ka vaba aja veetmise võimalused ning huvihariduse ja huvitegevuste kättesaadavus.</a:t>
            </a:r>
          </a:p>
          <a:p>
            <a:r>
              <a:rPr lang="et-EE" dirty="0"/>
              <a:t>Eraldi tasub mainida, et osade tingimuste kohta ei osanud ca pooled küsitletutest hinnangut anda. Need on: üldhariduse kvaliteet, alushariduse kvaliteet, huvihariduse ja huvitegevuste kättesaadavus ja ligipääs avalikele/ühiskondlikutele hoonetele. Hariduse ja huvihariduse puhul on mõistetav, et need, kellel puudub sellega kokkupuude ei oska hinnangut anda. Ligipääs avalikele ja ühiskondlikele hoonetele on aga siiski teema, mis vajab täpsustamist. Võimalik, et tegu on valla territoriaalsest hajususest tingitud probleemiga. </a:t>
            </a:r>
          </a:p>
          <a:p>
            <a:r>
              <a:rPr lang="et-EE" dirty="0"/>
              <a:t>Vaadeldes hinnanguid asulate lõikes, siis üldine tendents on, et suur osa hinnangutes on madalamad Harju-Ristil, ja Karjakülas.</a:t>
            </a:r>
          </a:p>
          <a:p>
            <a:r>
              <a:rPr lang="et-EE" dirty="0"/>
              <a:t>Kui vaadates spetsiifilisi eriti teravaid probleeme (rahulolu väga madal), siis Karjakülas on selleks kohalike tootjate toidu kättesaadavus ning huvihariduse kättesaadavus, Ämaris müratase ja ligipääs avalikele hoonetele, Paldiskis supluskohad, Harju-Ristil tänavate ja teede hooldus talvisel ajal ning pakiautomaatide kättesaadavus</a:t>
            </a:r>
          </a:p>
          <a:p>
            <a:endParaRPr lang="et-EE" dirty="0"/>
          </a:p>
          <a:p>
            <a:pPr marL="0" indent="0">
              <a:buNone/>
            </a:pPr>
            <a:r>
              <a:rPr lang="et-EE" dirty="0"/>
              <a:t> </a:t>
            </a:r>
          </a:p>
        </p:txBody>
      </p:sp>
      <p:sp>
        <p:nvSpPr>
          <p:cNvPr id="3" name="Slide Number Placeholder 2"/>
          <p:cNvSpPr>
            <a:spLocks noGrp="1"/>
          </p:cNvSpPr>
          <p:nvPr>
            <p:ph type="sldNum" sz="quarter" idx="12"/>
          </p:nvPr>
        </p:nvSpPr>
        <p:spPr/>
        <p:txBody>
          <a:bodyPr/>
          <a:lstStyle/>
          <a:p>
            <a:fld id="{8A6009BB-32DB-4743-B7B2-C117DEB9554B}" type="slidenum">
              <a:rPr lang="lt-LT" smtClean="0"/>
              <a:t>20</a:t>
            </a:fld>
            <a:endParaRPr lang="lt-LT" dirty="0"/>
          </a:p>
        </p:txBody>
      </p:sp>
    </p:spTree>
    <p:extLst>
      <p:ext uri="{BB962C8B-B14F-4D97-AF65-F5344CB8AC3E}">
        <p14:creationId xmlns:p14="http://schemas.microsoft.com/office/powerpoint/2010/main" val="20030969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DE871E-5B83-6F74-2D72-8F962413774A}"/>
              </a:ext>
            </a:extLst>
          </p:cNvPr>
          <p:cNvSpPr>
            <a:spLocks noGrp="1"/>
          </p:cNvSpPr>
          <p:nvPr>
            <p:ph type="title"/>
          </p:nvPr>
        </p:nvSpPr>
        <p:spPr/>
        <p:txBody>
          <a:bodyPr/>
          <a:lstStyle/>
          <a:p>
            <a:r>
              <a:rPr lang="et-EE" dirty="0"/>
              <a:t>Rahulolu elukeskkonna tingimustega</a:t>
            </a:r>
          </a:p>
        </p:txBody>
      </p:sp>
      <p:sp>
        <p:nvSpPr>
          <p:cNvPr id="3" name="Slide Number Placeholder 2">
            <a:extLst>
              <a:ext uri="{FF2B5EF4-FFF2-40B4-BE49-F238E27FC236}">
                <a16:creationId xmlns:a16="http://schemas.microsoft.com/office/drawing/2014/main" xmlns="" id="{9D2CA747-4AB3-AB27-2B60-B3380891753A}"/>
              </a:ext>
            </a:extLst>
          </p:cNvPr>
          <p:cNvSpPr>
            <a:spLocks noGrp="1"/>
          </p:cNvSpPr>
          <p:nvPr>
            <p:ph type="sldNum" sz="quarter" idx="12"/>
          </p:nvPr>
        </p:nvSpPr>
        <p:spPr/>
        <p:txBody>
          <a:bodyPr/>
          <a:lstStyle/>
          <a:p>
            <a:fld id="{8A6009BB-32DB-4743-B7B2-C117DEB9554B}" type="slidenum">
              <a:rPr lang="lt-LT" smtClean="0"/>
              <a:t>21</a:t>
            </a:fld>
            <a:endParaRPr lang="lt-LT" dirty="0"/>
          </a:p>
        </p:txBody>
      </p:sp>
      <p:graphicFrame>
        <p:nvGraphicFramePr>
          <p:cNvPr id="4" name="Chart 3">
            <a:extLst>
              <a:ext uri="{FF2B5EF4-FFF2-40B4-BE49-F238E27FC236}">
                <a16:creationId xmlns:a16="http://schemas.microsoft.com/office/drawing/2014/main" xmlns="" id="{9625F7F9-417E-88B4-9642-5BF4F5957A15}"/>
              </a:ext>
            </a:extLst>
          </p:cNvPr>
          <p:cNvGraphicFramePr>
            <a:graphicFrameLocks/>
          </p:cNvGraphicFramePr>
          <p:nvPr>
            <p:extLst>
              <p:ext uri="{D42A27DB-BD31-4B8C-83A1-F6EECF244321}">
                <p14:modId xmlns:p14="http://schemas.microsoft.com/office/powerpoint/2010/main" val="135794656"/>
              </p:ext>
            </p:extLst>
          </p:nvPr>
        </p:nvGraphicFramePr>
        <p:xfrm>
          <a:off x="0" y="553401"/>
          <a:ext cx="6604000" cy="656400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xmlns="" id="{C2A901A0-86CC-0149-043C-E3D2B55B1979}"/>
              </a:ext>
            </a:extLst>
          </p:cNvPr>
          <p:cNvGraphicFramePr>
            <a:graphicFrameLocks/>
          </p:cNvGraphicFramePr>
          <p:nvPr>
            <p:extLst>
              <p:ext uri="{D42A27DB-BD31-4B8C-83A1-F6EECF244321}">
                <p14:modId xmlns:p14="http://schemas.microsoft.com/office/powerpoint/2010/main" val="3866846478"/>
              </p:ext>
            </p:extLst>
          </p:nvPr>
        </p:nvGraphicFramePr>
        <p:xfrm>
          <a:off x="6096001" y="921267"/>
          <a:ext cx="6096000" cy="59367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299557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6A6B2B-A898-9F8D-C47A-8AE52773B8F0}"/>
              </a:ext>
            </a:extLst>
          </p:cNvPr>
          <p:cNvSpPr>
            <a:spLocks noGrp="1"/>
          </p:cNvSpPr>
          <p:nvPr>
            <p:ph type="title"/>
          </p:nvPr>
        </p:nvSpPr>
        <p:spPr/>
        <p:txBody>
          <a:bodyPr/>
          <a:lstStyle/>
          <a:p>
            <a:r>
              <a:rPr lang="et-EE" dirty="0"/>
              <a:t>Rahulolu elukeskkonna tingimustega. Asula lõikes</a:t>
            </a:r>
          </a:p>
        </p:txBody>
      </p:sp>
      <p:sp>
        <p:nvSpPr>
          <p:cNvPr id="3" name="Slide Number Placeholder 2">
            <a:extLst>
              <a:ext uri="{FF2B5EF4-FFF2-40B4-BE49-F238E27FC236}">
                <a16:creationId xmlns:a16="http://schemas.microsoft.com/office/drawing/2014/main" xmlns="" id="{4D69BDEF-CEF8-924A-832F-A55F0C291446}"/>
              </a:ext>
            </a:extLst>
          </p:cNvPr>
          <p:cNvSpPr>
            <a:spLocks noGrp="1"/>
          </p:cNvSpPr>
          <p:nvPr>
            <p:ph type="sldNum" sz="quarter" idx="12"/>
          </p:nvPr>
        </p:nvSpPr>
        <p:spPr/>
        <p:txBody>
          <a:bodyPr/>
          <a:lstStyle/>
          <a:p>
            <a:fld id="{8A6009BB-32DB-4743-B7B2-C117DEB9554B}" type="slidenum">
              <a:rPr lang="lt-LT" smtClean="0"/>
              <a:t>22</a:t>
            </a:fld>
            <a:endParaRPr lang="lt-LT" dirty="0"/>
          </a:p>
        </p:txBody>
      </p:sp>
      <p:graphicFrame>
        <p:nvGraphicFramePr>
          <p:cNvPr id="7" name="Object 6">
            <a:extLst>
              <a:ext uri="{FF2B5EF4-FFF2-40B4-BE49-F238E27FC236}">
                <a16:creationId xmlns:a16="http://schemas.microsoft.com/office/drawing/2014/main" xmlns="" id="{00BA9FF5-232B-2F6E-4ACF-2B7EACCC638D}"/>
              </a:ext>
            </a:extLst>
          </p:cNvPr>
          <p:cNvGraphicFramePr>
            <a:graphicFrameLocks noChangeAspect="1"/>
          </p:cNvGraphicFramePr>
          <p:nvPr>
            <p:extLst>
              <p:ext uri="{D42A27DB-BD31-4B8C-83A1-F6EECF244321}">
                <p14:modId xmlns:p14="http://schemas.microsoft.com/office/powerpoint/2010/main" val="2140668839"/>
              </p:ext>
            </p:extLst>
          </p:nvPr>
        </p:nvGraphicFramePr>
        <p:xfrm>
          <a:off x="999067" y="1075267"/>
          <a:ext cx="9872133" cy="5427746"/>
        </p:xfrm>
        <a:graphic>
          <a:graphicData uri="http://schemas.openxmlformats.org/presentationml/2006/ole">
            <mc:AlternateContent xmlns:mc="http://schemas.openxmlformats.org/markup-compatibility/2006">
              <mc:Choice xmlns:v="urn:schemas-microsoft-com:vml" Requires="v">
                <p:oleObj spid="_x0000_s2051" name="Worksheet" r:id="rId3" imgW="13011201" imgH="7153288" progId="Excel.Sheet.8">
                  <p:embed/>
                </p:oleObj>
              </mc:Choice>
              <mc:Fallback>
                <p:oleObj name="Worksheet" r:id="rId3" imgW="13011201" imgH="7153288" progId="Excel.Sheet.8">
                  <p:embed/>
                  <p:pic>
                    <p:nvPicPr>
                      <p:cNvPr id="0" name=""/>
                      <p:cNvPicPr/>
                      <p:nvPr/>
                    </p:nvPicPr>
                    <p:blipFill>
                      <a:blip r:embed="rId4"/>
                      <a:stretch>
                        <a:fillRect/>
                      </a:stretch>
                    </p:blipFill>
                    <p:spPr>
                      <a:xfrm>
                        <a:off x="999067" y="1075267"/>
                        <a:ext cx="9872133" cy="5427746"/>
                      </a:xfrm>
                      <a:prstGeom prst="rect">
                        <a:avLst/>
                      </a:prstGeom>
                    </p:spPr>
                  </p:pic>
                </p:oleObj>
              </mc:Fallback>
            </mc:AlternateContent>
          </a:graphicData>
        </a:graphic>
      </p:graphicFrame>
      <p:sp>
        <p:nvSpPr>
          <p:cNvPr id="4" name="TextBox 3"/>
          <p:cNvSpPr txBox="1"/>
          <p:nvPr/>
        </p:nvSpPr>
        <p:spPr>
          <a:xfrm>
            <a:off x="1125678" y="6505402"/>
            <a:ext cx="8195898" cy="338554"/>
          </a:xfrm>
          <a:prstGeom prst="rect">
            <a:avLst/>
          </a:prstGeom>
          <a:noFill/>
        </p:spPr>
        <p:txBody>
          <a:bodyPr wrap="none" rtlCol="0">
            <a:spAutoFit/>
          </a:bodyPr>
          <a:lstStyle/>
          <a:p>
            <a:r>
              <a:rPr lang="et-EE" sz="1600" b="1" i="1" dirty="0"/>
              <a:t>Roosa värv – hinnang on mediaanist madalam, Roheline värv – hinnang on mediaanist kõrgem</a:t>
            </a:r>
          </a:p>
        </p:txBody>
      </p:sp>
    </p:spTree>
    <p:extLst>
      <p:ext uri="{BB962C8B-B14F-4D97-AF65-F5344CB8AC3E}">
        <p14:creationId xmlns:p14="http://schemas.microsoft.com/office/powerpoint/2010/main" val="7235506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F1F0AE-0198-2ADD-832E-B152945A9D7A}"/>
              </a:ext>
            </a:extLst>
          </p:cNvPr>
          <p:cNvSpPr>
            <a:spLocks noGrp="1"/>
          </p:cNvSpPr>
          <p:nvPr>
            <p:ph type="title"/>
          </p:nvPr>
        </p:nvSpPr>
        <p:spPr/>
        <p:txBody>
          <a:bodyPr/>
          <a:lstStyle/>
          <a:p>
            <a:r>
              <a:rPr lang="et-EE" dirty="0"/>
              <a:t>Rahulolu omavalitsuse tööga</a:t>
            </a:r>
          </a:p>
        </p:txBody>
      </p:sp>
      <p:sp>
        <p:nvSpPr>
          <p:cNvPr id="3" name="Slide Number Placeholder 2">
            <a:extLst>
              <a:ext uri="{FF2B5EF4-FFF2-40B4-BE49-F238E27FC236}">
                <a16:creationId xmlns:a16="http://schemas.microsoft.com/office/drawing/2014/main" xmlns="" id="{DC5D324A-4004-E172-4B59-A2508AA16873}"/>
              </a:ext>
            </a:extLst>
          </p:cNvPr>
          <p:cNvSpPr>
            <a:spLocks noGrp="1"/>
          </p:cNvSpPr>
          <p:nvPr>
            <p:ph type="sldNum" sz="quarter" idx="12"/>
          </p:nvPr>
        </p:nvSpPr>
        <p:spPr/>
        <p:txBody>
          <a:bodyPr/>
          <a:lstStyle/>
          <a:p>
            <a:fld id="{8A6009BB-32DB-4743-B7B2-C117DEB9554B}" type="slidenum">
              <a:rPr lang="lt-LT" smtClean="0"/>
              <a:t>23</a:t>
            </a:fld>
            <a:endParaRPr lang="lt-LT" dirty="0"/>
          </a:p>
        </p:txBody>
      </p:sp>
      <p:graphicFrame>
        <p:nvGraphicFramePr>
          <p:cNvPr id="5" name="Chart 4">
            <a:extLst>
              <a:ext uri="{FF2B5EF4-FFF2-40B4-BE49-F238E27FC236}">
                <a16:creationId xmlns:a16="http://schemas.microsoft.com/office/drawing/2014/main" xmlns="" id="{3C0530E2-9830-D969-811F-CEA00D27E028}"/>
              </a:ext>
            </a:extLst>
          </p:cNvPr>
          <p:cNvGraphicFramePr>
            <a:graphicFrameLocks/>
          </p:cNvGraphicFramePr>
          <p:nvPr>
            <p:extLst>
              <p:ext uri="{D42A27DB-BD31-4B8C-83A1-F6EECF244321}">
                <p14:modId xmlns:p14="http://schemas.microsoft.com/office/powerpoint/2010/main" val="3264894356"/>
              </p:ext>
            </p:extLst>
          </p:nvPr>
        </p:nvGraphicFramePr>
        <p:xfrm>
          <a:off x="6611251" y="1068480"/>
          <a:ext cx="5157258" cy="318732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6850789" y="5101840"/>
            <a:ext cx="5101672" cy="1569660"/>
          </a:xfrm>
          <a:prstGeom prst="rect">
            <a:avLst/>
          </a:prstGeom>
          <a:solidFill>
            <a:schemeClr val="accent6">
              <a:lumMod val="20000"/>
              <a:lumOff val="80000"/>
            </a:schemeClr>
          </a:solidFill>
        </p:spPr>
        <p:txBody>
          <a:bodyPr wrap="square" rtlCol="0">
            <a:spAutoFit/>
          </a:bodyPr>
          <a:lstStyle/>
          <a:p>
            <a:r>
              <a:rPr lang="et-EE" sz="1600" dirty="0"/>
              <a:t>Keskmine hinnang KOVi üldisele arengusuunale  on 3.5 palli, ehk „pigem rahul“ poole. Madalam on hinnang elanike kaasamisele arengu kavandamisse (3.1) ja elanike kaasamisele ruumilise arengu kavandamisse (3.0)</a:t>
            </a:r>
          </a:p>
          <a:p>
            <a:r>
              <a:rPr lang="et-EE" sz="1600" dirty="0"/>
              <a:t>Viimasega on keskmisest veidi vähem rahul mehed ja 30-44 aastased, rahvuse lõikes statistiliselt olulisi erinevusi ei ole</a:t>
            </a:r>
          </a:p>
        </p:txBody>
      </p:sp>
      <p:graphicFrame>
        <p:nvGraphicFramePr>
          <p:cNvPr id="7" name="Chart 6">
            <a:extLst>
              <a:ext uri="{FF2B5EF4-FFF2-40B4-BE49-F238E27FC236}">
                <a16:creationId xmlns:a16="http://schemas.microsoft.com/office/drawing/2014/main" xmlns="" id="{C40DDE99-DA3B-11A9-AEDD-4FEF27E7A531}"/>
              </a:ext>
            </a:extLst>
          </p:cNvPr>
          <p:cNvGraphicFramePr>
            <a:graphicFrameLocks/>
          </p:cNvGraphicFramePr>
          <p:nvPr>
            <p:extLst>
              <p:ext uri="{D42A27DB-BD31-4B8C-83A1-F6EECF244321}">
                <p14:modId xmlns:p14="http://schemas.microsoft.com/office/powerpoint/2010/main" val="3368630601"/>
              </p:ext>
            </p:extLst>
          </p:nvPr>
        </p:nvGraphicFramePr>
        <p:xfrm>
          <a:off x="125506" y="903600"/>
          <a:ext cx="6485745" cy="5954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642972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B334C0-A2E5-9EFF-2C7C-F962B5CA4AF7}"/>
              </a:ext>
            </a:extLst>
          </p:cNvPr>
          <p:cNvSpPr>
            <a:spLocks noGrp="1"/>
          </p:cNvSpPr>
          <p:nvPr>
            <p:ph type="title"/>
          </p:nvPr>
        </p:nvSpPr>
        <p:spPr/>
        <p:txBody>
          <a:bodyPr/>
          <a:lstStyle/>
          <a:p>
            <a:r>
              <a:rPr lang="et-EE" dirty="0"/>
              <a:t>Rahulolu omavalitsuse tööga</a:t>
            </a:r>
          </a:p>
        </p:txBody>
      </p:sp>
      <p:sp>
        <p:nvSpPr>
          <p:cNvPr id="3" name="Text Placeholder 2">
            <a:extLst>
              <a:ext uri="{FF2B5EF4-FFF2-40B4-BE49-F238E27FC236}">
                <a16:creationId xmlns:a16="http://schemas.microsoft.com/office/drawing/2014/main" xmlns="" id="{4F3BA37D-4C17-5D4D-411B-50B3DA8E896D}"/>
              </a:ext>
            </a:extLst>
          </p:cNvPr>
          <p:cNvSpPr>
            <a:spLocks noGrp="1"/>
          </p:cNvSpPr>
          <p:nvPr>
            <p:ph type="body" sz="quarter" idx="13"/>
          </p:nvPr>
        </p:nvSpPr>
        <p:spPr/>
        <p:txBody>
          <a:bodyPr/>
          <a:lstStyle/>
          <a:p>
            <a:r>
              <a:rPr lang="et-EE" dirty="0"/>
              <a:t>Üldise arengusuunaga on keskmisest vähem rahul Lehola ja Karjaküla elanikud. </a:t>
            </a:r>
          </a:p>
          <a:p>
            <a:r>
              <a:rPr lang="et-EE" dirty="0"/>
              <a:t>Elanike kaasamisega protsessidesse on keskmisest vähem rahul Harju-Risti, Lehola (ruumilise arengu kavandamine), Ämari ja Karjaküla elanikud</a:t>
            </a:r>
          </a:p>
          <a:p>
            <a:endParaRPr lang="et-EE" dirty="0"/>
          </a:p>
        </p:txBody>
      </p:sp>
      <p:sp>
        <p:nvSpPr>
          <p:cNvPr id="4" name="Subtitle 3">
            <a:extLst>
              <a:ext uri="{FF2B5EF4-FFF2-40B4-BE49-F238E27FC236}">
                <a16:creationId xmlns:a16="http://schemas.microsoft.com/office/drawing/2014/main" xmlns="" id="{6286EF44-60BC-A590-2270-5E570233DC3A}"/>
              </a:ext>
            </a:extLst>
          </p:cNvPr>
          <p:cNvSpPr>
            <a:spLocks noGrp="1"/>
          </p:cNvSpPr>
          <p:nvPr>
            <p:ph type="subTitle" idx="1"/>
          </p:nvPr>
        </p:nvSpPr>
        <p:spPr/>
        <p:txBody>
          <a:bodyPr/>
          <a:lstStyle/>
          <a:p>
            <a:r>
              <a:rPr lang="et-EE" dirty="0"/>
              <a:t>Keskmine hinnang</a:t>
            </a:r>
          </a:p>
        </p:txBody>
      </p:sp>
      <p:graphicFrame>
        <p:nvGraphicFramePr>
          <p:cNvPr id="6" name="Object 5">
            <a:extLst>
              <a:ext uri="{FF2B5EF4-FFF2-40B4-BE49-F238E27FC236}">
                <a16:creationId xmlns:a16="http://schemas.microsoft.com/office/drawing/2014/main" xmlns="" id="{A74E10BF-26EE-1DBF-A981-0379F7C020C5}"/>
              </a:ext>
            </a:extLst>
          </p:cNvPr>
          <p:cNvGraphicFramePr>
            <a:graphicFrameLocks noChangeAspect="1"/>
          </p:cNvGraphicFramePr>
          <p:nvPr>
            <p:extLst>
              <p:ext uri="{D42A27DB-BD31-4B8C-83A1-F6EECF244321}">
                <p14:modId xmlns:p14="http://schemas.microsoft.com/office/powerpoint/2010/main" val="1259856487"/>
              </p:ext>
            </p:extLst>
          </p:nvPr>
        </p:nvGraphicFramePr>
        <p:xfrm>
          <a:off x="4430093" y="1340435"/>
          <a:ext cx="7371692" cy="3316856"/>
        </p:xfrm>
        <a:graphic>
          <a:graphicData uri="http://schemas.openxmlformats.org/presentationml/2006/ole">
            <mc:AlternateContent xmlns:mc="http://schemas.openxmlformats.org/markup-compatibility/2006">
              <mc:Choice xmlns:v="urn:schemas-microsoft-com:vml" Requires="v">
                <p:oleObj spid="_x0000_s3075" name="Worksheet" r:id="rId3" imgW="8658171" imgH="3895854" progId="Excel.Sheet.8">
                  <p:embed/>
                </p:oleObj>
              </mc:Choice>
              <mc:Fallback>
                <p:oleObj name="Worksheet" r:id="rId3" imgW="8658171" imgH="3895854" progId="Excel.Sheet.8">
                  <p:embed/>
                  <p:pic>
                    <p:nvPicPr>
                      <p:cNvPr id="0" name=""/>
                      <p:cNvPicPr/>
                      <p:nvPr/>
                    </p:nvPicPr>
                    <p:blipFill>
                      <a:blip r:embed="rId4"/>
                      <a:stretch>
                        <a:fillRect/>
                      </a:stretch>
                    </p:blipFill>
                    <p:spPr>
                      <a:xfrm>
                        <a:off x="4430093" y="1340435"/>
                        <a:ext cx="7371692" cy="3316856"/>
                      </a:xfrm>
                      <a:prstGeom prst="rect">
                        <a:avLst/>
                      </a:prstGeom>
                    </p:spPr>
                  </p:pic>
                </p:oleObj>
              </mc:Fallback>
            </mc:AlternateContent>
          </a:graphicData>
        </a:graphic>
      </p:graphicFrame>
    </p:spTree>
    <p:extLst>
      <p:ext uri="{BB962C8B-B14F-4D97-AF65-F5344CB8AC3E}">
        <p14:creationId xmlns:p14="http://schemas.microsoft.com/office/powerpoint/2010/main" val="4045054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B334C0-A2E5-9EFF-2C7C-F962B5CA4AF7}"/>
              </a:ext>
            </a:extLst>
          </p:cNvPr>
          <p:cNvSpPr>
            <a:spLocks noGrp="1"/>
          </p:cNvSpPr>
          <p:nvPr>
            <p:ph type="title"/>
          </p:nvPr>
        </p:nvSpPr>
        <p:spPr/>
        <p:txBody>
          <a:bodyPr>
            <a:normAutofit/>
          </a:bodyPr>
          <a:lstStyle/>
          <a:p>
            <a:r>
              <a:rPr lang="et-EE" dirty="0"/>
              <a:t>Juhtimine viimasel kolme aasta jooksul</a:t>
            </a:r>
          </a:p>
        </p:txBody>
      </p:sp>
      <p:sp>
        <p:nvSpPr>
          <p:cNvPr id="3" name="Text Placeholder 2">
            <a:extLst>
              <a:ext uri="{FF2B5EF4-FFF2-40B4-BE49-F238E27FC236}">
                <a16:creationId xmlns:a16="http://schemas.microsoft.com/office/drawing/2014/main" xmlns="" id="{4F3BA37D-4C17-5D4D-411B-50B3DA8E896D}"/>
              </a:ext>
            </a:extLst>
          </p:cNvPr>
          <p:cNvSpPr>
            <a:spLocks noGrp="1"/>
          </p:cNvSpPr>
          <p:nvPr>
            <p:ph type="body" sz="quarter" idx="13"/>
          </p:nvPr>
        </p:nvSpPr>
        <p:spPr>
          <a:xfrm>
            <a:off x="271681" y="1604682"/>
            <a:ext cx="3495236" cy="5056094"/>
          </a:xfrm>
        </p:spPr>
        <p:txBody>
          <a:bodyPr>
            <a:normAutofit fontScale="92500" lnSpcReduction="20000"/>
          </a:bodyPr>
          <a:lstStyle/>
          <a:p>
            <a:r>
              <a:rPr lang="et-EE" dirty="0"/>
              <a:t>Elukoha omavalitsuse juhtimise muutust viimase 3 aasta jooksul hindab paranenuks 19%, pigem paranenuks 26%, samaks jäänuks 20%, pigem halvenenuks 7% ja halvenenuks 4% küsitletutest. 23% ei osak hinnata.</a:t>
            </a:r>
          </a:p>
          <a:p>
            <a:r>
              <a:rPr lang="et-EE" dirty="0"/>
              <a:t>Seega on üldine hinnang pigem positiivne (45% vs 11%)</a:t>
            </a:r>
          </a:p>
          <a:p>
            <a:r>
              <a:rPr lang="et-EE" dirty="0"/>
              <a:t>Soo lõikes märkimisväärseid erinevusi hinnangutes ei ole, vanuserühmadest annavad keskmisest paremad hinnangud noored ning venelaste hinnangud on selgelt kõrgemad kui eestlaste omad.</a:t>
            </a:r>
          </a:p>
          <a:p>
            <a:r>
              <a:rPr lang="et-EE" dirty="0"/>
              <a:t>Vaatamata mitmetele väljatoodud probleemidele, on Harju-Risti elanike hinnangud keskmisest paremad. Samuti on keskmisest paremad Paldiski ja Rummu elanike hinnangud.</a:t>
            </a:r>
          </a:p>
          <a:p>
            <a:r>
              <a:rPr lang="et-EE" dirty="0"/>
              <a:t>Keskmisest madalamad on Lehola ja Padise elanike hinnangud</a:t>
            </a:r>
          </a:p>
        </p:txBody>
      </p:sp>
      <p:sp>
        <p:nvSpPr>
          <p:cNvPr id="4" name="Subtitle 3">
            <a:extLst>
              <a:ext uri="{FF2B5EF4-FFF2-40B4-BE49-F238E27FC236}">
                <a16:creationId xmlns:a16="http://schemas.microsoft.com/office/drawing/2014/main" xmlns="" id="{6286EF44-60BC-A590-2270-5E570233DC3A}"/>
              </a:ext>
            </a:extLst>
          </p:cNvPr>
          <p:cNvSpPr>
            <a:spLocks noGrp="1"/>
          </p:cNvSpPr>
          <p:nvPr>
            <p:ph type="subTitle" idx="1"/>
          </p:nvPr>
        </p:nvSpPr>
        <p:spPr>
          <a:xfrm>
            <a:off x="271681" y="1027813"/>
            <a:ext cx="3495236" cy="827881"/>
          </a:xfrm>
        </p:spPr>
        <p:txBody>
          <a:bodyPr/>
          <a:lstStyle/>
          <a:p>
            <a:r>
              <a:rPr lang="et-EE" dirty="0"/>
              <a:t>% kõikidest vastajatest</a:t>
            </a:r>
          </a:p>
        </p:txBody>
      </p:sp>
      <p:graphicFrame>
        <p:nvGraphicFramePr>
          <p:cNvPr id="5" name="Chart 4">
            <a:extLst>
              <a:ext uri="{FF2B5EF4-FFF2-40B4-BE49-F238E27FC236}">
                <a16:creationId xmlns:a16="http://schemas.microsoft.com/office/drawing/2014/main" xmlns="" id="{6C2E38CD-0591-B12A-DE3F-4CF336828974}"/>
              </a:ext>
            </a:extLst>
          </p:cNvPr>
          <p:cNvGraphicFramePr>
            <a:graphicFrameLocks/>
          </p:cNvGraphicFramePr>
          <p:nvPr>
            <p:extLst>
              <p:ext uri="{D42A27DB-BD31-4B8C-83A1-F6EECF244321}">
                <p14:modId xmlns:p14="http://schemas.microsoft.com/office/powerpoint/2010/main" val="765002970"/>
              </p:ext>
            </p:extLst>
          </p:nvPr>
        </p:nvGraphicFramePr>
        <p:xfrm>
          <a:off x="4954586" y="0"/>
          <a:ext cx="6272214" cy="69257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740727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B334C0-A2E5-9EFF-2C7C-F962B5CA4AF7}"/>
              </a:ext>
            </a:extLst>
          </p:cNvPr>
          <p:cNvSpPr>
            <a:spLocks noGrp="1"/>
          </p:cNvSpPr>
          <p:nvPr>
            <p:ph type="title"/>
          </p:nvPr>
        </p:nvSpPr>
        <p:spPr/>
        <p:txBody>
          <a:bodyPr>
            <a:normAutofit/>
          </a:bodyPr>
          <a:lstStyle/>
          <a:p>
            <a:r>
              <a:rPr lang="et-EE" dirty="0"/>
              <a:t>Üldine areng viimasel kolme aasta jooksul</a:t>
            </a:r>
          </a:p>
        </p:txBody>
      </p:sp>
      <p:sp>
        <p:nvSpPr>
          <p:cNvPr id="3" name="Text Placeholder 2">
            <a:extLst>
              <a:ext uri="{FF2B5EF4-FFF2-40B4-BE49-F238E27FC236}">
                <a16:creationId xmlns:a16="http://schemas.microsoft.com/office/drawing/2014/main" xmlns="" id="{4F3BA37D-4C17-5D4D-411B-50B3DA8E896D}"/>
              </a:ext>
            </a:extLst>
          </p:cNvPr>
          <p:cNvSpPr>
            <a:spLocks noGrp="1"/>
          </p:cNvSpPr>
          <p:nvPr>
            <p:ph type="body" sz="quarter" idx="13"/>
          </p:nvPr>
        </p:nvSpPr>
        <p:spPr/>
        <p:txBody>
          <a:bodyPr/>
          <a:lstStyle/>
          <a:p>
            <a:r>
              <a:rPr lang="et-EE" dirty="0"/>
              <a:t>Viimase 3 aasta muutuste hinnangud KOV-le üldise arengu näitajas on veidi paremad kui juhtimisele</a:t>
            </a:r>
          </a:p>
          <a:p>
            <a:r>
              <a:rPr lang="et-EE" dirty="0"/>
              <a:t>Taas annavad paremad hinnangud Harju-Risti, Paldiski ja Rummu elanikud, keskmisest madalamad hinnangud aga Lehola ja Padise elanikud (Padisel on küll 45% vastata mitteoskajaid). Ühtlasi on kõrgemad taas ka venelaste hinnangud</a:t>
            </a:r>
          </a:p>
          <a:p>
            <a:endParaRPr lang="et-EE" dirty="0"/>
          </a:p>
        </p:txBody>
      </p:sp>
      <p:sp>
        <p:nvSpPr>
          <p:cNvPr id="4" name="Subtitle 3">
            <a:extLst>
              <a:ext uri="{FF2B5EF4-FFF2-40B4-BE49-F238E27FC236}">
                <a16:creationId xmlns:a16="http://schemas.microsoft.com/office/drawing/2014/main" xmlns="" id="{6286EF44-60BC-A590-2270-5E570233DC3A}"/>
              </a:ext>
            </a:extLst>
          </p:cNvPr>
          <p:cNvSpPr>
            <a:spLocks noGrp="1"/>
          </p:cNvSpPr>
          <p:nvPr>
            <p:ph type="subTitle" idx="1"/>
          </p:nvPr>
        </p:nvSpPr>
        <p:spPr/>
        <p:txBody>
          <a:bodyPr/>
          <a:lstStyle/>
          <a:p>
            <a:r>
              <a:rPr lang="et-EE" dirty="0"/>
              <a:t>% kõikidest vastajatest</a:t>
            </a:r>
          </a:p>
        </p:txBody>
      </p:sp>
      <p:graphicFrame>
        <p:nvGraphicFramePr>
          <p:cNvPr id="5" name="Chart 4">
            <a:extLst>
              <a:ext uri="{FF2B5EF4-FFF2-40B4-BE49-F238E27FC236}">
                <a16:creationId xmlns:a16="http://schemas.microsoft.com/office/drawing/2014/main" xmlns="" id="{7A4D4175-2CA6-43DA-A3BE-6E4E4389A43C}"/>
              </a:ext>
            </a:extLst>
          </p:cNvPr>
          <p:cNvGraphicFramePr>
            <a:graphicFrameLocks/>
          </p:cNvGraphicFramePr>
          <p:nvPr>
            <p:extLst>
              <p:ext uri="{D42A27DB-BD31-4B8C-83A1-F6EECF244321}">
                <p14:modId xmlns:p14="http://schemas.microsoft.com/office/powerpoint/2010/main" val="3010169592"/>
              </p:ext>
            </p:extLst>
          </p:nvPr>
        </p:nvGraphicFramePr>
        <p:xfrm>
          <a:off x="5164667" y="0"/>
          <a:ext cx="62484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27588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B334C0-A2E5-9EFF-2C7C-F962B5CA4AF7}"/>
              </a:ext>
            </a:extLst>
          </p:cNvPr>
          <p:cNvSpPr>
            <a:spLocks noGrp="1"/>
          </p:cNvSpPr>
          <p:nvPr>
            <p:ph type="title"/>
          </p:nvPr>
        </p:nvSpPr>
        <p:spPr/>
        <p:txBody>
          <a:bodyPr/>
          <a:lstStyle/>
          <a:p>
            <a:r>
              <a:rPr lang="et-EE" dirty="0"/>
              <a:t>Kultuurisündmuste olemasolu</a:t>
            </a:r>
          </a:p>
        </p:txBody>
      </p:sp>
      <p:sp>
        <p:nvSpPr>
          <p:cNvPr id="3" name="Text Placeholder 2">
            <a:extLst>
              <a:ext uri="{FF2B5EF4-FFF2-40B4-BE49-F238E27FC236}">
                <a16:creationId xmlns:a16="http://schemas.microsoft.com/office/drawing/2014/main" xmlns="" id="{4F3BA37D-4C17-5D4D-411B-50B3DA8E896D}"/>
              </a:ext>
            </a:extLst>
          </p:cNvPr>
          <p:cNvSpPr>
            <a:spLocks noGrp="1"/>
          </p:cNvSpPr>
          <p:nvPr>
            <p:ph type="body" sz="quarter" idx="13"/>
          </p:nvPr>
        </p:nvSpPr>
        <p:spPr/>
        <p:txBody>
          <a:bodyPr/>
          <a:lstStyle/>
          <a:p>
            <a:r>
              <a:rPr lang="et-EE" dirty="0"/>
              <a:t>61% küsitletutest hindab, et vallas on piisavalt kultuurisündmusi</a:t>
            </a:r>
          </a:p>
          <a:p>
            <a:r>
              <a:rPr lang="et-EE" dirty="0"/>
              <a:t>Vastajarühmade lõikes olulisi erinevusi ei ole. Klooga ja Padise elanikud hindavavad kultuurisündmuste olemasolu veidi enam piisavaks.</a:t>
            </a:r>
          </a:p>
        </p:txBody>
      </p:sp>
      <p:sp>
        <p:nvSpPr>
          <p:cNvPr id="4" name="Subtitle 3">
            <a:extLst>
              <a:ext uri="{FF2B5EF4-FFF2-40B4-BE49-F238E27FC236}">
                <a16:creationId xmlns:a16="http://schemas.microsoft.com/office/drawing/2014/main" xmlns="" id="{6286EF44-60BC-A590-2270-5E570233DC3A}"/>
              </a:ext>
            </a:extLst>
          </p:cNvPr>
          <p:cNvSpPr>
            <a:spLocks noGrp="1"/>
          </p:cNvSpPr>
          <p:nvPr>
            <p:ph type="subTitle" idx="1"/>
          </p:nvPr>
        </p:nvSpPr>
        <p:spPr/>
        <p:txBody>
          <a:bodyPr/>
          <a:lstStyle/>
          <a:p>
            <a:r>
              <a:rPr lang="et-EE" dirty="0"/>
              <a:t>% kõikidest vastajatest</a:t>
            </a:r>
          </a:p>
        </p:txBody>
      </p:sp>
      <p:graphicFrame>
        <p:nvGraphicFramePr>
          <p:cNvPr id="5" name="Chart 4">
            <a:extLst>
              <a:ext uri="{FF2B5EF4-FFF2-40B4-BE49-F238E27FC236}">
                <a16:creationId xmlns:a16="http://schemas.microsoft.com/office/drawing/2014/main" xmlns="" id="{F567AF5F-1703-9AB8-4427-665D184F4147}"/>
              </a:ext>
            </a:extLst>
          </p:cNvPr>
          <p:cNvGraphicFramePr>
            <a:graphicFrameLocks/>
          </p:cNvGraphicFramePr>
          <p:nvPr>
            <p:extLst>
              <p:ext uri="{D42A27DB-BD31-4B8C-83A1-F6EECF244321}">
                <p14:modId xmlns:p14="http://schemas.microsoft.com/office/powerpoint/2010/main" val="3179467631"/>
              </p:ext>
            </p:extLst>
          </p:nvPr>
        </p:nvGraphicFramePr>
        <p:xfrm>
          <a:off x="5317067" y="185911"/>
          <a:ext cx="6062133" cy="65535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398780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B334C0-A2E5-9EFF-2C7C-F962B5CA4AF7}"/>
              </a:ext>
            </a:extLst>
          </p:cNvPr>
          <p:cNvSpPr>
            <a:spLocks noGrp="1"/>
          </p:cNvSpPr>
          <p:nvPr>
            <p:ph type="title"/>
          </p:nvPr>
        </p:nvSpPr>
        <p:spPr/>
        <p:txBody>
          <a:bodyPr>
            <a:normAutofit fontScale="90000"/>
          </a:bodyPr>
          <a:lstStyle/>
          <a:p>
            <a:r>
              <a:rPr lang="et-EE" dirty="0"/>
              <a:t>Kultuurisündmused, millest tuntakse puudust</a:t>
            </a:r>
          </a:p>
        </p:txBody>
      </p:sp>
      <p:sp>
        <p:nvSpPr>
          <p:cNvPr id="3" name="Text Placeholder 2">
            <a:extLst>
              <a:ext uri="{FF2B5EF4-FFF2-40B4-BE49-F238E27FC236}">
                <a16:creationId xmlns:a16="http://schemas.microsoft.com/office/drawing/2014/main" xmlns="" id="{4F3BA37D-4C17-5D4D-411B-50B3DA8E896D}"/>
              </a:ext>
            </a:extLst>
          </p:cNvPr>
          <p:cNvSpPr>
            <a:spLocks noGrp="1"/>
          </p:cNvSpPr>
          <p:nvPr>
            <p:ph type="body" sz="quarter" idx="13"/>
          </p:nvPr>
        </p:nvSpPr>
        <p:spPr/>
        <p:txBody>
          <a:bodyPr/>
          <a:lstStyle/>
          <a:p>
            <a:r>
              <a:rPr lang="et-EE" dirty="0"/>
              <a:t>Enam tuntakse puudust kontsertidest, teatrist, üritustest lastele ja kinost</a:t>
            </a:r>
          </a:p>
        </p:txBody>
      </p:sp>
      <p:sp>
        <p:nvSpPr>
          <p:cNvPr id="4" name="Subtitle 3">
            <a:extLst>
              <a:ext uri="{FF2B5EF4-FFF2-40B4-BE49-F238E27FC236}">
                <a16:creationId xmlns:a16="http://schemas.microsoft.com/office/drawing/2014/main" xmlns="" id="{6286EF44-60BC-A590-2270-5E570233DC3A}"/>
              </a:ext>
            </a:extLst>
          </p:cNvPr>
          <p:cNvSpPr>
            <a:spLocks noGrp="1"/>
          </p:cNvSpPr>
          <p:nvPr>
            <p:ph type="subTitle" idx="1"/>
          </p:nvPr>
        </p:nvSpPr>
        <p:spPr/>
        <p:txBody>
          <a:bodyPr>
            <a:normAutofit fontScale="92500" lnSpcReduction="20000"/>
          </a:bodyPr>
          <a:lstStyle/>
          <a:p>
            <a:r>
              <a:rPr lang="en-US" dirty="0"/>
              <a:t>% </a:t>
            </a:r>
            <a:r>
              <a:rPr lang="et-EE" dirty="0"/>
              <a:t>vastajatest, kes leiavad et vallas ei ole piisavalt kultuurisündmusi</a:t>
            </a:r>
          </a:p>
          <a:p>
            <a:r>
              <a:rPr lang="et-EE" dirty="0"/>
              <a:t>Lahtised vastused</a:t>
            </a:r>
          </a:p>
        </p:txBody>
      </p:sp>
      <p:graphicFrame>
        <p:nvGraphicFramePr>
          <p:cNvPr id="6" name="Chart 5">
            <a:extLst>
              <a:ext uri="{FF2B5EF4-FFF2-40B4-BE49-F238E27FC236}">
                <a16:creationId xmlns:a16="http://schemas.microsoft.com/office/drawing/2014/main" xmlns="" id="{3C117663-E18E-4188-B33A-7908549C7662}"/>
              </a:ext>
            </a:extLst>
          </p:cNvPr>
          <p:cNvGraphicFramePr>
            <a:graphicFrameLocks/>
          </p:cNvGraphicFramePr>
          <p:nvPr>
            <p:extLst>
              <p:ext uri="{D42A27DB-BD31-4B8C-83A1-F6EECF244321}">
                <p14:modId xmlns:p14="http://schemas.microsoft.com/office/powerpoint/2010/main" val="2254597444"/>
              </p:ext>
            </p:extLst>
          </p:nvPr>
        </p:nvGraphicFramePr>
        <p:xfrm>
          <a:off x="5154816" y="92955"/>
          <a:ext cx="6275185" cy="667208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443081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B334C0-A2E5-9EFF-2C7C-F962B5CA4AF7}"/>
              </a:ext>
            </a:extLst>
          </p:cNvPr>
          <p:cNvSpPr>
            <a:spLocks noGrp="1"/>
          </p:cNvSpPr>
          <p:nvPr>
            <p:ph type="title"/>
          </p:nvPr>
        </p:nvSpPr>
        <p:spPr/>
        <p:txBody>
          <a:bodyPr>
            <a:normAutofit fontScale="90000"/>
          </a:bodyPr>
          <a:lstStyle/>
          <a:p>
            <a:r>
              <a:rPr lang="et-EE" dirty="0"/>
              <a:t>Vaba aja tegevused vallas. Organiseeritud tegevused</a:t>
            </a:r>
          </a:p>
        </p:txBody>
      </p:sp>
      <p:sp>
        <p:nvSpPr>
          <p:cNvPr id="3" name="Text Placeholder 2">
            <a:extLst>
              <a:ext uri="{FF2B5EF4-FFF2-40B4-BE49-F238E27FC236}">
                <a16:creationId xmlns:a16="http://schemas.microsoft.com/office/drawing/2014/main" xmlns="" id="{4F3BA37D-4C17-5D4D-411B-50B3DA8E896D}"/>
              </a:ext>
            </a:extLst>
          </p:cNvPr>
          <p:cNvSpPr>
            <a:spLocks noGrp="1"/>
          </p:cNvSpPr>
          <p:nvPr>
            <p:ph type="body" sz="quarter" idx="13"/>
          </p:nvPr>
        </p:nvSpPr>
        <p:spPr/>
        <p:txBody>
          <a:bodyPr/>
          <a:lstStyle/>
          <a:p>
            <a:r>
              <a:rPr lang="et-EE" dirty="0"/>
              <a:t>Organiseeritud vaba aja tegevustes osalevad kogu perega 9% küsitletutest, osalevad vaid lapsed 19%-l küsitletutest ja osalevad vaid täiskasvanud 15%-l küsitletutest.</a:t>
            </a:r>
          </a:p>
          <a:p>
            <a:r>
              <a:rPr lang="et-EE" dirty="0"/>
              <a:t>Mitte keegi ei osale 57% küsitletute seas</a:t>
            </a:r>
          </a:p>
          <a:p>
            <a:r>
              <a:rPr lang="et-EE" dirty="0"/>
              <a:t>Tagasihoidlik on Padise, Ämari ja Karjaküla elanike osalemine</a:t>
            </a:r>
          </a:p>
        </p:txBody>
      </p:sp>
      <p:sp>
        <p:nvSpPr>
          <p:cNvPr id="4" name="Subtitle 3">
            <a:extLst>
              <a:ext uri="{FF2B5EF4-FFF2-40B4-BE49-F238E27FC236}">
                <a16:creationId xmlns:a16="http://schemas.microsoft.com/office/drawing/2014/main" xmlns="" id="{6286EF44-60BC-A590-2270-5E570233DC3A}"/>
              </a:ext>
            </a:extLst>
          </p:cNvPr>
          <p:cNvSpPr>
            <a:spLocks noGrp="1"/>
          </p:cNvSpPr>
          <p:nvPr>
            <p:ph type="subTitle" idx="1"/>
          </p:nvPr>
        </p:nvSpPr>
        <p:spPr/>
        <p:txBody>
          <a:bodyPr/>
          <a:lstStyle/>
          <a:p>
            <a:r>
              <a:rPr lang="et-EE" dirty="0"/>
              <a:t>% kõikidest vastajatest</a:t>
            </a:r>
          </a:p>
        </p:txBody>
      </p:sp>
      <p:graphicFrame>
        <p:nvGraphicFramePr>
          <p:cNvPr id="6" name="Chart 5">
            <a:extLst>
              <a:ext uri="{FF2B5EF4-FFF2-40B4-BE49-F238E27FC236}">
                <a16:creationId xmlns:a16="http://schemas.microsoft.com/office/drawing/2014/main" xmlns="" id="{62A7BD1B-9010-DEEA-F785-6CB1C3CB0403}"/>
              </a:ext>
            </a:extLst>
          </p:cNvPr>
          <p:cNvGraphicFramePr>
            <a:graphicFrameLocks/>
          </p:cNvGraphicFramePr>
          <p:nvPr>
            <p:extLst>
              <p:ext uri="{D42A27DB-BD31-4B8C-83A1-F6EECF244321}">
                <p14:modId xmlns:p14="http://schemas.microsoft.com/office/powerpoint/2010/main" val="2593186894"/>
              </p:ext>
            </p:extLst>
          </p:nvPr>
        </p:nvGraphicFramePr>
        <p:xfrm>
          <a:off x="4680479" y="232439"/>
          <a:ext cx="6732588" cy="63905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30797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a:t>Valimi profiil</a:t>
            </a:r>
            <a:endParaRPr lang="en-GB" dirty="0"/>
          </a:p>
        </p:txBody>
      </p:sp>
      <p:sp>
        <p:nvSpPr>
          <p:cNvPr id="3" name="Slide Number Placeholder 2"/>
          <p:cNvSpPr>
            <a:spLocks noGrp="1"/>
          </p:cNvSpPr>
          <p:nvPr>
            <p:ph type="sldNum" sz="quarter" idx="12"/>
          </p:nvPr>
        </p:nvSpPr>
        <p:spPr/>
        <p:txBody>
          <a:bodyPr/>
          <a:lstStyle/>
          <a:p>
            <a:fld id="{8A6009BB-32DB-4743-B7B2-C117DEB9554B}" type="slidenum">
              <a:rPr lang="lt-LT" smtClean="0"/>
              <a:t>3</a:t>
            </a:fld>
            <a:endParaRPr lang="lt-LT" dirty="0"/>
          </a:p>
        </p:txBody>
      </p:sp>
      <p:graphicFrame>
        <p:nvGraphicFramePr>
          <p:cNvPr id="6" name="Table 5">
            <a:extLst>
              <a:ext uri="{FF2B5EF4-FFF2-40B4-BE49-F238E27FC236}">
                <a16:creationId xmlns:a16="http://schemas.microsoft.com/office/drawing/2014/main" xmlns="" id="{52879449-1E50-3CCD-67BE-23CCE6EA6344}"/>
              </a:ext>
            </a:extLst>
          </p:cNvPr>
          <p:cNvGraphicFramePr>
            <a:graphicFrameLocks noGrp="1"/>
          </p:cNvGraphicFramePr>
          <p:nvPr>
            <p:extLst>
              <p:ext uri="{D42A27DB-BD31-4B8C-83A1-F6EECF244321}">
                <p14:modId xmlns:p14="http://schemas.microsoft.com/office/powerpoint/2010/main" val="1292486307"/>
              </p:ext>
            </p:extLst>
          </p:nvPr>
        </p:nvGraphicFramePr>
        <p:xfrm>
          <a:off x="748938" y="1199923"/>
          <a:ext cx="2739328" cy="4947696"/>
        </p:xfrm>
        <a:graphic>
          <a:graphicData uri="http://schemas.openxmlformats.org/drawingml/2006/table">
            <a:tbl>
              <a:tblPr/>
              <a:tblGrid>
                <a:gridCol w="1085394">
                  <a:extLst>
                    <a:ext uri="{9D8B030D-6E8A-4147-A177-3AD203B41FA5}">
                      <a16:colId xmlns:a16="http://schemas.microsoft.com/office/drawing/2014/main" xmlns="" val="4004330293"/>
                    </a:ext>
                  </a:extLst>
                </a:gridCol>
                <a:gridCol w="656709">
                  <a:extLst>
                    <a:ext uri="{9D8B030D-6E8A-4147-A177-3AD203B41FA5}">
                      <a16:colId xmlns:a16="http://schemas.microsoft.com/office/drawing/2014/main" xmlns="" val="3023940621"/>
                    </a:ext>
                  </a:extLst>
                </a:gridCol>
                <a:gridCol w="997225">
                  <a:extLst>
                    <a:ext uri="{9D8B030D-6E8A-4147-A177-3AD203B41FA5}">
                      <a16:colId xmlns:a16="http://schemas.microsoft.com/office/drawing/2014/main" xmlns="" val="1380533339"/>
                    </a:ext>
                  </a:extLst>
                </a:gridCol>
              </a:tblGrid>
              <a:tr h="190296">
                <a:tc>
                  <a:txBody>
                    <a:bodyPr/>
                    <a:lstStyle/>
                    <a:p>
                      <a:pPr algn="r" fontAlgn="b"/>
                      <a:endParaRPr lang="et-EE" sz="1000" b="0" i="0" u="none" strike="noStrike" dirty="0">
                        <a:solidFill>
                          <a:srgbClr val="000000"/>
                        </a:solidFill>
                        <a:effectLst/>
                        <a:latin typeface="Arial" panose="020B0604020202020204" pitchFamily="34" charset="0"/>
                      </a:endParaRPr>
                    </a:p>
                  </a:txBody>
                  <a:tcPr marL="6973" marR="6973" marT="6973" marB="0" anchor="b">
                    <a:lnL>
                      <a:noFill/>
                    </a:lnL>
                    <a:lnR>
                      <a:noFill/>
                    </a:lnR>
                    <a:lnT>
                      <a:noFill/>
                    </a:lnT>
                    <a:lnB>
                      <a:noFill/>
                    </a:lnB>
                  </a:tcPr>
                </a:tc>
                <a:tc>
                  <a:txBody>
                    <a:bodyPr/>
                    <a:lstStyle/>
                    <a:p>
                      <a:pPr algn="ctr" fontAlgn="b"/>
                      <a:r>
                        <a:rPr lang="et-EE" sz="1000" b="0" i="0" u="none" strike="noStrike">
                          <a:solidFill>
                            <a:srgbClr val="000000"/>
                          </a:solidFill>
                          <a:effectLst/>
                          <a:latin typeface="Arial" panose="020B0604020202020204" pitchFamily="34" charset="0"/>
                        </a:rPr>
                        <a:t>N=716</a:t>
                      </a:r>
                    </a:p>
                  </a:txBody>
                  <a:tcPr marL="6973" marR="6973" marT="6973" marB="0" anchor="b">
                    <a:lnL>
                      <a:noFill/>
                    </a:lnL>
                    <a:lnR>
                      <a:noFill/>
                    </a:lnR>
                    <a:lnT>
                      <a:noFill/>
                    </a:lnT>
                    <a:lnB>
                      <a:noFill/>
                    </a:lnB>
                  </a:tcPr>
                </a:tc>
                <a:tc>
                  <a:txBody>
                    <a:bodyPr/>
                    <a:lstStyle/>
                    <a:p>
                      <a:pPr algn="ctr" fontAlgn="b"/>
                      <a:r>
                        <a:rPr lang="et-EE" sz="1000" b="1" i="0" u="none" strike="noStrike">
                          <a:solidFill>
                            <a:srgbClr val="000000"/>
                          </a:solidFill>
                          <a:effectLst/>
                          <a:latin typeface="Arial" panose="020B0604020202020204" pitchFamily="34" charset="0"/>
                        </a:rPr>
                        <a:t>%</a:t>
                      </a:r>
                    </a:p>
                  </a:txBody>
                  <a:tcPr marL="6973" marR="6973" marT="6973" marB="0" anchor="b">
                    <a:lnL>
                      <a:noFill/>
                    </a:lnL>
                    <a:lnR>
                      <a:noFill/>
                    </a:lnR>
                    <a:lnT>
                      <a:noFill/>
                    </a:lnT>
                    <a:lnB>
                      <a:noFill/>
                    </a:lnB>
                  </a:tcPr>
                </a:tc>
                <a:extLst>
                  <a:ext uri="{0D108BD9-81ED-4DB2-BD59-A6C34878D82A}">
                    <a16:rowId xmlns:a16="http://schemas.microsoft.com/office/drawing/2014/main" xmlns="" val="3748500825"/>
                  </a:ext>
                </a:extLst>
              </a:tr>
              <a:tr h="190296">
                <a:tc>
                  <a:txBody>
                    <a:bodyPr/>
                    <a:lstStyle/>
                    <a:p>
                      <a:pPr algn="r" fontAlgn="b"/>
                      <a:r>
                        <a:rPr lang="et-EE" sz="1000" b="1" i="0" u="none" strike="noStrike">
                          <a:solidFill>
                            <a:srgbClr val="000000"/>
                          </a:solidFill>
                          <a:effectLst/>
                          <a:latin typeface="Arial" panose="020B0604020202020204" pitchFamily="34" charset="0"/>
                        </a:rPr>
                        <a:t>Sugu</a:t>
                      </a:r>
                    </a:p>
                  </a:txBody>
                  <a:tcPr marL="6973" marR="6973" marT="6973" marB="0" anchor="b">
                    <a:lnL>
                      <a:noFill/>
                    </a:lnL>
                    <a:lnR>
                      <a:noFill/>
                    </a:lnR>
                    <a:lnT>
                      <a:noFill/>
                    </a:lnT>
                    <a:lnB>
                      <a:noFill/>
                    </a:lnB>
                  </a:tcPr>
                </a:tc>
                <a:tc>
                  <a:txBody>
                    <a:bodyPr/>
                    <a:lstStyle/>
                    <a:p>
                      <a:pPr algn="ctr" fontAlgn="b"/>
                      <a:endParaRPr lang="et-EE" sz="1000" b="0" i="0" u="none" strike="noStrike">
                        <a:solidFill>
                          <a:srgbClr val="000000"/>
                        </a:solidFill>
                        <a:effectLst/>
                        <a:latin typeface="Arial" panose="020B0604020202020204" pitchFamily="34" charset="0"/>
                      </a:endParaRPr>
                    </a:p>
                  </a:txBody>
                  <a:tcPr marL="6973" marR="6973" marT="6973" marB="0" anchor="b">
                    <a:lnL>
                      <a:noFill/>
                    </a:lnL>
                    <a:lnR>
                      <a:noFill/>
                    </a:lnR>
                    <a:lnT>
                      <a:noFill/>
                    </a:lnT>
                    <a:lnB>
                      <a:noFill/>
                    </a:lnB>
                  </a:tcPr>
                </a:tc>
                <a:tc>
                  <a:txBody>
                    <a:bodyPr/>
                    <a:lstStyle/>
                    <a:p>
                      <a:pPr algn="ctr" fontAlgn="b"/>
                      <a:endParaRPr lang="et-EE" sz="900" b="0" i="0" u="none" strike="noStrike">
                        <a:solidFill>
                          <a:srgbClr val="000000"/>
                        </a:solidFill>
                        <a:effectLst/>
                        <a:latin typeface="Calibri" panose="020F0502020204030204" pitchFamily="34" charset="0"/>
                      </a:endParaRPr>
                    </a:p>
                  </a:txBody>
                  <a:tcPr marL="6973" marR="6973" marT="6973" marB="0" anchor="b">
                    <a:lnL>
                      <a:noFill/>
                    </a:lnL>
                    <a:lnR>
                      <a:noFill/>
                    </a:lnR>
                    <a:lnT>
                      <a:noFill/>
                    </a:lnT>
                    <a:lnB>
                      <a:noFill/>
                    </a:lnB>
                  </a:tcPr>
                </a:tc>
                <a:extLst>
                  <a:ext uri="{0D108BD9-81ED-4DB2-BD59-A6C34878D82A}">
                    <a16:rowId xmlns:a16="http://schemas.microsoft.com/office/drawing/2014/main" xmlns="" val="474488635"/>
                  </a:ext>
                </a:extLst>
              </a:tr>
              <a:tr h="190296">
                <a:tc>
                  <a:txBody>
                    <a:bodyPr/>
                    <a:lstStyle/>
                    <a:p>
                      <a:pPr algn="r" fontAlgn="b"/>
                      <a:r>
                        <a:rPr lang="et-EE" sz="1000" b="0" i="0" u="none" strike="noStrike">
                          <a:solidFill>
                            <a:srgbClr val="000000"/>
                          </a:solidFill>
                          <a:effectLst/>
                          <a:latin typeface="Arial" panose="020B0604020202020204" pitchFamily="34" charset="0"/>
                        </a:rPr>
                        <a:t>Mees</a:t>
                      </a:r>
                    </a:p>
                  </a:txBody>
                  <a:tcPr marL="6973" marR="6973" marT="6973" marB="0" anchor="b">
                    <a:lnL>
                      <a:noFill/>
                    </a:lnL>
                    <a:lnR>
                      <a:noFill/>
                    </a:lnR>
                    <a:lnT>
                      <a:noFill/>
                    </a:lnT>
                    <a:lnB>
                      <a:noFill/>
                    </a:lnB>
                  </a:tcPr>
                </a:tc>
                <a:tc>
                  <a:txBody>
                    <a:bodyPr/>
                    <a:lstStyle/>
                    <a:p>
                      <a:pPr algn="ctr" fontAlgn="b"/>
                      <a:r>
                        <a:rPr lang="et-EE" sz="1000" b="0" i="0" u="none" strike="noStrike">
                          <a:solidFill>
                            <a:srgbClr val="000000"/>
                          </a:solidFill>
                          <a:effectLst/>
                          <a:latin typeface="Arial" panose="020B0604020202020204" pitchFamily="34" charset="0"/>
                        </a:rPr>
                        <a:t>310</a:t>
                      </a:r>
                    </a:p>
                  </a:txBody>
                  <a:tcPr marL="6973" marR="6973" marT="6973" marB="0" anchor="b">
                    <a:lnL>
                      <a:noFill/>
                    </a:lnL>
                    <a:lnR>
                      <a:noFill/>
                    </a:lnR>
                    <a:lnT>
                      <a:noFill/>
                    </a:lnT>
                    <a:lnB>
                      <a:noFill/>
                    </a:lnB>
                  </a:tcPr>
                </a:tc>
                <a:tc>
                  <a:txBody>
                    <a:bodyPr/>
                    <a:lstStyle/>
                    <a:p>
                      <a:pPr algn="ctr" fontAlgn="b"/>
                      <a:endParaRPr lang="et-EE" sz="900" b="0" i="0" u="none" strike="noStrike">
                        <a:solidFill>
                          <a:srgbClr val="000000"/>
                        </a:solidFill>
                        <a:effectLst/>
                        <a:latin typeface="Calibri" panose="020F0502020204030204" pitchFamily="34" charset="0"/>
                      </a:endParaRPr>
                    </a:p>
                  </a:txBody>
                  <a:tcPr marL="6973" marR="6973" marT="6973" marB="0" anchor="b">
                    <a:lnL>
                      <a:noFill/>
                    </a:lnL>
                    <a:lnR>
                      <a:noFill/>
                    </a:lnR>
                    <a:lnT>
                      <a:noFill/>
                    </a:lnT>
                    <a:lnB>
                      <a:noFill/>
                    </a:lnB>
                  </a:tcPr>
                </a:tc>
                <a:extLst>
                  <a:ext uri="{0D108BD9-81ED-4DB2-BD59-A6C34878D82A}">
                    <a16:rowId xmlns:a16="http://schemas.microsoft.com/office/drawing/2014/main" xmlns="" val="2414816673"/>
                  </a:ext>
                </a:extLst>
              </a:tr>
              <a:tr h="190296">
                <a:tc>
                  <a:txBody>
                    <a:bodyPr/>
                    <a:lstStyle/>
                    <a:p>
                      <a:pPr algn="r" fontAlgn="b"/>
                      <a:r>
                        <a:rPr lang="et-EE" sz="1000" b="0" i="0" u="none" strike="noStrike">
                          <a:solidFill>
                            <a:srgbClr val="000000"/>
                          </a:solidFill>
                          <a:effectLst/>
                          <a:latin typeface="Arial" panose="020B0604020202020204" pitchFamily="34" charset="0"/>
                        </a:rPr>
                        <a:t>Naine</a:t>
                      </a:r>
                    </a:p>
                  </a:txBody>
                  <a:tcPr marL="6973" marR="6973" marT="6973" marB="0" anchor="b">
                    <a:lnL>
                      <a:noFill/>
                    </a:lnL>
                    <a:lnR>
                      <a:noFill/>
                    </a:lnR>
                    <a:lnT>
                      <a:noFill/>
                    </a:lnT>
                    <a:lnB>
                      <a:noFill/>
                    </a:lnB>
                  </a:tcPr>
                </a:tc>
                <a:tc>
                  <a:txBody>
                    <a:bodyPr/>
                    <a:lstStyle/>
                    <a:p>
                      <a:pPr algn="ctr" fontAlgn="b"/>
                      <a:r>
                        <a:rPr lang="et-EE" sz="1000" b="0" i="0" u="none" strike="noStrike">
                          <a:solidFill>
                            <a:srgbClr val="000000"/>
                          </a:solidFill>
                          <a:effectLst/>
                          <a:latin typeface="Arial" panose="020B0604020202020204" pitchFamily="34" charset="0"/>
                        </a:rPr>
                        <a:t>405</a:t>
                      </a:r>
                    </a:p>
                  </a:txBody>
                  <a:tcPr marL="6973" marR="6973" marT="6973" marB="0" anchor="b">
                    <a:lnL>
                      <a:noFill/>
                    </a:lnL>
                    <a:lnR>
                      <a:noFill/>
                    </a:lnR>
                    <a:lnT>
                      <a:noFill/>
                    </a:lnT>
                    <a:lnB>
                      <a:noFill/>
                    </a:lnB>
                  </a:tcPr>
                </a:tc>
                <a:tc>
                  <a:txBody>
                    <a:bodyPr/>
                    <a:lstStyle/>
                    <a:p>
                      <a:pPr algn="ctr" fontAlgn="b"/>
                      <a:endParaRPr lang="et-EE" sz="900" b="0" i="0" u="none" strike="noStrike">
                        <a:solidFill>
                          <a:srgbClr val="000000"/>
                        </a:solidFill>
                        <a:effectLst/>
                        <a:latin typeface="Calibri" panose="020F0502020204030204" pitchFamily="34" charset="0"/>
                      </a:endParaRPr>
                    </a:p>
                  </a:txBody>
                  <a:tcPr marL="6973" marR="6973" marT="6973" marB="0" anchor="b">
                    <a:lnL>
                      <a:noFill/>
                    </a:lnL>
                    <a:lnR>
                      <a:noFill/>
                    </a:lnR>
                    <a:lnT>
                      <a:noFill/>
                    </a:lnT>
                    <a:lnB>
                      <a:noFill/>
                    </a:lnB>
                  </a:tcPr>
                </a:tc>
                <a:extLst>
                  <a:ext uri="{0D108BD9-81ED-4DB2-BD59-A6C34878D82A}">
                    <a16:rowId xmlns:a16="http://schemas.microsoft.com/office/drawing/2014/main" xmlns="" val="1595727225"/>
                  </a:ext>
                </a:extLst>
              </a:tr>
              <a:tr h="190296">
                <a:tc>
                  <a:txBody>
                    <a:bodyPr/>
                    <a:lstStyle/>
                    <a:p>
                      <a:pPr algn="r" fontAlgn="b"/>
                      <a:r>
                        <a:rPr lang="et-EE" sz="1000" b="0" i="0" u="none" strike="noStrike">
                          <a:solidFill>
                            <a:srgbClr val="000000"/>
                          </a:solidFill>
                          <a:effectLst/>
                          <a:latin typeface="Arial" panose="020B0604020202020204" pitchFamily="34" charset="0"/>
                        </a:rPr>
                        <a:t>Teadmata</a:t>
                      </a:r>
                    </a:p>
                  </a:txBody>
                  <a:tcPr marL="6973" marR="6973" marT="6973" marB="0" anchor="b">
                    <a:lnL>
                      <a:noFill/>
                    </a:lnL>
                    <a:lnR>
                      <a:noFill/>
                    </a:lnR>
                    <a:lnT>
                      <a:noFill/>
                    </a:lnT>
                    <a:lnB>
                      <a:noFill/>
                    </a:lnB>
                  </a:tcPr>
                </a:tc>
                <a:tc>
                  <a:txBody>
                    <a:bodyPr/>
                    <a:lstStyle/>
                    <a:p>
                      <a:pPr algn="ctr" fontAlgn="b"/>
                      <a:r>
                        <a:rPr lang="et-EE" sz="1000" b="0" i="0" u="none" strike="noStrike">
                          <a:solidFill>
                            <a:srgbClr val="000000"/>
                          </a:solidFill>
                          <a:effectLst/>
                          <a:latin typeface="Arial" panose="020B0604020202020204" pitchFamily="34" charset="0"/>
                        </a:rPr>
                        <a:t>1</a:t>
                      </a:r>
                    </a:p>
                  </a:txBody>
                  <a:tcPr marL="6973" marR="6973" marT="6973" marB="0" anchor="b">
                    <a:lnL>
                      <a:noFill/>
                    </a:lnL>
                    <a:lnR>
                      <a:noFill/>
                    </a:lnR>
                    <a:lnT>
                      <a:noFill/>
                    </a:lnT>
                    <a:lnB>
                      <a:noFill/>
                    </a:lnB>
                  </a:tcPr>
                </a:tc>
                <a:tc>
                  <a:txBody>
                    <a:bodyPr/>
                    <a:lstStyle/>
                    <a:p>
                      <a:pPr algn="ctr" fontAlgn="b"/>
                      <a:endParaRPr lang="et-EE" sz="900" b="0" i="0" u="none" strike="noStrike">
                        <a:solidFill>
                          <a:srgbClr val="000000"/>
                        </a:solidFill>
                        <a:effectLst/>
                        <a:latin typeface="Calibri" panose="020F0502020204030204" pitchFamily="34" charset="0"/>
                      </a:endParaRPr>
                    </a:p>
                  </a:txBody>
                  <a:tcPr marL="6973" marR="6973" marT="6973" marB="0" anchor="b">
                    <a:lnL>
                      <a:noFill/>
                    </a:lnL>
                    <a:lnR>
                      <a:noFill/>
                    </a:lnR>
                    <a:lnT>
                      <a:noFill/>
                    </a:lnT>
                    <a:lnB>
                      <a:noFill/>
                    </a:lnB>
                  </a:tcPr>
                </a:tc>
                <a:extLst>
                  <a:ext uri="{0D108BD9-81ED-4DB2-BD59-A6C34878D82A}">
                    <a16:rowId xmlns:a16="http://schemas.microsoft.com/office/drawing/2014/main" xmlns="" val="286143851"/>
                  </a:ext>
                </a:extLst>
              </a:tr>
              <a:tr h="190296">
                <a:tc>
                  <a:txBody>
                    <a:bodyPr/>
                    <a:lstStyle/>
                    <a:p>
                      <a:pPr algn="r" fontAlgn="b"/>
                      <a:r>
                        <a:rPr lang="et-EE" sz="1000" b="1" i="0" u="none" strike="noStrike">
                          <a:solidFill>
                            <a:srgbClr val="000000"/>
                          </a:solidFill>
                          <a:effectLst/>
                          <a:latin typeface="Arial" panose="020B0604020202020204" pitchFamily="34" charset="0"/>
                        </a:rPr>
                        <a:t>Vanus</a:t>
                      </a:r>
                    </a:p>
                  </a:txBody>
                  <a:tcPr marL="6973" marR="6973" marT="6973" marB="0" anchor="b">
                    <a:lnL>
                      <a:noFill/>
                    </a:lnL>
                    <a:lnR>
                      <a:noFill/>
                    </a:lnR>
                    <a:lnT>
                      <a:noFill/>
                    </a:lnT>
                    <a:lnB>
                      <a:noFill/>
                    </a:lnB>
                  </a:tcPr>
                </a:tc>
                <a:tc>
                  <a:txBody>
                    <a:bodyPr/>
                    <a:lstStyle/>
                    <a:p>
                      <a:pPr algn="ctr" fontAlgn="b"/>
                      <a:endParaRPr lang="et-EE" sz="1000" b="0" i="0" u="none" strike="noStrike">
                        <a:solidFill>
                          <a:srgbClr val="000000"/>
                        </a:solidFill>
                        <a:effectLst/>
                        <a:latin typeface="Arial" panose="020B0604020202020204" pitchFamily="34" charset="0"/>
                      </a:endParaRPr>
                    </a:p>
                  </a:txBody>
                  <a:tcPr marL="6973" marR="6973" marT="6973" marB="0" anchor="b">
                    <a:lnL>
                      <a:noFill/>
                    </a:lnL>
                    <a:lnR>
                      <a:noFill/>
                    </a:lnR>
                    <a:lnT>
                      <a:noFill/>
                    </a:lnT>
                    <a:lnB>
                      <a:noFill/>
                    </a:lnB>
                  </a:tcPr>
                </a:tc>
                <a:tc>
                  <a:txBody>
                    <a:bodyPr/>
                    <a:lstStyle/>
                    <a:p>
                      <a:pPr algn="ctr" fontAlgn="b"/>
                      <a:endParaRPr lang="et-EE" sz="900" b="0" i="0" u="none" strike="noStrike">
                        <a:solidFill>
                          <a:srgbClr val="000000"/>
                        </a:solidFill>
                        <a:effectLst/>
                        <a:latin typeface="Calibri" panose="020F0502020204030204" pitchFamily="34" charset="0"/>
                      </a:endParaRPr>
                    </a:p>
                  </a:txBody>
                  <a:tcPr marL="6973" marR="6973" marT="6973" marB="0" anchor="b">
                    <a:lnL>
                      <a:noFill/>
                    </a:lnL>
                    <a:lnR>
                      <a:noFill/>
                    </a:lnR>
                    <a:lnT>
                      <a:noFill/>
                    </a:lnT>
                    <a:lnB>
                      <a:noFill/>
                    </a:lnB>
                  </a:tcPr>
                </a:tc>
                <a:extLst>
                  <a:ext uri="{0D108BD9-81ED-4DB2-BD59-A6C34878D82A}">
                    <a16:rowId xmlns:a16="http://schemas.microsoft.com/office/drawing/2014/main" xmlns="" val="458019037"/>
                  </a:ext>
                </a:extLst>
              </a:tr>
              <a:tr h="190296">
                <a:tc>
                  <a:txBody>
                    <a:bodyPr/>
                    <a:lstStyle/>
                    <a:p>
                      <a:pPr algn="r" fontAlgn="b"/>
                      <a:r>
                        <a:rPr lang="et-EE" sz="1000" b="0" i="0" u="none" strike="noStrike">
                          <a:solidFill>
                            <a:srgbClr val="000000"/>
                          </a:solidFill>
                          <a:effectLst/>
                          <a:latin typeface="Arial" panose="020B0604020202020204" pitchFamily="34" charset="0"/>
                        </a:rPr>
                        <a:t>18-29</a:t>
                      </a:r>
                    </a:p>
                  </a:txBody>
                  <a:tcPr marL="6973" marR="6973" marT="6973" marB="0" anchor="b">
                    <a:lnL>
                      <a:noFill/>
                    </a:lnL>
                    <a:lnR>
                      <a:noFill/>
                    </a:lnR>
                    <a:lnT>
                      <a:noFill/>
                    </a:lnT>
                    <a:lnB>
                      <a:noFill/>
                    </a:lnB>
                  </a:tcPr>
                </a:tc>
                <a:tc>
                  <a:txBody>
                    <a:bodyPr/>
                    <a:lstStyle/>
                    <a:p>
                      <a:pPr algn="ctr" fontAlgn="b"/>
                      <a:r>
                        <a:rPr lang="et-EE" sz="1000" b="0" i="0" u="none" strike="noStrike">
                          <a:solidFill>
                            <a:srgbClr val="000000"/>
                          </a:solidFill>
                          <a:effectLst/>
                          <a:latin typeface="Arial" panose="020B0604020202020204" pitchFamily="34" charset="0"/>
                        </a:rPr>
                        <a:t>72</a:t>
                      </a:r>
                    </a:p>
                  </a:txBody>
                  <a:tcPr marL="6973" marR="6973" marT="6973" marB="0" anchor="b">
                    <a:lnL>
                      <a:noFill/>
                    </a:lnL>
                    <a:lnR>
                      <a:noFill/>
                    </a:lnR>
                    <a:lnT>
                      <a:noFill/>
                    </a:lnT>
                    <a:lnB>
                      <a:noFill/>
                    </a:lnB>
                  </a:tcPr>
                </a:tc>
                <a:tc>
                  <a:txBody>
                    <a:bodyPr/>
                    <a:lstStyle/>
                    <a:p>
                      <a:pPr algn="ctr" fontAlgn="b"/>
                      <a:endParaRPr lang="et-EE" sz="900" b="0" i="0" u="none" strike="noStrike">
                        <a:solidFill>
                          <a:srgbClr val="000000"/>
                        </a:solidFill>
                        <a:effectLst/>
                        <a:latin typeface="Calibri" panose="020F0502020204030204" pitchFamily="34" charset="0"/>
                      </a:endParaRPr>
                    </a:p>
                  </a:txBody>
                  <a:tcPr marL="6973" marR="6973" marT="6973" marB="0" anchor="b">
                    <a:lnL>
                      <a:noFill/>
                    </a:lnL>
                    <a:lnR>
                      <a:noFill/>
                    </a:lnR>
                    <a:lnT>
                      <a:noFill/>
                    </a:lnT>
                    <a:lnB>
                      <a:noFill/>
                    </a:lnB>
                  </a:tcPr>
                </a:tc>
                <a:extLst>
                  <a:ext uri="{0D108BD9-81ED-4DB2-BD59-A6C34878D82A}">
                    <a16:rowId xmlns:a16="http://schemas.microsoft.com/office/drawing/2014/main" xmlns="" val="3124129034"/>
                  </a:ext>
                </a:extLst>
              </a:tr>
              <a:tr h="190296">
                <a:tc>
                  <a:txBody>
                    <a:bodyPr/>
                    <a:lstStyle/>
                    <a:p>
                      <a:pPr algn="r" fontAlgn="b"/>
                      <a:r>
                        <a:rPr lang="et-EE" sz="1000" b="0" i="0" u="none" strike="noStrike">
                          <a:solidFill>
                            <a:srgbClr val="000000"/>
                          </a:solidFill>
                          <a:effectLst/>
                          <a:latin typeface="Arial" panose="020B0604020202020204" pitchFamily="34" charset="0"/>
                        </a:rPr>
                        <a:t>30-44</a:t>
                      </a:r>
                    </a:p>
                  </a:txBody>
                  <a:tcPr marL="6973" marR="6973" marT="6973" marB="0" anchor="b">
                    <a:lnL>
                      <a:noFill/>
                    </a:lnL>
                    <a:lnR>
                      <a:noFill/>
                    </a:lnR>
                    <a:lnT>
                      <a:noFill/>
                    </a:lnT>
                    <a:lnB>
                      <a:noFill/>
                    </a:lnB>
                  </a:tcPr>
                </a:tc>
                <a:tc>
                  <a:txBody>
                    <a:bodyPr/>
                    <a:lstStyle/>
                    <a:p>
                      <a:pPr algn="ctr" fontAlgn="b"/>
                      <a:r>
                        <a:rPr lang="et-EE" sz="1000" b="0" i="0" u="none" strike="noStrike">
                          <a:solidFill>
                            <a:srgbClr val="000000"/>
                          </a:solidFill>
                          <a:effectLst/>
                          <a:latin typeface="Arial" panose="020B0604020202020204" pitchFamily="34" charset="0"/>
                        </a:rPr>
                        <a:t>205</a:t>
                      </a:r>
                    </a:p>
                  </a:txBody>
                  <a:tcPr marL="6973" marR="6973" marT="6973" marB="0" anchor="b">
                    <a:lnL>
                      <a:noFill/>
                    </a:lnL>
                    <a:lnR>
                      <a:noFill/>
                    </a:lnR>
                    <a:lnT>
                      <a:noFill/>
                    </a:lnT>
                    <a:lnB>
                      <a:noFill/>
                    </a:lnB>
                  </a:tcPr>
                </a:tc>
                <a:tc>
                  <a:txBody>
                    <a:bodyPr/>
                    <a:lstStyle/>
                    <a:p>
                      <a:pPr algn="ctr" fontAlgn="b"/>
                      <a:endParaRPr lang="et-EE" sz="900" b="0" i="0" u="none" strike="noStrike">
                        <a:solidFill>
                          <a:srgbClr val="000000"/>
                        </a:solidFill>
                        <a:effectLst/>
                        <a:latin typeface="Calibri" panose="020F0502020204030204" pitchFamily="34" charset="0"/>
                      </a:endParaRPr>
                    </a:p>
                  </a:txBody>
                  <a:tcPr marL="6973" marR="6973" marT="6973" marB="0" anchor="b">
                    <a:lnL>
                      <a:noFill/>
                    </a:lnL>
                    <a:lnR>
                      <a:noFill/>
                    </a:lnR>
                    <a:lnT>
                      <a:noFill/>
                    </a:lnT>
                    <a:lnB>
                      <a:noFill/>
                    </a:lnB>
                  </a:tcPr>
                </a:tc>
                <a:extLst>
                  <a:ext uri="{0D108BD9-81ED-4DB2-BD59-A6C34878D82A}">
                    <a16:rowId xmlns:a16="http://schemas.microsoft.com/office/drawing/2014/main" xmlns="" val="1365257599"/>
                  </a:ext>
                </a:extLst>
              </a:tr>
              <a:tr h="190296">
                <a:tc>
                  <a:txBody>
                    <a:bodyPr/>
                    <a:lstStyle/>
                    <a:p>
                      <a:pPr algn="r" fontAlgn="b"/>
                      <a:r>
                        <a:rPr lang="et-EE" sz="1000" b="0" i="0" u="none" strike="noStrike">
                          <a:solidFill>
                            <a:srgbClr val="000000"/>
                          </a:solidFill>
                          <a:effectLst/>
                          <a:latin typeface="Arial" panose="020B0604020202020204" pitchFamily="34" charset="0"/>
                        </a:rPr>
                        <a:t>45-64</a:t>
                      </a:r>
                    </a:p>
                  </a:txBody>
                  <a:tcPr marL="6973" marR="6973" marT="6973" marB="0" anchor="b">
                    <a:lnL>
                      <a:noFill/>
                    </a:lnL>
                    <a:lnR>
                      <a:noFill/>
                    </a:lnR>
                    <a:lnT>
                      <a:noFill/>
                    </a:lnT>
                    <a:lnB>
                      <a:noFill/>
                    </a:lnB>
                  </a:tcPr>
                </a:tc>
                <a:tc>
                  <a:txBody>
                    <a:bodyPr/>
                    <a:lstStyle/>
                    <a:p>
                      <a:pPr algn="ctr" fontAlgn="b"/>
                      <a:r>
                        <a:rPr lang="et-EE" sz="1000" b="0" i="0" u="none" strike="noStrike">
                          <a:solidFill>
                            <a:srgbClr val="000000"/>
                          </a:solidFill>
                          <a:effectLst/>
                          <a:latin typeface="Arial" panose="020B0604020202020204" pitchFamily="34" charset="0"/>
                        </a:rPr>
                        <a:t>273</a:t>
                      </a:r>
                    </a:p>
                  </a:txBody>
                  <a:tcPr marL="6973" marR="6973" marT="6973" marB="0" anchor="b">
                    <a:lnL>
                      <a:noFill/>
                    </a:lnL>
                    <a:lnR>
                      <a:noFill/>
                    </a:lnR>
                    <a:lnT>
                      <a:noFill/>
                    </a:lnT>
                    <a:lnB>
                      <a:noFill/>
                    </a:lnB>
                  </a:tcPr>
                </a:tc>
                <a:tc>
                  <a:txBody>
                    <a:bodyPr/>
                    <a:lstStyle/>
                    <a:p>
                      <a:pPr algn="ctr" fontAlgn="b"/>
                      <a:endParaRPr lang="et-EE" sz="900" b="0" i="0" u="none" strike="noStrike">
                        <a:solidFill>
                          <a:srgbClr val="000000"/>
                        </a:solidFill>
                        <a:effectLst/>
                        <a:latin typeface="Calibri" panose="020F0502020204030204" pitchFamily="34" charset="0"/>
                      </a:endParaRPr>
                    </a:p>
                  </a:txBody>
                  <a:tcPr marL="6973" marR="6973" marT="6973" marB="0" anchor="b">
                    <a:lnL>
                      <a:noFill/>
                    </a:lnL>
                    <a:lnR>
                      <a:noFill/>
                    </a:lnR>
                    <a:lnT>
                      <a:noFill/>
                    </a:lnT>
                    <a:lnB>
                      <a:noFill/>
                    </a:lnB>
                  </a:tcPr>
                </a:tc>
                <a:extLst>
                  <a:ext uri="{0D108BD9-81ED-4DB2-BD59-A6C34878D82A}">
                    <a16:rowId xmlns:a16="http://schemas.microsoft.com/office/drawing/2014/main" xmlns="" val="1614216762"/>
                  </a:ext>
                </a:extLst>
              </a:tr>
              <a:tr h="190296">
                <a:tc>
                  <a:txBody>
                    <a:bodyPr/>
                    <a:lstStyle/>
                    <a:p>
                      <a:pPr algn="r" fontAlgn="b"/>
                      <a:r>
                        <a:rPr lang="et-EE" sz="1000" b="0" i="0" u="none" strike="noStrike" dirty="0">
                          <a:solidFill>
                            <a:srgbClr val="000000"/>
                          </a:solidFill>
                          <a:effectLst/>
                          <a:latin typeface="Arial" panose="020B0604020202020204" pitchFamily="34" charset="0"/>
                        </a:rPr>
                        <a:t>65-80</a:t>
                      </a:r>
                    </a:p>
                  </a:txBody>
                  <a:tcPr marL="6973" marR="6973" marT="6973" marB="0" anchor="b">
                    <a:lnL>
                      <a:noFill/>
                    </a:lnL>
                    <a:lnR>
                      <a:noFill/>
                    </a:lnR>
                    <a:lnT>
                      <a:noFill/>
                    </a:lnT>
                    <a:lnB>
                      <a:noFill/>
                    </a:lnB>
                  </a:tcPr>
                </a:tc>
                <a:tc>
                  <a:txBody>
                    <a:bodyPr/>
                    <a:lstStyle/>
                    <a:p>
                      <a:pPr algn="ctr" fontAlgn="b"/>
                      <a:r>
                        <a:rPr lang="et-EE" sz="1000" b="0" i="0" u="none" strike="noStrike">
                          <a:solidFill>
                            <a:srgbClr val="000000"/>
                          </a:solidFill>
                          <a:effectLst/>
                          <a:latin typeface="Arial" panose="020B0604020202020204" pitchFamily="34" charset="0"/>
                        </a:rPr>
                        <a:t>166</a:t>
                      </a:r>
                    </a:p>
                  </a:txBody>
                  <a:tcPr marL="6973" marR="6973" marT="6973" marB="0" anchor="b">
                    <a:lnL>
                      <a:noFill/>
                    </a:lnL>
                    <a:lnR>
                      <a:noFill/>
                    </a:lnR>
                    <a:lnT>
                      <a:noFill/>
                    </a:lnT>
                    <a:lnB>
                      <a:noFill/>
                    </a:lnB>
                  </a:tcPr>
                </a:tc>
                <a:tc>
                  <a:txBody>
                    <a:bodyPr/>
                    <a:lstStyle/>
                    <a:p>
                      <a:pPr algn="ctr" fontAlgn="b"/>
                      <a:endParaRPr lang="et-EE" sz="900" b="0" i="0" u="none" strike="noStrike">
                        <a:solidFill>
                          <a:srgbClr val="000000"/>
                        </a:solidFill>
                        <a:effectLst/>
                        <a:latin typeface="Calibri" panose="020F0502020204030204" pitchFamily="34" charset="0"/>
                      </a:endParaRPr>
                    </a:p>
                  </a:txBody>
                  <a:tcPr marL="6973" marR="6973" marT="6973" marB="0" anchor="b">
                    <a:lnL>
                      <a:noFill/>
                    </a:lnL>
                    <a:lnR>
                      <a:noFill/>
                    </a:lnR>
                    <a:lnT>
                      <a:noFill/>
                    </a:lnT>
                    <a:lnB>
                      <a:noFill/>
                    </a:lnB>
                  </a:tcPr>
                </a:tc>
                <a:extLst>
                  <a:ext uri="{0D108BD9-81ED-4DB2-BD59-A6C34878D82A}">
                    <a16:rowId xmlns:a16="http://schemas.microsoft.com/office/drawing/2014/main" xmlns="" val="2938087550"/>
                  </a:ext>
                </a:extLst>
              </a:tr>
              <a:tr h="190296">
                <a:tc>
                  <a:txBody>
                    <a:bodyPr/>
                    <a:lstStyle/>
                    <a:p>
                      <a:pPr algn="r" fontAlgn="b"/>
                      <a:r>
                        <a:rPr lang="et-EE" sz="1000" b="1" i="0" u="none" strike="noStrike">
                          <a:solidFill>
                            <a:srgbClr val="000000"/>
                          </a:solidFill>
                          <a:effectLst/>
                          <a:latin typeface="Arial" panose="020B0604020202020204" pitchFamily="34" charset="0"/>
                        </a:rPr>
                        <a:t>Rahvus</a:t>
                      </a:r>
                    </a:p>
                  </a:txBody>
                  <a:tcPr marL="6973" marR="6973" marT="6973" marB="0" anchor="b">
                    <a:lnL>
                      <a:noFill/>
                    </a:lnL>
                    <a:lnR>
                      <a:noFill/>
                    </a:lnR>
                    <a:lnT>
                      <a:noFill/>
                    </a:lnT>
                    <a:lnB>
                      <a:noFill/>
                    </a:lnB>
                  </a:tcPr>
                </a:tc>
                <a:tc>
                  <a:txBody>
                    <a:bodyPr/>
                    <a:lstStyle/>
                    <a:p>
                      <a:pPr algn="ctr" fontAlgn="b"/>
                      <a:endParaRPr lang="et-EE" sz="1000" b="0" i="0" u="none" strike="noStrike">
                        <a:solidFill>
                          <a:srgbClr val="000000"/>
                        </a:solidFill>
                        <a:effectLst/>
                        <a:latin typeface="Arial" panose="020B0604020202020204" pitchFamily="34" charset="0"/>
                      </a:endParaRPr>
                    </a:p>
                  </a:txBody>
                  <a:tcPr marL="6973" marR="6973" marT="6973" marB="0" anchor="b">
                    <a:lnL>
                      <a:noFill/>
                    </a:lnL>
                    <a:lnR>
                      <a:noFill/>
                    </a:lnR>
                    <a:lnT>
                      <a:noFill/>
                    </a:lnT>
                    <a:lnB>
                      <a:noFill/>
                    </a:lnB>
                  </a:tcPr>
                </a:tc>
                <a:tc>
                  <a:txBody>
                    <a:bodyPr/>
                    <a:lstStyle/>
                    <a:p>
                      <a:pPr algn="ctr" fontAlgn="b"/>
                      <a:endParaRPr lang="et-EE" sz="900" b="0" i="0" u="none" strike="noStrike">
                        <a:solidFill>
                          <a:srgbClr val="000000"/>
                        </a:solidFill>
                        <a:effectLst/>
                        <a:latin typeface="Calibri" panose="020F0502020204030204" pitchFamily="34" charset="0"/>
                      </a:endParaRPr>
                    </a:p>
                  </a:txBody>
                  <a:tcPr marL="6973" marR="6973" marT="6973" marB="0" anchor="b">
                    <a:lnL>
                      <a:noFill/>
                    </a:lnL>
                    <a:lnR>
                      <a:noFill/>
                    </a:lnR>
                    <a:lnT>
                      <a:noFill/>
                    </a:lnT>
                    <a:lnB>
                      <a:noFill/>
                    </a:lnB>
                  </a:tcPr>
                </a:tc>
                <a:extLst>
                  <a:ext uri="{0D108BD9-81ED-4DB2-BD59-A6C34878D82A}">
                    <a16:rowId xmlns:a16="http://schemas.microsoft.com/office/drawing/2014/main" xmlns="" val="3432455894"/>
                  </a:ext>
                </a:extLst>
              </a:tr>
              <a:tr h="190296">
                <a:tc>
                  <a:txBody>
                    <a:bodyPr/>
                    <a:lstStyle/>
                    <a:p>
                      <a:pPr algn="r" fontAlgn="b"/>
                      <a:r>
                        <a:rPr lang="et-EE" sz="1000" b="0" i="0" u="none" strike="noStrike">
                          <a:solidFill>
                            <a:srgbClr val="000000"/>
                          </a:solidFill>
                          <a:effectLst/>
                          <a:latin typeface="Arial" panose="020B0604020202020204" pitchFamily="34" charset="0"/>
                        </a:rPr>
                        <a:t>Eestlane</a:t>
                      </a:r>
                    </a:p>
                  </a:txBody>
                  <a:tcPr marL="6973" marR="6973" marT="6973" marB="0" anchor="b">
                    <a:lnL>
                      <a:noFill/>
                    </a:lnL>
                    <a:lnR>
                      <a:noFill/>
                    </a:lnR>
                    <a:lnT>
                      <a:noFill/>
                    </a:lnT>
                    <a:lnB>
                      <a:noFill/>
                    </a:lnB>
                  </a:tcPr>
                </a:tc>
                <a:tc>
                  <a:txBody>
                    <a:bodyPr/>
                    <a:lstStyle/>
                    <a:p>
                      <a:pPr algn="ctr" fontAlgn="b"/>
                      <a:r>
                        <a:rPr lang="et-EE" sz="1000" b="0" i="0" u="none" strike="noStrike">
                          <a:solidFill>
                            <a:srgbClr val="000000"/>
                          </a:solidFill>
                          <a:effectLst/>
                          <a:latin typeface="Arial" panose="020B0604020202020204" pitchFamily="34" charset="0"/>
                        </a:rPr>
                        <a:t>460</a:t>
                      </a:r>
                    </a:p>
                  </a:txBody>
                  <a:tcPr marL="6973" marR="6973" marT="6973" marB="0" anchor="b">
                    <a:lnL>
                      <a:noFill/>
                    </a:lnL>
                    <a:lnR>
                      <a:noFill/>
                    </a:lnR>
                    <a:lnT>
                      <a:noFill/>
                    </a:lnT>
                    <a:lnB>
                      <a:noFill/>
                    </a:lnB>
                  </a:tcPr>
                </a:tc>
                <a:tc>
                  <a:txBody>
                    <a:bodyPr/>
                    <a:lstStyle/>
                    <a:p>
                      <a:pPr algn="ctr" fontAlgn="b"/>
                      <a:endParaRPr lang="et-EE" sz="900" b="0" i="0" u="none" strike="noStrike">
                        <a:solidFill>
                          <a:srgbClr val="000000"/>
                        </a:solidFill>
                        <a:effectLst/>
                        <a:latin typeface="Calibri" panose="020F0502020204030204" pitchFamily="34" charset="0"/>
                      </a:endParaRPr>
                    </a:p>
                  </a:txBody>
                  <a:tcPr marL="6973" marR="6973" marT="6973" marB="0" anchor="b">
                    <a:lnL>
                      <a:noFill/>
                    </a:lnL>
                    <a:lnR>
                      <a:noFill/>
                    </a:lnR>
                    <a:lnT>
                      <a:noFill/>
                    </a:lnT>
                    <a:lnB>
                      <a:noFill/>
                    </a:lnB>
                  </a:tcPr>
                </a:tc>
                <a:extLst>
                  <a:ext uri="{0D108BD9-81ED-4DB2-BD59-A6C34878D82A}">
                    <a16:rowId xmlns:a16="http://schemas.microsoft.com/office/drawing/2014/main" xmlns="" val="2761285279"/>
                  </a:ext>
                </a:extLst>
              </a:tr>
              <a:tr h="190296">
                <a:tc>
                  <a:txBody>
                    <a:bodyPr/>
                    <a:lstStyle/>
                    <a:p>
                      <a:pPr algn="r" fontAlgn="b"/>
                      <a:r>
                        <a:rPr lang="et-EE" sz="1000" b="0" i="0" u="none" strike="noStrike">
                          <a:solidFill>
                            <a:srgbClr val="000000"/>
                          </a:solidFill>
                          <a:effectLst/>
                          <a:latin typeface="Arial" panose="020B0604020202020204" pitchFamily="34" charset="0"/>
                        </a:rPr>
                        <a:t>Venelane</a:t>
                      </a:r>
                    </a:p>
                  </a:txBody>
                  <a:tcPr marL="6973" marR="6973" marT="6973" marB="0" anchor="b">
                    <a:lnL>
                      <a:noFill/>
                    </a:lnL>
                    <a:lnR>
                      <a:noFill/>
                    </a:lnR>
                    <a:lnT>
                      <a:noFill/>
                    </a:lnT>
                    <a:lnB>
                      <a:noFill/>
                    </a:lnB>
                  </a:tcPr>
                </a:tc>
                <a:tc>
                  <a:txBody>
                    <a:bodyPr/>
                    <a:lstStyle/>
                    <a:p>
                      <a:pPr algn="ctr" fontAlgn="b"/>
                      <a:r>
                        <a:rPr lang="et-EE" sz="1000" b="0" i="0" u="none" strike="noStrike">
                          <a:solidFill>
                            <a:srgbClr val="000000"/>
                          </a:solidFill>
                          <a:effectLst/>
                          <a:latin typeface="Arial" panose="020B0604020202020204" pitchFamily="34" charset="0"/>
                        </a:rPr>
                        <a:t>202</a:t>
                      </a:r>
                    </a:p>
                  </a:txBody>
                  <a:tcPr marL="6973" marR="6973" marT="6973" marB="0" anchor="b">
                    <a:lnL>
                      <a:noFill/>
                    </a:lnL>
                    <a:lnR>
                      <a:noFill/>
                    </a:lnR>
                    <a:lnT>
                      <a:noFill/>
                    </a:lnT>
                    <a:lnB>
                      <a:noFill/>
                    </a:lnB>
                  </a:tcPr>
                </a:tc>
                <a:tc>
                  <a:txBody>
                    <a:bodyPr/>
                    <a:lstStyle/>
                    <a:p>
                      <a:pPr algn="ctr" fontAlgn="b"/>
                      <a:endParaRPr lang="et-EE" sz="900" b="0" i="0" u="none" strike="noStrike">
                        <a:solidFill>
                          <a:srgbClr val="000000"/>
                        </a:solidFill>
                        <a:effectLst/>
                        <a:latin typeface="Calibri" panose="020F0502020204030204" pitchFamily="34" charset="0"/>
                      </a:endParaRPr>
                    </a:p>
                  </a:txBody>
                  <a:tcPr marL="6973" marR="6973" marT="6973" marB="0" anchor="b">
                    <a:lnL>
                      <a:noFill/>
                    </a:lnL>
                    <a:lnR>
                      <a:noFill/>
                    </a:lnR>
                    <a:lnT>
                      <a:noFill/>
                    </a:lnT>
                    <a:lnB>
                      <a:noFill/>
                    </a:lnB>
                  </a:tcPr>
                </a:tc>
                <a:extLst>
                  <a:ext uri="{0D108BD9-81ED-4DB2-BD59-A6C34878D82A}">
                    <a16:rowId xmlns:a16="http://schemas.microsoft.com/office/drawing/2014/main" xmlns="" val="324792791"/>
                  </a:ext>
                </a:extLst>
              </a:tr>
              <a:tr h="190296">
                <a:tc>
                  <a:txBody>
                    <a:bodyPr/>
                    <a:lstStyle/>
                    <a:p>
                      <a:pPr algn="r" fontAlgn="b"/>
                      <a:r>
                        <a:rPr lang="et-EE" sz="1000" b="0" i="0" u="none" strike="noStrike">
                          <a:solidFill>
                            <a:srgbClr val="000000"/>
                          </a:solidFill>
                          <a:effectLst/>
                          <a:latin typeface="Arial" panose="020B0604020202020204" pitchFamily="34" charset="0"/>
                        </a:rPr>
                        <a:t>Muu</a:t>
                      </a:r>
                    </a:p>
                  </a:txBody>
                  <a:tcPr marL="6973" marR="6973" marT="6973" marB="0" anchor="b">
                    <a:lnL>
                      <a:noFill/>
                    </a:lnL>
                    <a:lnR>
                      <a:noFill/>
                    </a:lnR>
                    <a:lnT>
                      <a:noFill/>
                    </a:lnT>
                    <a:lnB>
                      <a:noFill/>
                    </a:lnB>
                  </a:tcPr>
                </a:tc>
                <a:tc>
                  <a:txBody>
                    <a:bodyPr/>
                    <a:lstStyle/>
                    <a:p>
                      <a:pPr algn="ctr" fontAlgn="b"/>
                      <a:r>
                        <a:rPr lang="et-EE" sz="1000" b="0" i="0" u="none" strike="noStrike">
                          <a:solidFill>
                            <a:srgbClr val="000000"/>
                          </a:solidFill>
                          <a:effectLst/>
                          <a:latin typeface="Arial" panose="020B0604020202020204" pitchFamily="34" charset="0"/>
                        </a:rPr>
                        <a:t>54</a:t>
                      </a:r>
                    </a:p>
                  </a:txBody>
                  <a:tcPr marL="6973" marR="6973" marT="6973" marB="0" anchor="b">
                    <a:lnL>
                      <a:noFill/>
                    </a:lnL>
                    <a:lnR>
                      <a:noFill/>
                    </a:lnR>
                    <a:lnT>
                      <a:noFill/>
                    </a:lnT>
                    <a:lnB>
                      <a:noFill/>
                    </a:lnB>
                  </a:tcPr>
                </a:tc>
                <a:tc>
                  <a:txBody>
                    <a:bodyPr/>
                    <a:lstStyle/>
                    <a:p>
                      <a:pPr algn="ctr" fontAlgn="b"/>
                      <a:endParaRPr lang="et-EE" sz="900" b="0" i="0" u="none" strike="noStrike">
                        <a:solidFill>
                          <a:srgbClr val="000000"/>
                        </a:solidFill>
                        <a:effectLst/>
                        <a:latin typeface="Calibri" panose="020F0502020204030204" pitchFamily="34" charset="0"/>
                      </a:endParaRPr>
                    </a:p>
                  </a:txBody>
                  <a:tcPr marL="6973" marR="6973" marT="6973" marB="0" anchor="b">
                    <a:lnL>
                      <a:noFill/>
                    </a:lnL>
                    <a:lnR>
                      <a:noFill/>
                    </a:lnR>
                    <a:lnT>
                      <a:noFill/>
                    </a:lnT>
                    <a:lnB>
                      <a:noFill/>
                    </a:lnB>
                  </a:tcPr>
                </a:tc>
                <a:extLst>
                  <a:ext uri="{0D108BD9-81ED-4DB2-BD59-A6C34878D82A}">
                    <a16:rowId xmlns:a16="http://schemas.microsoft.com/office/drawing/2014/main" xmlns="" val="3272351389"/>
                  </a:ext>
                </a:extLst>
              </a:tr>
              <a:tr h="190296">
                <a:tc>
                  <a:txBody>
                    <a:bodyPr/>
                    <a:lstStyle/>
                    <a:p>
                      <a:pPr algn="r" fontAlgn="b"/>
                      <a:r>
                        <a:rPr lang="et-EE" sz="1000" b="1" i="0" u="none" strike="noStrike">
                          <a:solidFill>
                            <a:srgbClr val="000000"/>
                          </a:solidFill>
                          <a:effectLst/>
                          <a:latin typeface="Arial" panose="020B0604020202020204" pitchFamily="34" charset="0"/>
                        </a:rPr>
                        <a:t>Asula</a:t>
                      </a:r>
                    </a:p>
                  </a:txBody>
                  <a:tcPr marL="6973" marR="6973" marT="6973" marB="0" anchor="b">
                    <a:lnL>
                      <a:noFill/>
                    </a:lnL>
                    <a:lnR>
                      <a:noFill/>
                    </a:lnR>
                    <a:lnT>
                      <a:noFill/>
                    </a:lnT>
                    <a:lnB>
                      <a:noFill/>
                    </a:lnB>
                  </a:tcPr>
                </a:tc>
                <a:tc>
                  <a:txBody>
                    <a:bodyPr/>
                    <a:lstStyle/>
                    <a:p>
                      <a:pPr algn="ctr" fontAlgn="b"/>
                      <a:endParaRPr lang="et-EE" sz="1000" b="0" i="0" u="none" strike="noStrike">
                        <a:solidFill>
                          <a:srgbClr val="000000"/>
                        </a:solidFill>
                        <a:effectLst/>
                        <a:latin typeface="Arial" panose="020B0604020202020204" pitchFamily="34" charset="0"/>
                      </a:endParaRPr>
                    </a:p>
                  </a:txBody>
                  <a:tcPr marL="6973" marR="6973" marT="6973" marB="0" anchor="b">
                    <a:lnL>
                      <a:noFill/>
                    </a:lnL>
                    <a:lnR>
                      <a:noFill/>
                    </a:lnR>
                    <a:lnT>
                      <a:noFill/>
                    </a:lnT>
                    <a:lnB>
                      <a:noFill/>
                    </a:lnB>
                  </a:tcPr>
                </a:tc>
                <a:tc>
                  <a:txBody>
                    <a:bodyPr/>
                    <a:lstStyle/>
                    <a:p>
                      <a:pPr algn="ctr" fontAlgn="b"/>
                      <a:endParaRPr lang="et-EE" sz="900" b="0" i="0" u="none" strike="noStrike">
                        <a:solidFill>
                          <a:srgbClr val="000000"/>
                        </a:solidFill>
                        <a:effectLst/>
                        <a:latin typeface="Calibri" panose="020F0502020204030204" pitchFamily="34" charset="0"/>
                      </a:endParaRPr>
                    </a:p>
                  </a:txBody>
                  <a:tcPr marL="6973" marR="6973" marT="6973" marB="0" anchor="b">
                    <a:lnL>
                      <a:noFill/>
                    </a:lnL>
                    <a:lnR>
                      <a:noFill/>
                    </a:lnR>
                    <a:lnT>
                      <a:noFill/>
                    </a:lnT>
                    <a:lnB>
                      <a:noFill/>
                    </a:lnB>
                  </a:tcPr>
                </a:tc>
                <a:extLst>
                  <a:ext uri="{0D108BD9-81ED-4DB2-BD59-A6C34878D82A}">
                    <a16:rowId xmlns:a16="http://schemas.microsoft.com/office/drawing/2014/main" xmlns="" val="533798693"/>
                  </a:ext>
                </a:extLst>
              </a:tr>
              <a:tr h="190296">
                <a:tc>
                  <a:txBody>
                    <a:bodyPr/>
                    <a:lstStyle/>
                    <a:p>
                      <a:pPr algn="r" fontAlgn="b"/>
                      <a:r>
                        <a:rPr lang="et-EE" sz="1000" b="0" i="0" u="none" strike="noStrike">
                          <a:solidFill>
                            <a:srgbClr val="000000"/>
                          </a:solidFill>
                          <a:effectLst/>
                          <a:latin typeface="Arial" panose="020B0604020202020204" pitchFamily="34" charset="0"/>
                        </a:rPr>
                        <a:t>Harju-Risti</a:t>
                      </a:r>
                    </a:p>
                  </a:txBody>
                  <a:tcPr marL="6973" marR="6973" marT="6973" marB="0" anchor="b">
                    <a:lnL>
                      <a:noFill/>
                    </a:lnL>
                    <a:lnR>
                      <a:noFill/>
                    </a:lnR>
                    <a:lnT>
                      <a:noFill/>
                    </a:lnT>
                    <a:lnB>
                      <a:noFill/>
                    </a:lnB>
                  </a:tcPr>
                </a:tc>
                <a:tc>
                  <a:txBody>
                    <a:bodyPr/>
                    <a:lstStyle/>
                    <a:p>
                      <a:pPr algn="ctr" fontAlgn="b"/>
                      <a:r>
                        <a:rPr lang="et-EE" sz="1000" b="0" i="0" u="none" strike="noStrike">
                          <a:solidFill>
                            <a:srgbClr val="000000"/>
                          </a:solidFill>
                          <a:effectLst/>
                          <a:latin typeface="Arial" panose="020B0604020202020204" pitchFamily="34" charset="0"/>
                        </a:rPr>
                        <a:t>19</a:t>
                      </a:r>
                    </a:p>
                  </a:txBody>
                  <a:tcPr marL="6973" marR="6973" marT="6973" marB="0" anchor="b">
                    <a:lnL>
                      <a:noFill/>
                    </a:lnL>
                    <a:lnR>
                      <a:noFill/>
                    </a:lnR>
                    <a:lnT>
                      <a:noFill/>
                    </a:lnT>
                    <a:lnB>
                      <a:noFill/>
                    </a:lnB>
                  </a:tcPr>
                </a:tc>
                <a:tc>
                  <a:txBody>
                    <a:bodyPr/>
                    <a:lstStyle/>
                    <a:p>
                      <a:pPr algn="ctr" fontAlgn="b"/>
                      <a:endParaRPr lang="et-EE" sz="900" b="0" i="0" u="none" strike="noStrike">
                        <a:solidFill>
                          <a:srgbClr val="000000"/>
                        </a:solidFill>
                        <a:effectLst/>
                        <a:latin typeface="Calibri" panose="020F0502020204030204" pitchFamily="34" charset="0"/>
                      </a:endParaRPr>
                    </a:p>
                  </a:txBody>
                  <a:tcPr marL="6973" marR="6973" marT="6973" marB="0" anchor="b">
                    <a:lnL>
                      <a:noFill/>
                    </a:lnL>
                    <a:lnR>
                      <a:noFill/>
                    </a:lnR>
                    <a:lnT>
                      <a:noFill/>
                    </a:lnT>
                    <a:lnB>
                      <a:noFill/>
                    </a:lnB>
                  </a:tcPr>
                </a:tc>
                <a:extLst>
                  <a:ext uri="{0D108BD9-81ED-4DB2-BD59-A6C34878D82A}">
                    <a16:rowId xmlns:a16="http://schemas.microsoft.com/office/drawing/2014/main" xmlns="" val="1514556253"/>
                  </a:ext>
                </a:extLst>
              </a:tr>
              <a:tr h="190296">
                <a:tc>
                  <a:txBody>
                    <a:bodyPr/>
                    <a:lstStyle/>
                    <a:p>
                      <a:pPr algn="r" fontAlgn="b"/>
                      <a:r>
                        <a:rPr lang="et-EE" sz="1000" b="0" i="0" u="none" strike="noStrike">
                          <a:solidFill>
                            <a:srgbClr val="000000"/>
                          </a:solidFill>
                          <a:effectLst/>
                          <a:latin typeface="Arial" panose="020B0604020202020204" pitchFamily="34" charset="0"/>
                        </a:rPr>
                        <a:t>Klooga</a:t>
                      </a:r>
                    </a:p>
                  </a:txBody>
                  <a:tcPr marL="6973" marR="6973" marT="6973" marB="0" anchor="b">
                    <a:lnL>
                      <a:noFill/>
                    </a:lnL>
                    <a:lnR>
                      <a:noFill/>
                    </a:lnR>
                    <a:lnT>
                      <a:noFill/>
                    </a:lnT>
                    <a:lnB>
                      <a:noFill/>
                    </a:lnB>
                  </a:tcPr>
                </a:tc>
                <a:tc>
                  <a:txBody>
                    <a:bodyPr/>
                    <a:lstStyle/>
                    <a:p>
                      <a:pPr algn="ctr" fontAlgn="b"/>
                      <a:r>
                        <a:rPr lang="et-EE" sz="1000" b="0" i="0" u="none" strike="noStrike">
                          <a:solidFill>
                            <a:srgbClr val="000000"/>
                          </a:solidFill>
                          <a:effectLst/>
                          <a:latin typeface="Arial" panose="020B0604020202020204" pitchFamily="34" charset="0"/>
                        </a:rPr>
                        <a:t>61</a:t>
                      </a:r>
                    </a:p>
                  </a:txBody>
                  <a:tcPr marL="6973" marR="6973" marT="6973" marB="0" anchor="b">
                    <a:lnL>
                      <a:noFill/>
                    </a:lnL>
                    <a:lnR>
                      <a:noFill/>
                    </a:lnR>
                    <a:lnT>
                      <a:noFill/>
                    </a:lnT>
                    <a:lnB>
                      <a:noFill/>
                    </a:lnB>
                  </a:tcPr>
                </a:tc>
                <a:tc>
                  <a:txBody>
                    <a:bodyPr/>
                    <a:lstStyle/>
                    <a:p>
                      <a:pPr algn="ctr" fontAlgn="b"/>
                      <a:endParaRPr lang="et-EE" sz="900" b="0" i="0" u="none" strike="noStrike">
                        <a:solidFill>
                          <a:srgbClr val="000000"/>
                        </a:solidFill>
                        <a:effectLst/>
                        <a:latin typeface="Calibri" panose="020F0502020204030204" pitchFamily="34" charset="0"/>
                      </a:endParaRPr>
                    </a:p>
                  </a:txBody>
                  <a:tcPr marL="6973" marR="6973" marT="6973" marB="0" anchor="b">
                    <a:lnL>
                      <a:noFill/>
                    </a:lnL>
                    <a:lnR>
                      <a:noFill/>
                    </a:lnR>
                    <a:lnT>
                      <a:noFill/>
                    </a:lnT>
                    <a:lnB>
                      <a:noFill/>
                    </a:lnB>
                  </a:tcPr>
                </a:tc>
                <a:extLst>
                  <a:ext uri="{0D108BD9-81ED-4DB2-BD59-A6C34878D82A}">
                    <a16:rowId xmlns:a16="http://schemas.microsoft.com/office/drawing/2014/main" xmlns="" val="844706725"/>
                  </a:ext>
                </a:extLst>
              </a:tr>
              <a:tr h="190296">
                <a:tc>
                  <a:txBody>
                    <a:bodyPr/>
                    <a:lstStyle/>
                    <a:p>
                      <a:pPr algn="r" fontAlgn="b"/>
                      <a:r>
                        <a:rPr lang="et-EE" sz="1000" b="0" i="0" u="none" strike="noStrike">
                          <a:solidFill>
                            <a:srgbClr val="000000"/>
                          </a:solidFill>
                          <a:effectLst/>
                          <a:latin typeface="Arial" panose="020B0604020202020204" pitchFamily="34" charset="0"/>
                        </a:rPr>
                        <a:t>Laulasmaa</a:t>
                      </a:r>
                    </a:p>
                  </a:txBody>
                  <a:tcPr marL="6973" marR="6973" marT="6973" marB="0" anchor="b">
                    <a:lnL>
                      <a:noFill/>
                    </a:lnL>
                    <a:lnR>
                      <a:noFill/>
                    </a:lnR>
                    <a:lnT>
                      <a:noFill/>
                    </a:lnT>
                    <a:lnB>
                      <a:noFill/>
                    </a:lnB>
                  </a:tcPr>
                </a:tc>
                <a:tc>
                  <a:txBody>
                    <a:bodyPr/>
                    <a:lstStyle/>
                    <a:p>
                      <a:pPr algn="ctr" fontAlgn="b"/>
                      <a:r>
                        <a:rPr lang="et-EE" sz="1000" b="0" i="0" u="none" strike="noStrike">
                          <a:solidFill>
                            <a:srgbClr val="000000"/>
                          </a:solidFill>
                          <a:effectLst/>
                          <a:latin typeface="Arial" panose="020B0604020202020204" pitchFamily="34" charset="0"/>
                        </a:rPr>
                        <a:t>51</a:t>
                      </a:r>
                    </a:p>
                  </a:txBody>
                  <a:tcPr marL="6973" marR="6973" marT="6973" marB="0" anchor="b">
                    <a:lnL>
                      <a:noFill/>
                    </a:lnL>
                    <a:lnR>
                      <a:noFill/>
                    </a:lnR>
                    <a:lnT>
                      <a:noFill/>
                    </a:lnT>
                    <a:lnB>
                      <a:noFill/>
                    </a:lnB>
                  </a:tcPr>
                </a:tc>
                <a:tc>
                  <a:txBody>
                    <a:bodyPr/>
                    <a:lstStyle/>
                    <a:p>
                      <a:pPr algn="ctr" fontAlgn="b"/>
                      <a:endParaRPr lang="et-EE" sz="900" b="0" i="0" u="none" strike="noStrike">
                        <a:solidFill>
                          <a:srgbClr val="000000"/>
                        </a:solidFill>
                        <a:effectLst/>
                        <a:latin typeface="Calibri" panose="020F0502020204030204" pitchFamily="34" charset="0"/>
                      </a:endParaRPr>
                    </a:p>
                  </a:txBody>
                  <a:tcPr marL="6973" marR="6973" marT="6973" marB="0" anchor="b">
                    <a:lnL>
                      <a:noFill/>
                    </a:lnL>
                    <a:lnR>
                      <a:noFill/>
                    </a:lnR>
                    <a:lnT>
                      <a:noFill/>
                    </a:lnT>
                    <a:lnB>
                      <a:noFill/>
                    </a:lnB>
                  </a:tcPr>
                </a:tc>
                <a:extLst>
                  <a:ext uri="{0D108BD9-81ED-4DB2-BD59-A6C34878D82A}">
                    <a16:rowId xmlns:a16="http://schemas.microsoft.com/office/drawing/2014/main" xmlns="" val="1277809466"/>
                  </a:ext>
                </a:extLst>
              </a:tr>
              <a:tr h="190296">
                <a:tc>
                  <a:txBody>
                    <a:bodyPr/>
                    <a:lstStyle/>
                    <a:p>
                      <a:pPr algn="r" fontAlgn="b"/>
                      <a:r>
                        <a:rPr lang="et-EE" sz="1000" b="0" i="0" u="none" strike="noStrike" dirty="0">
                          <a:solidFill>
                            <a:srgbClr val="000000"/>
                          </a:solidFill>
                          <a:effectLst/>
                          <a:latin typeface="Arial" panose="020B0604020202020204" pitchFamily="34" charset="0"/>
                        </a:rPr>
                        <a:t>Lehola</a:t>
                      </a:r>
                    </a:p>
                  </a:txBody>
                  <a:tcPr marL="6973" marR="6973" marT="6973" marB="0" anchor="b">
                    <a:lnL>
                      <a:noFill/>
                    </a:lnL>
                    <a:lnR>
                      <a:noFill/>
                    </a:lnR>
                    <a:lnT>
                      <a:noFill/>
                    </a:lnT>
                    <a:lnB>
                      <a:noFill/>
                    </a:lnB>
                  </a:tcPr>
                </a:tc>
                <a:tc>
                  <a:txBody>
                    <a:bodyPr/>
                    <a:lstStyle/>
                    <a:p>
                      <a:pPr algn="ctr" fontAlgn="b"/>
                      <a:r>
                        <a:rPr lang="et-EE" sz="1000" b="0" i="0" u="none" strike="noStrike">
                          <a:solidFill>
                            <a:srgbClr val="000000"/>
                          </a:solidFill>
                          <a:effectLst/>
                          <a:latin typeface="Arial" panose="020B0604020202020204" pitchFamily="34" charset="0"/>
                        </a:rPr>
                        <a:t>23</a:t>
                      </a:r>
                    </a:p>
                  </a:txBody>
                  <a:tcPr marL="6973" marR="6973" marT="6973" marB="0" anchor="b">
                    <a:lnL>
                      <a:noFill/>
                    </a:lnL>
                    <a:lnR>
                      <a:noFill/>
                    </a:lnR>
                    <a:lnT>
                      <a:noFill/>
                    </a:lnT>
                    <a:lnB>
                      <a:noFill/>
                    </a:lnB>
                  </a:tcPr>
                </a:tc>
                <a:tc>
                  <a:txBody>
                    <a:bodyPr/>
                    <a:lstStyle/>
                    <a:p>
                      <a:pPr algn="ctr" fontAlgn="b"/>
                      <a:endParaRPr lang="et-EE" sz="900" b="0" i="0" u="none" strike="noStrike">
                        <a:solidFill>
                          <a:srgbClr val="000000"/>
                        </a:solidFill>
                        <a:effectLst/>
                        <a:latin typeface="Calibri" panose="020F0502020204030204" pitchFamily="34" charset="0"/>
                      </a:endParaRPr>
                    </a:p>
                  </a:txBody>
                  <a:tcPr marL="6973" marR="6973" marT="6973" marB="0" anchor="b">
                    <a:lnL>
                      <a:noFill/>
                    </a:lnL>
                    <a:lnR>
                      <a:noFill/>
                    </a:lnR>
                    <a:lnT>
                      <a:noFill/>
                    </a:lnT>
                    <a:lnB>
                      <a:noFill/>
                    </a:lnB>
                  </a:tcPr>
                </a:tc>
                <a:extLst>
                  <a:ext uri="{0D108BD9-81ED-4DB2-BD59-A6C34878D82A}">
                    <a16:rowId xmlns:a16="http://schemas.microsoft.com/office/drawing/2014/main" xmlns="" val="1230207415"/>
                  </a:ext>
                </a:extLst>
              </a:tr>
              <a:tr h="190296">
                <a:tc>
                  <a:txBody>
                    <a:bodyPr/>
                    <a:lstStyle/>
                    <a:p>
                      <a:pPr algn="r" fontAlgn="b"/>
                      <a:r>
                        <a:rPr lang="et-EE" sz="1000" b="0" i="0" u="none" strike="noStrike">
                          <a:solidFill>
                            <a:srgbClr val="000000"/>
                          </a:solidFill>
                          <a:effectLst/>
                          <a:latin typeface="Arial" panose="020B0604020202020204" pitchFamily="34" charset="0"/>
                        </a:rPr>
                        <a:t>Padise</a:t>
                      </a:r>
                    </a:p>
                  </a:txBody>
                  <a:tcPr marL="6973" marR="6973" marT="6973" marB="0" anchor="b">
                    <a:lnL>
                      <a:noFill/>
                    </a:lnL>
                    <a:lnR>
                      <a:noFill/>
                    </a:lnR>
                    <a:lnT>
                      <a:noFill/>
                    </a:lnT>
                    <a:lnB>
                      <a:noFill/>
                    </a:lnB>
                  </a:tcPr>
                </a:tc>
                <a:tc>
                  <a:txBody>
                    <a:bodyPr/>
                    <a:lstStyle/>
                    <a:p>
                      <a:pPr algn="ctr" fontAlgn="b"/>
                      <a:r>
                        <a:rPr lang="et-EE" sz="1000" b="0" i="0" u="none" strike="noStrike">
                          <a:solidFill>
                            <a:srgbClr val="000000"/>
                          </a:solidFill>
                          <a:effectLst/>
                          <a:latin typeface="Arial" panose="020B0604020202020204" pitchFamily="34" charset="0"/>
                        </a:rPr>
                        <a:t>24</a:t>
                      </a:r>
                    </a:p>
                  </a:txBody>
                  <a:tcPr marL="6973" marR="6973" marT="6973" marB="0" anchor="b">
                    <a:lnL>
                      <a:noFill/>
                    </a:lnL>
                    <a:lnR>
                      <a:noFill/>
                    </a:lnR>
                    <a:lnT>
                      <a:noFill/>
                    </a:lnT>
                    <a:lnB>
                      <a:noFill/>
                    </a:lnB>
                  </a:tcPr>
                </a:tc>
                <a:tc>
                  <a:txBody>
                    <a:bodyPr/>
                    <a:lstStyle/>
                    <a:p>
                      <a:pPr algn="ctr" fontAlgn="b"/>
                      <a:endParaRPr lang="et-EE" sz="900" b="0" i="0" u="none" strike="noStrike">
                        <a:solidFill>
                          <a:srgbClr val="000000"/>
                        </a:solidFill>
                        <a:effectLst/>
                        <a:latin typeface="Calibri" panose="020F0502020204030204" pitchFamily="34" charset="0"/>
                      </a:endParaRPr>
                    </a:p>
                  </a:txBody>
                  <a:tcPr marL="6973" marR="6973" marT="6973" marB="0" anchor="b">
                    <a:lnL>
                      <a:noFill/>
                    </a:lnL>
                    <a:lnR>
                      <a:noFill/>
                    </a:lnR>
                    <a:lnT>
                      <a:noFill/>
                    </a:lnT>
                    <a:lnB>
                      <a:noFill/>
                    </a:lnB>
                  </a:tcPr>
                </a:tc>
                <a:extLst>
                  <a:ext uri="{0D108BD9-81ED-4DB2-BD59-A6C34878D82A}">
                    <a16:rowId xmlns:a16="http://schemas.microsoft.com/office/drawing/2014/main" xmlns="" val="2739829001"/>
                  </a:ext>
                </a:extLst>
              </a:tr>
              <a:tr h="190296">
                <a:tc>
                  <a:txBody>
                    <a:bodyPr/>
                    <a:lstStyle/>
                    <a:p>
                      <a:pPr algn="r" fontAlgn="b"/>
                      <a:r>
                        <a:rPr lang="et-EE" sz="1000" b="0" i="0" u="none" strike="noStrike">
                          <a:solidFill>
                            <a:srgbClr val="000000"/>
                          </a:solidFill>
                          <a:effectLst/>
                          <a:latin typeface="Arial" panose="020B0604020202020204" pitchFamily="34" charset="0"/>
                        </a:rPr>
                        <a:t>Paldiski</a:t>
                      </a:r>
                    </a:p>
                  </a:txBody>
                  <a:tcPr marL="6973" marR="6973" marT="6973" marB="0" anchor="b">
                    <a:lnL>
                      <a:noFill/>
                    </a:lnL>
                    <a:lnR>
                      <a:noFill/>
                    </a:lnR>
                    <a:lnT>
                      <a:noFill/>
                    </a:lnT>
                    <a:lnB>
                      <a:noFill/>
                    </a:lnB>
                  </a:tcPr>
                </a:tc>
                <a:tc>
                  <a:txBody>
                    <a:bodyPr/>
                    <a:lstStyle/>
                    <a:p>
                      <a:pPr algn="ctr" fontAlgn="b"/>
                      <a:r>
                        <a:rPr lang="et-EE" sz="1000" b="0" i="0" u="none" strike="noStrike">
                          <a:solidFill>
                            <a:srgbClr val="000000"/>
                          </a:solidFill>
                          <a:effectLst/>
                          <a:latin typeface="Arial" panose="020B0604020202020204" pitchFamily="34" charset="0"/>
                        </a:rPr>
                        <a:t>216</a:t>
                      </a:r>
                    </a:p>
                  </a:txBody>
                  <a:tcPr marL="6973" marR="6973" marT="6973" marB="0" anchor="b">
                    <a:lnL>
                      <a:noFill/>
                    </a:lnL>
                    <a:lnR>
                      <a:noFill/>
                    </a:lnR>
                    <a:lnT>
                      <a:noFill/>
                    </a:lnT>
                    <a:lnB>
                      <a:noFill/>
                    </a:lnB>
                  </a:tcPr>
                </a:tc>
                <a:tc>
                  <a:txBody>
                    <a:bodyPr/>
                    <a:lstStyle/>
                    <a:p>
                      <a:pPr algn="ctr" fontAlgn="b"/>
                      <a:endParaRPr lang="et-EE" sz="900" b="0" i="0" u="none" strike="noStrike">
                        <a:solidFill>
                          <a:srgbClr val="000000"/>
                        </a:solidFill>
                        <a:effectLst/>
                        <a:latin typeface="Calibri" panose="020F0502020204030204" pitchFamily="34" charset="0"/>
                      </a:endParaRPr>
                    </a:p>
                  </a:txBody>
                  <a:tcPr marL="6973" marR="6973" marT="6973" marB="0" anchor="b">
                    <a:lnL>
                      <a:noFill/>
                    </a:lnL>
                    <a:lnR>
                      <a:noFill/>
                    </a:lnR>
                    <a:lnT>
                      <a:noFill/>
                    </a:lnT>
                    <a:lnB>
                      <a:noFill/>
                    </a:lnB>
                  </a:tcPr>
                </a:tc>
                <a:extLst>
                  <a:ext uri="{0D108BD9-81ED-4DB2-BD59-A6C34878D82A}">
                    <a16:rowId xmlns:a16="http://schemas.microsoft.com/office/drawing/2014/main" xmlns="" val="248025961"/>
                  </a:ext>
                </a:extLst>
              </a:tr>
              <a:tr h="190296">
                <a:tc>
                  <a:txBody>
                    <a:bodyPr/>
                    <a:lstStyle/>
                    <a:p>
                      <a:pPr algn="r" fontAlgn="b"/>
                      <a:r>
                        <a:rPr lang="et-EE" sz="1000" b="0" i="0" u="none" strike="noStrike">
                          <a:solidFill>
                            <a:srgbClr val="000000"/>
                          </a:solidFill>
                          <a:effectLst/>
                          <a:latin typeface="Arial" panose="020B0604020202020204" pitchFamily="34" charset="0"/>
                        </a:rPr>
                        <a:t>Rummu</a:t>
                      </a:r>
                    </a:p>
                  </a:txBody>
                  <a:tcPr marL="6973" marR="6973" marT="6973" marB="0" anchor="b">
                    <a:lnL>
                      <a:noFill/>
                    </a:lnL>
                    <a:lnR>
                      <a:noFill/>
                    </a:lnR>
                    <a:lnT>
                      <a:noFill/>
                    </a:lnT>
                    <a:lnB>
                      <a:noFill/>
                    </a:lnB>
                  </a:tcPr>
                </a:tc>
                <a:tc>
                  <a:txBody>
                    <a:bodyPr/>
                    <a:lstStyle/>
                    <a:p>
                      <a:pPr algn="ctr" fontAlgn="b"/>
                      <a:r>
                        <a:rPr lang="et-EE" sz="1000" b="0" i="0" u="none" strike="noStrike">
                          <a:solidFill>
                            <a:srgbClr val="000000"/>
                          </a:solidFill>
                          <a:effectLst/>
                          <a:latin typeface="Arial" panose="020B0604020202020204" pitchFamily="34" charset="0"/>
                        </a:rPr>
                        <a:t>45</a:t>
                      </a:r>
                    </a:p>
                  </a:txBody>
                  <a:tcPr marL="6973" marR="6973" marT="6973" marB="0" anchor="b">
                    <a:lnL>
                      <a:noFill/>
                    </a:lnL>
                    <a:lnR>
                      <a:noFill/>
                    </a:lnR>
                    <a:lnT>
                      <a:noFill/>
                    </a:lnT>
                    <a:lnB>
                      <a:noFill/>
                    </a:lnB>
                  </a:tcPr>
                </a:tc>
                <a:tc>
                  <a:txBody>
                    <a:bodyPr/>
                    <a:lstStyle/>
                    <a:p>
                      <a:pPr algn="ctr" fontAlgn="b"/>
                      <a:endParaRPr lang="et-EE" sz="900" b="0" i="0" u="none" strike="noStrike">
                        <a:solidFill>
                          <a:srgbClr val="000000"/>
                        </a:solidFill>
                        <a:effectLst/>
                        <a:latin typeface="Calibri" panose="020F0502020204030204" pitchFamily="34" charset="0"/>
                      </a:endParaRPr>
                    </a:p>
                  </a:txBody>
                  <a:tcPr marL="6973" marR="6973" marT="6973" marB="0" anchor="b">
                    <a:lnL>
                      <a:noFill/>
                    </a:lnL>
                    <a:lnR>
                      <a:noFill/>
                    </a:lnR>
                    <a:lnT>
                      <a:noFill/>
                    </a:lnT>
                    <a:lnB>
                      <a:noFill/>
                    </a:lnB>
                  </a:tcPr>
                </a:tc>
                <a:extLst>
                  <a:ext uri="{0D108BD9-81ED-4DB2-BD59-A6C34878D82A}">
                    <a16:rowId xmlns:a16="http://schemas.microsoft.com/office/drawing/2014/main" xmlns="" val="3056062858"/>
                  </a:ext>
                </a:extLst>
              </a:tr>
              <a:tr h="190296">
                <a:tc>
                  <a:txBody>
                    <a:bodyPr/>
                    <a:lstStyle/>
                    <a:p>
                      <a:pPr algn="r" fontAlgn="b"/>
                      <a:r>
                        <a:rPr lang="et-EE" sz="1000" b="0" i="0" u="none" strike="noStrike">
                          <a:solidFill>
                            <a:srgbClr val="000000"/>
                          </a:solidFill>
                          <a:effectLst/>
                          <a:latin typeface="Arial" panose="020B0604020202020204" pitchFamily="34" charset="0"/>
                        </a:rPr>
                        <a:t>Vasalemma</a:t>
                      </a:r>
                    </a:p>
                  </a:txBody>
                  <a:tcPr marL="6973" marR="6973" marT="6973" marB="0" anchor="b">
                    <a:lnL>
                      <a:noFill/>
                    </a:lnL>
                    <a:lnR>
                      <a:noFill/>
                    </a:lnR>
                    <a:lnT>
                      <a:noFill/>
                    </a:lnT>
                    <a:lnB>
                      <a:noFill/>
                    </a:lnB>
                  </a:tcPr>
                </a:tc>
                <a:tc>
                  <a:txBody>
                    <a:bodyPr/>
                    <a:lstStyle/>
                    <a:p>
                      <a:pPr algn="ctr" fontAlgn="b"/>
                      <a:r>
                        <a:rPr lang="et-EE" sz="1000" b="0" i="0" u="none" strike="noStrike">
                          <a:solidFill>
                            <a:srgbClr val="000000"/>
                          </a:solidFill>
                          <a:effectLst/>
                          <a:latin typeface="Arial" panose="020B0604020202020204" pitchFamily="34" charset="0"/>
                        </a:rPr>
                        <a:t>44</a:t>
                      </a:r>
                    </a:p>
                  </a:txBody>
                  <a:tcPr marL="6973" marR="6973" marT="6973" marB="0" anchor="b">
                    <a:lnL>
                      <a:noFill/>
                    </a:lnL>
                    <a:lnR>
                      <a:noFill/>
                    </a:lnR>
                    <a:lnT>
                      <a:noFill/>
                    </a:lnT>
                    <a:lnB>
                      <a:noFill/>
                    </a:lnB>
                  </a:tcPr>
                </a:tc>
                <a:tc>
                  <a:txBody>
                    <a:bodyPr/>
                    <a:lstStyle/>
                    <a:p>
                      <a:pPr algn="ctr" fontAlgn="b"/>
                      <a:endParaRPr lang="et-EE" sz="900" b="0" i="0" u="none" strike="noStrike">
                        <a:solidFill>
                          <a:srgbClr val="000000"/>
                        </a:solidFill>
                        <a:effectLst/>
                        <a:latin typeface="Calibri" panose="020F0502020204030204" pitchFamily="34" charset="0"/>
                      </a:endParaRPr>
                    </a:p>
                  </a:txBody>
                  <a:tcPr marL="6973" marR="6973" marT="6973" marB="0" anchor="b">
                    <a:lnL>
                      <a:noFill/>
                    </a:lnL>
                    <a:lnR>
                      <a:noFill/>
                    </a:lnR>
                    <a:lnT>
                      <a:noFill/>
                    </a:lnT>
                    <a:lnB>
                      <a:noFill/>
                    </a:lnB>
                  </a:tcPr>
                </a:tc>
                <a:extLst>
                  <a:ext uri="{0D108BD9-81ED-4DB2-BD59-A6C34878D82A}">
                    <a16:rowId xmlns:a16="http://schemas.microsoft.com/office/drawing/2014/main" xmlns="" val="3476443324"/>
                  </a:ext>
                </a:extLst>
              </a:tr>
              <a:tr h="190296">
                <a:tc>
                  <a:txBody>
                    <a:bodyPr/>
                    <a:lstStyle/>
                    <a:p>
                      <a:pPr algn="r" fontAlgn="b"/>
                      <a:r>
                        <a:rPr lang="et-EE" sz="1000" b="0" i="0" u="none" strike="noStrike">
                          <a:solidFill>
                            <a:srgbClr val="000000"/>
                          </a:solidFill>
                          <a:effectLst/>
                          <a:latin typeface="Arial" panose="020B0604020202020204" pitchFamily="34" charset="0"/>
                        </a:rPr>
                        <a:t>Ämari</a:t>
                      </a:r>
                    </a:p>
                  </a:txBody>
                  <a:tcPr marL="6973" marR="6973" marT="6973" marB="0" anchor="b">
                    <a:lnL>
                      <a:noFill/>
                    </a:lnL>
                    <a:lnR>
                      <a:noFill/>
                    </a:lnR>
                    <a:lnT>
                      <a:noFill/>
                    </a:lnT>
                    <a:lnB>
                      <a:noFill/>
                    </a:lnB>
                  </a:tcPr>
                </a:tc>
                <a:tc>
                  <a:txBody>
                    <a:bodyPr/>
                    <a:lstStyle/>
                    <a:p>
                      <a:pPr algn="ctr" fontAlgn="b"/>
                      <a:r>
                        <a:rPr lang="et-EE" sz="1000" b="0" i="0" u="none" strike="noStrike">
                          <a:solidFill>
                            <a:srgbClr val="000000"/>
                          </a:solidFill>
                          <a:effectLst/>
                          <a:latin typeface="Arial" panose="020B0604020202020204" pitchFamily="34" charset="0"/>
                        </a:rPr>
                        <a:t>19</a:t>
                      </a:r>
                    </a:p>
                  </a:txBody>
                  <a:tcPr marL="6973" marR="6973" marT="6973" marB="0" anchor="b">
                    <a:lnL>
                      <a:noFill/>
                    </a:lnL>
                    <a:lnR>
                      <a:noFill/>
                    </a:lnR>
                    <a:lnT>
                      <a:noFill/>
                    </a:lnT>
                    <a:lnB>
                      <a:noFill/>
                    </a:lnB>
                  </a:tcPr>
                </a:tc>
                <a:tc>
                  <a:txBody>
                    <a:bodyPr/>
                    <a:lstStyle/>
                    <a:p>
                      <a:pPr algn="ctr" fontAlgn="b"/>
                      <a:endParaRPr lang="et-EE" sz="900" b="0" i="0" u="none" strike="noStrike">
                        <a:solidFill>
                          <a:srgbClr val="000000"/>
                        </a:solidFill>
                        <a:effectLst/>
                        <a:latin typeface="Calibri" panose="020F0502020204030204" pitchFamily="34" charset="0"/>
                      </a:endParaRPr>
                    </a:p>
                  </a:txBody>
                  <a:tcPr marL="6973" marR="6973" marT="6973" marB="0" anchor="b">
                    <a:lnL>
                      <a:noFill/>
                    </a:lnL>
                    <a:lnR>
                      <a:noFill/>
                    </a:lnR>
                    <a:lnT>
                      <a:noFill/>
                    </a:lnT>
                    <a:lnB>
                      <a:noFill/>
                    </a:lnB>
                  </a:tcPr>
                </a:tc>
                <a:extLst>
                  <a:ext uri="{0D108BD9-81ED-4DB2-BD59-A6C34878D82A}">
                    <a16:rowId xmlns:a16="http://schemas.microsoft.com/office/drawing/2014/main" xmlns="" val="2660526818"/>
                  </a:ext>
                </a:extLst>
              </a:tr>
              <a:tr h="190296">
                <a:tc>
                  <a:txBody>
                    <a:bodyPr/>
                    <a:lstStyle/>
                    <a:p>
                      <a:pPr algn="r" fontAlgn="b"/>
                      <a:r>
                        <a:rPr lang="et-EE" sz="1000" b="0" i="0" u="none" strike="noStrike">
                          <a:solidFill>
                            <a:srgbClr val="000000"/>
                          </a:solidFill>
                          <a:effectLst/>
                          <a:latin typeface="Arial" panose="020B0604020202020204" pitchFamily="34" charset="0"/>
                        </a:rPr>
                        <a:t>Karjaküla</a:t>
                      </a:r>
                    </a:p>
                  </a:txBody>
                  <a:tcPr marL="6973" marR="6973" marT="6973" marB="0" anchor="b">
                    <a:lnL>
                      <a:noFill/>
                    </a:lnL>
                    <a:lnR>
                      <a:noFill/>
                    </a:lnR>
                    <a:lnT>
                      <a:noFill/>
                    </a:lnT>
                    <a:lnB>
                      <a:noFill/>
                    </a:lnB>
                  </a:tcPr>
                </a:tc>
                <a:tc>
                  <a:txBody>
                    <a:bodyPr/>
                    <a:lstStyle/>
                    <a:p>
                      <a:pPr algn="ctr" fontAlgn="b"/>
                      <a:r>
                        <a:rPr lang="et-EE" sz="1000" b="0" i="0" u="none" strike="noStrike">
                          <a:solidFill>
                            <a:srgbClr val="000000"/>
                          </a:solidFill>
                          <a:effectLst/>
                          <a:latin typeface="Arial" panose="020B0604020202020204" pitchFamily="34" charset="0"/>
                        </a:rPr>
                        <a:t>16</a:t>
                      </a:r>
                    </a:p>
                  </a:txBody>
                  <a:tcPr marL="6973" marR="6973" marT="6973" marB="0" anchor="b">
                    <a:lnL>
                      <a:noFill/>
                    </a:lnL>
                    <a:lnR>
                      <a:noFill/>
                    </a:lnR>
                    <a:lnT>
                      <a:noFill/>
                    </a:lnT>
                    <a:lnB>
                      <a:noFill/>
                    </a:lnB>
                  </a:tcPr>
                </a:tc>
                <a:tc>
                  <a:txBody>
                    <a:bodyPr/>
                    <a:lstStyle/>
                    <a:p>
                      <a:pPr algn="ctr" fontAlgn="b"/>
                      <a:endParaRPr lang="et-EE" sz="900" b="0" i="0" u="none" strike="noStrike">
                        <a:solidFill>
                          <a:srgbClr val="000000"/>
                        </a:solidFill>
                        <a:effectLst/>
                        <a:latin typeface="Calibri" panose="020F0502020204030204" pitchFamily="34" charset="0"/>
                      </a:endParaRPr>
                    </a:p>
                  </a:txBody>
                  <a:tcPr marL="6973" marR="6973" marT="6973" marB="0" anchor="b">
                    <a:lnL>
                      <a:noFill/>
                    </a:lnL>
                    <a:lnR>
                      <a:noFill/>
                    </a:lnR>
                    <a:lnT>
                      <a:noFill/>
                    </a:lnT>
                    <a:lnB>
                      <a:noFill/>
                    </a:lnB>
                  </a:tcPr>
                </a:tc>
                <a:extLst>
                  <a:ext uri="{0D108BD9-81ED-4DB2-BD59-A6C34878D82A}">
                    <a16:rowId xmlns:a16="http://schemas.microsoft.com/office/drawing/2014/main" xmlns="" val="523199183"/>
                  </a:ext>
                </a:extLst>
              </a:tr>
              <a:tr h="190296">
                <a:tc>
                  <a:txBody>
                    <a:bodyPr/>
                    <a:lstStyle/>
                    <a:p>
                      <a:pPr algn="r" fontAlgn="b"/>
                      <a:r>
                        <a:rPr lang="et-EE" sz="1000" b="0" i="0" u="none" strike="noStrike">
                          <a:solidFill>
                            <a:srgbClr val="000000"/>
                          </a:solidFill>
                          <a:effectLst/>
                          <a:latin typeface="Arial" panose="020B0604020202020204" pitchFamily="34" charset="0"/>
                        </a:rPr>
                        <a:t>Muu</a:t>
                      </a:r>
                    </a:p>
                  </a:txBody>
                  <a:tcPr marL="6973" marR="6973" marT="6973" marB="0" anchor="b">
                    <a:lnL>
                      <a:noFill/>
                    </a:lnL>
                    <a:lnR>
                      <a:noFill/>
                    </a:lnR>
                    <a:lnT>
                      <a:noFill/>
                    </a:lnT>
                    <a:lnB>
                      <a:noFill/>
                    </a:lnB>
                  </a:tcPr>
                </a:tc>
                <a:tc>
                  <a:txBody>
                    <a:bodyPr/>
                    <a:lstStyle/>
                    <a:p>
                      <a:pPr algn="ctr" fontAlgn="b"/>
                      <a:r>
                        <a:rPr lang="et-EE" sz="1000" b="0" i="0" u="none" strike="noStrike">
                          <a:solidFill>
                            <a:srgbClr val="000000"/>
                          </a:solidFill>
                          <a:effectLst/>
                          <a:latin typeface="Arial" panose="020B0604020202020204" pitchFamily="34" charset="0"/>
                        </a:rPr>
                        <a:t>198</a:t>
                      </a:r>
                    </a:p>
                  </a:txBody>
                  <a:tcPr marL="6973" marR="6973" marT="6973" marB="0" anchor="b">
                    <a:lnL>
                      <a:noFill/>
                    </a:lnL>
                    <a:lnR>
                      <a:noFill/>
                    </a:lnR>
                    <a:lnT>
                      <a:noFill/>
                    </a:lnT>
                    <a:lnB>
                      <a:noFill/>
                    </a:lnB>
                  </a:tcPr>
                </a:tc>
                <a:tc>
                  <a:txBody>
                    <a:bodyPr/>
                    <a:lstStyle/>
                    <a:p>
                      <a:pPr algn="ctr" fontAlgn="b"/>
                      <a:endParaRPr lang="et-EE" sz="900" b="0" i="0" u="none" strike="noStrike" dirty="0">
                        <a:solidFill>
                          <a:srgbClr val="000000"/>
                        </a:solidFill>
                        <a:effectLst/>
                        <a:latin typeface="Calibri" panose="020F0502020204030204" pitchFamily="34" charset="0"/>
                      </a:endParaRPr>
                    </a:p>
                  </a:txBody>
                  <a:tcPr marL="6973" marR="6973" marT="6973" marB="0" anchor="b">
                    <a:lnL>
                      <a:noFill/>
                    </a:lnL>
                    <a:lnR>
                      <a:noFill/>
                    </a:lnR>
                    <a:lnT>
                      <a:noFill/>
                    </a:lnT>
                    <a:lnB>
                      <a:noFill/>
                    </a:lnB>
                  </a:tcPr>
                </a:tc>
                <a:extLst>
                  <a:ext uri="{0D108BD9-81ED-4DB2-BD59-A6C34878D82A}">
                    <a16:rowId xmlns:a16="http://schemas.microsoft.com/office/drawing/2014/main" xmlns="" val="2195001636"/>
                  </a:ext>
                </a:extLst>
              </a:tr>
            </a:tbl>
          </a:graphicData>
        </a:graphic>
      </p:graphicFrame>
      <p:graphicFrame>
        <p:nvGraphicFramePr>
          <p:cNvPr id="9" name="Chart 8">
            <a:extLst>
              <a:ext uri="{FF2B5EF4-FFF2-40B4-BE49-F238E27FC236}">
                <a16:creationId xmlns:a16="http://schemas.microsoft.com/office/drawing/2014/main" xmlns="" id="{0B34AD59-F0E0-BC28-0A27-9E7CFCA86E0C}"/>
              </a:ext>
            </a:extLst>
          </p:cNvPr>
          <p:cNvGraphicFramePr>
            <a:graphicFrameLocks/>
          </p:cNvGraphicFramePr>
          <p:nvPr>
            <p:extLst>
              <p:ext uri="{D42A27DB-BD31-4B8C-83A1-F6EECF244321}">
                <p14:modId xmlns:p14="http://schemas.microsoft.com/office/powerpoint/2010/main" val="3646869414"/>
              </p:ext>
            </p:extLst>
          </p:nvPr>
        </p:nvGraphicFramePr>
        <p:xfrm>
          <a:off x="2703662" y="1570931"/>
          <a:ext cx="2043339" cy="4576687"/>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5092612" y="4393292"/>
            <a:ext cx="6598034" cy="1754326"/>
          </a:xfrm>
          <a:prstGeom prst="rect">
            <a:avLst/>
          </a:prstGeom>
          <a:noFill/>
        </p:spPr>
        <p:txBody>
          <a:bodyPr wrap="square" rtlCol="0">
            <a:spAutoFit/>
          </a:bodyPr>
          <a:lstStyle/>
          <a:p>
            <a:r>
              <a:rPr lang="et-EE" dirty="0"/>
              <a:t>Kuna valimi jaotus on ligilähedane Lääne-Harju valla elanike profiilile, võib öelda, et järgnevalt esitatavad uuringu tulemused kehtivad kogu valla elanikkonna kohta (eriti üldjaotuse tasandil).</a:t>
            </a:r>
          </a:p>
          <a:p>
            <a:r>
              <a:rPr lang="et-EE" dirty="0"/>
              <a:t>Väiksemates rühmades (mõned asulad) võib juhuslik kõikumine olla suurem ning kuigi väiksemate asulate tulemusi käsitletakse ka materjalis, tuleb neis toodud järeldustesse suhtuda ettevaatlikult. </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4541" y="1199923"/>
            <a:ext cx="3191650" cy="2942544"/>
          </a:xfrm>
          <a:prstGeom prst="rect">
            <a:avLst/>
          </a:prstGeom>
        </p:spPr>
      </p:pic>
    </p:spTree>
    <p:extLst>
      <p:ext uri="{BB962C8B-B14F-4D97-AF65-F5344CB8AC3E}">
        <p14:creationId xmlns:p14="http://schemas.microsoft.com/office/powerpoint/2010/main" val="35078405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B334C0-A2E5-9EFF-2C7C-F962B5CA4AF7}"/>
              </a:ext>
            </a:extLst>
          </p:cNvPr>
          <p:cNvSpPr>
            <a:spLocks noGrp="1"/>
          </p:cNvSpPr>
          <p:nvPr>
            <p:ph type="title"/>
          </p:nvPr>
        </p:nvSpPr>
        <p:spPr/>
        <p:txBody>
          <a:bodyPr>
            <a:noAutofit/>
          </a:bodyPr>
          <a:lstStyle/>
          <a:p>
            <a:r>
              <a:rPr lang="et-EE" sz="2400" dirty="0"/>
              <a:t>Valla organiseeritud vaba aja tegevustes mitteosalemise põhjused</a:t>
            </a:r>
          </a:p>
        </p:txBody>
      </p:sp>
      <p:sp>
        <p:nvSpPr>
          <p:cNvPr id="3" name="Text Placeholder 2">
            <a:extLst>
              <a:ext uri="{FF2B5EF4-FFF2-40B4-BE49-F238E27FC236}">
                <a16:creationId xmlns:a16="http://schemas.microsoft.com/office/drawing/2014/main" xmlns="" id="{4F3BA37D-4C17-5D4D-411B-50B3DA8E896D}"/>
              </a:ext>
            </a:extLst>
          </p:cNvPr>
          <p:cNvSpPr>
            <a:spLocks noGrp="1"/>
          </p:cNvSpPr>
          <p:nvPr>
            <p:ph type="body" sz="quarter" idx="13"/>
          </p:nvPr>
        </p:nvSpPr>
        <p:spPr/>
        <p:txBody>
          <a:bodyPr/>
          <a:lstStyle/>
          <a:p>
            <a:r>
              <a:rPr lang="et-EE" dirty="0"/>
              <a:t>Organiseeritud vaba aja tegevistes mitteosalemise peamisteks põhjusteks on huvi ja aja puudus.</a:t>
            </a:r>
          </a:p>
        </p:txBody>
      </p:sp>
      <p:sp>
        <p:nvSpPr>
          <p:cNvPr id="4" name="Subtitle 3">
            <a:extLst>
              <a:ext uri="{FF2B5EF4-FFF2-40B4-BE49-F238E27FC236}">
                <a16:creationId xmlns:a16="http://schemas.microsoft.com/office/drawing/2014/main" xmlns="" id="{6286EF44-60BC-A590-2270-5E570233DC3A}"/>
              </a:ext>
            </a:extLst>
          </p:cNvPr>
          <p:cNvSpPr>
            <a:spLocks noGrp="1"/>
          </p:cNvSpPr>
          <p:nvPr>
            <p:ph type="subTitle" idx="1"/>
          </p:nvPr>
        </p:nvSpPr>
        <p:spPr/>
        <p:txBody>
          <a:bodyPr>
            <a:normAutofit lnSpcReduction="10000"/>
          </a:bodyPr>
          <a:lstStyle/>
          <a:p>
            <a:r>
              <a:rPr lang="en-US" dirty="0"/>
              <a:t>% </a:t>
            </a:r>
            <a:r>
              <a:rPr lang="et-EE" dirty="0"/>
              <a:t>vastajatest, kelle perest keegi ei osale valla</a:t>
            </a:r>
            <a:r>
              <a:rPr lang="et-EE" baseline="0" dirty="0"/>
              <a:t> organiseeritud vaba aja tegevustes</a:t>
            </a:r>
            <a:endParaRPr lang="et-EE" dirty="0"/>
          </a:p>
        </p:txBody>
      </p:sp>
      <p:graphicFrame>
        <p:nvGraphicFramePr>
          <p:cNvPr id="6" name="Chart 5">
            <a:extLst>
              <a:ext uri="{FF2B5EF4-FFF2-40B4-BE49-F238E27FC236}">
                <a16:creationId xmlns:a16="http://schemas.microsoft.com/office/drawing/2014/main" xmlns="" id="{DAAA940F-CDA0-42AC-971A-4ECB973E8D8B}"/>
              </a:ext>
            </a:extLst>
          </p:cNvPr>
          <p:cNvGraphicFramePr>
            <a:graphicFrameLocks/>
          </p:cNvGraphicFramePr>
          <p:nvPr>
            <p:extLst>
              <p:ext uri="{D42A27DB-BD31-4B8C-83A1-F6EECF244321}">
                <p14:modId xmlns:p14="http://schemas.microsoft.com/office/powerpoint/2010/main" val="183673491"/>
              </p:ext>
            </p:extLst>
          </p:nvPr>
        </p:nvGraphicFramePr>
        <p:xfrm>
          <a:off x="4629883" y="1"/>
          <a:ext cx="707105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286632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B334C0-A2E5-9EFF-2C7C-F962B5CA4AF7}"/>
              </a:ext>
            </a:extLst>
          </p:cNvPr>
          <p:cNvSpPr>
            <a:spLocks noGrp="1"/>
          </p:cNvSpPr>
          <p:nvPr>
            <p:ph type="title"/>
          </p:nvPr>
        </p:nvSpPr>
        <p:spPr/>
        <p:txBody>
          <a:bodyPr>
            <a:normAutofit fontScale="90000"/>
          </a:bodyPr>
          <a:lstStyle/>
          <a:p>
            <a:r>
              <a:rPr lang="et-EE" dirty="0"/>
              <a:t>Vaba aja tegevused vallas. Iseseisvad tegevused</a:t>
            </a:r>
          </a:p>
        </p:txBody>
      </p:sp>
      <p:sp>
        <p:nvSpPr>
          <p:cNvPr id="3" name="Text Placeholder 2">
            <a:extLst>
              <a:ext uri="{FF2B5EF4-FFF2-40B4-BE49-F238E27FC236}">
                <a16:creationId xmlns:a16="http://schemas.microsoft.com/office/drawing/2014/main" xmlns="" id="{4F3BA37D-4C17-5D4D-411B-50B3DA8E896D}"/>
              </a:ext>
            </a:extLst>
          </p:cNvPr>
          <p:cNvSpPr>
            <a:spLocks noGrp="1"/>
          </p:cNvSpPr>
          <p:nvPr>
            <p:ph type="body" sz="quarter" idx="13"/>
          </p:nvPr>
        </p:nvSpPr>
        <p:spPr/>
        <p:txBody>
          <a:bodyPr/>
          <a:lstStyle/>
          <a:p>
            <a:pPr marL="0" indent="0">
              <a:buNone/>
            </a:pPr>
            <a:r>
              <a:rPr lang="et-EE" dirty="0"/>
              <a:t>Iseseisvates vaba aja tegevustes osaleb mõnevõrra enam elanikke kui organiseeritud tegevustes.</a:t>
            </a:r>
          </a:p>
          <a:p>
            <a:r>
              <a:rPr lang="et-EE" dirty="0"/>
              <a:t>Kogu perega osaleb 26%, vaid lapsed ja noored 11%-l küsitletutest, vaid täiskasvanud 26%-l küsitletutest ja mitte keegi ei osale 37%-l küsitletutest</a:t>
            </a:r>
          </a:p>
          <a:p>
            <a:r>
              <a:rPr lang="et-EE" dirty="0"/>
              <a:t>Taas on aktiivsus keskmisest tagasihoidlikum Padisel. </a:t>
            </a:r>
          </a:p>
          <a:p>
            <a:r>
              <a:rPr lang="et-EE" dirty="0"/>
              <a:t>Ämaris ja Karjakülas aga iseseisvates tegevustes aktiivsus madal ei ole.</a:t>
            </a:r>
          </a:p>
        </p:txBody>
      </p:sp>
      <p:sp>
        <p:nvSpPr>
          <p:cNvPr id="4" name="Subtitle 3">
            <a:extLst>
              <a:ext uri="{FF2B5EF4-FFF2-40B4-BE49-F238E27FC236}">
                <a16:creationId xmlns:a16="http://schemas.microsoft.com/office/drawing/2014/main" xmlns="" id="{6286EF44-60BC-A590-2270-5E570233DC3A}"/>
              </a:ext>
            </a:extLst>
          </p:cNvPr>
          <p:cNvSpPr>
            <a:spLocks noGrp="1"/>
          </p:cNvSpPr>
          <p:nvPr>
            <p:ph type="subTitle" idx="1"/>
          </p:nvPr>
        </p:nvSpPr>
        <p:spPr/>
        <p:txBody>
          <a:bodyPr/>
          <a:lstStyle/>
          <a:p>
            <a:r>
              <a:rPr lang="et-EE" dirty="0"/>
              <a:t>% kõikidest vastajatest</a:t>
            </a:r>
          </a:p>
        </p:txBody>
      </p:sp>
      <p:graphicFrame>
        <p:nvGraphicFramePr>
          <p:cNvPr id="5" name="Chart 4">
            <a:extLst>
              <a:ext uri="{FF2B5EF4-FFF2-40B4-BE49-F238E27FC236}">
                <a16:creationId xmlns:a16="http://schemas.microsoft.com/office/drawing/2014/main" xmlns="" id="{575C5DF1-05F8-C584-DA6E-245B563C2F5E}"/>
              </a:ext>
            </a:extLst>
          </p:cNvPr>
          <p:cNvGraphicFramePr>
            <a:graphicFrameLocks/>
          </p:cNvGraphicFramePr>
          <p:nvPr>
            <p:extLst>
              <p:ext uri="{D42A27DB-BD31-4B8C-83A1-F6EECF244321}">
                <p14:modId xmlns:p14="http://schemas.microsoft.com/office/powerpoint/2010/main" val="788681157"/>
              </p:ext>
            </p:extLst>
          </p:nvPr>
        </p:nvGraphicFramePr>
        <p:xfrm>
          <a:off x="5210397" y="61912"/>
          <a:ext cx="6429375" cy="67341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665804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47ED16-8C8C-8C56-B103-2A293583ED10}"/>
              </a:ext>
            </a:extLst>
          </p:cNvPr>
          <p:cNvSpPr>
            <a:spLocks noGrp="1"/>
          </p:cNvSpPr>
          <p:nvPr>
            <p:ph type="title"/>
          </p:nvPr>
        </p:nvSpPr>
        <p:spPr/>
        <p:txBody>
          <a:bodyPr>
            <a:noAutofit/>
          </a:bodyPr>
          <a:lstStyle/>
          <a:p>
            <a:r>
              <a:rPr lang="et-EE" sz="2400" dirty="0"/>
              <a:t>Iseseisvates vaba aja tegevustes mitteosalemise põhjused</a:t>
            </a:r>
          </a:p>
        </p:txBody>
      </p:sp>
      <p:sp>
        <p:nvSpPr>
          <p:cNvPr id="3" name="Text Placeholder 2">
            <a:extLst>
              <a:ext uri="{FF2B5EF4-FFF2-40B4-BE49-F238E27FC236}">
                <a16:creationId xmlns:a16="http://schemas.microsoft.com/office/drawing/2014/main" xmlns="" id="{FF7D33A8-48B6-AE7C-E197-B9897669430B}"/>
              </a:ext>
            </a:extLst>
          </p:cNvPr>
          <p:cNvSpPr>
            <a:spLocks noGrp="1"/>
          </p:cNvSpPr>
          <p:nvPr>
            <p:ph type="body" sz="quarter" idx="13"/>
          </p:nvPr>
        </p:nvSpPr>
        <p:spPr/>
        <p:txBody>
          <a:bodyPr/>
          <a:lstStyle/>
          <a:p>
            <a:r>
              <a:rPr lang="et-EE" dirty="0"/>
              <a:t>Ka siin on peamisteks mitteosalemise põhjusteks huvi ja aja puudus.</a:t>
            </a:r>
          </a:p>
          <a:p>
            <a:r>
              <a:rPr lang="et-EE" dirty="0"/>
              <a:t>Siiski võib probleemina märkida seda, et läheduses pole midagi teha ning üksi elavatel pole kellegiga koos minna</a:t>
            </a:r>
          </a:p>
        </p:txBody>
      </p:sp>
      <p:sp>
        <p:nvSpPr>
          <p:cNvPr id="4" name="Subtitle 3">
            <a:extLst>
              <a:ext uri="{FF2B5EF4-FFF2-40B4-BE49-F238E27FC236}">
                <a16:creationId xmlns:a16="http://schemas.microsoft.com/office/drawing/2014/main" xmlns="" id="{92E7CD66-FCB0-ED4F-41EF-96DCFE26595E}"/>
              </a:ext>
            </a:extLst>
          </p:cNvPr>
          <p:cNvSpPr>
            <a:spLocks noGrp="1"/>
          </p:cNvSpPr>
          <p:nvPr>
            <p:ph type="subTitle" idx="1"/>
          </p:nvPr>
        </p:nvSpPr>
        <p:spPr/>
        <p:txBody>
          <a:bodyPr>
            <a:normAutofit lnSpcReduction="10000"/>
          </a:bodyPr>
          <a:lstStyle/>
          <a:p>
            <a:r>
              <a:rPr lang="en-US" dirty="0"/>
              <a:t>% </a:t>
            </a:r>
            <a:r>
              <a:rPr lang="et-EE" dirty="0"/>
              <a:t>vastajatest, kelle perest keegi ei osale </a:t>
            </a:r>
            <a:r>
              <a:rPr lang="et-EE" baseline="0" dirty="0"/>
              <a:t>iseseisvates vaba aja tegevustes </a:t>
            </a:r>
            <a:endParaRPr lang="et-EE" dirty="0"/>
          </a:p>
        </p:txBody>
      </p:sp>
      <p:graphicFrame>
        <p:nvGraphicFramePr>
          <p:cNvPr id="5" name="Chart 4">
            <a:extLst>
              <a:ext uri="{FF2B5EF4-FFF2-40B4-BE49-F238E27FC236}">
                <a16:creationId xmlns:a16="http://schemas.microsoft.com/office/drawing/2014/main" xmlns="" id="{D5B2BEDB-D508-4007-AA0C-BA27FF62B8EB}"/>
              </a:ext>
            </a:extLst>
          </p:cNvPr>
          <p:cNvGraphicFramePr>
            <a:graphicFrameLocks/>
          </p:cNvGraphicFramePr>
          <p:nvPr>
            <p:extLst>
              <p:ext uri="{D42A27DB-BD31-4B8C-83A1-F6EECF244321}">
                <p14:modId xmlns:p14="http://schemas.microsoft.com/office/powerpoint/2010/main" val="4274949495"/>
              </p:ext>
            </p:extLst>
          </p:nvPr>
        </p:nvGraphicFramePr>
        <p:xfrm>
          <a:off x="4905202" y="62168"/>
          <a:ext cx="6775470" cy="67336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028214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D5D34E-6D5D-0D1E-47C3-13F3E288F15E}"/>
              </a:ext>
            </a:extLst>
          </p:cNvPr>
          <p:cNvSpPr>
            <a:spLocks noGrp="1"/>
          </p:cNvSpPr>
          <p:nvPr>
            <p:ph type="title"/>
          </p:nvPr>
        </p:nvSpPr>
        <p:spPr/>
        <p:txBody>
          <a:bodyPr>
            <a:normAutofit fontScale="90000"/>
          </a:bodyPr>
          <a:lstStyle/>
          <a:p>
            <a:r>
              <a:rPr lang="et-EE" dirty="0"/>
              <a:t>Kohaliku omavalitsuse töö – organiseeritud vaba aja tegevused </a:t>
            </a:r>
          </a:p>
        </p:txBody>
      </p:sp>
      <p:sp>
        <p:nvSpPr>
          <p:cNvPr id="3" name="Text Placeholder 2">
            <a:extLst>
              <a:ext uri="{FF2B5EF4-FFF2-40B4-BE49-F238E27FC236}">
                <a16:creationId xmlns:a16="http://schemas.microsoft.com/office/drawing/2014/main" xmlns="" id="{FDC92900-772F-A3AA-3F98-2381F5D4D158}"/>
              </a:ext>
            </a:extLst>
          </p:cNvPr>
          <p:cNvSpPr>
            <a:spLocks noGrp="1"/>
          </p:cNvSpPr>
          <p:nvPr>
            <p:ph type="body" sz="quarter" idx="13"/>
          </p:nvPr>
        </p:nvSpPr>
        <p:spPr/>
        <p:txBody>
          <a:bodyPr/>
          <a:lstStyle/>
          <a:p>
            <a:r>
              <a:rPr lang="et-EE" dirty="0"/>
              <a:t>Kokkuvõttes on rahulolu kohaliku omavalitsuse tööga organiseeritud vaba aja tegevustes 3.2 palli (kolmandik ei osanud hinnata), mis ei ole väga kõrge.</a:t>
            </a:r>
          </a:p>
          <a:p>
            <a:r>
              <a:rPr lang="et-EE" dirty="0"/>
              <a:t>Soo, vanuserühmade ja rahvuse lõikes väga suuri erinevusi ei ole (vähem on rahul (3.0) 30-44 aastased.</a:t>
            </a:r>
          </a:p>
          <a:p>
            <a:r>
              <a:rPr lang="et-EE" dirty="0"/>
              <a:t>Asulate lõikes on aga hinnangud keskmisest madalamad Harju-Risti (2.9), Laulasmaa (2.9) ja Lehola elanike seas (3.0) </a:t>
            </a:r>
          </a:p>
        </p:txBody>
      </p:sp>
      <p:sp>
        <p:nvSpPr>
          <p:cNvPr id="4" name="Subtitle 3">
            <a:extLst>
              <a:ext uri="{FF2B5EF4-FFF2-40B4-BE49-F238E27FC236}">
                <a16:creationId xmlns:a16="http://schemas.microsoft.com/office/drawing/2014/main" xmlns="" id="{DDFA20DA-711B-F3E7-ED41-B7B4B87DA5A6}"/>
              </a:ext>
            </a:extLst>
          </p:cNvPr>
          <p:cNvSpPr>
            <a:spLocks noGrp="1"/>
          </p:cNvSpPr>
          <p:nvPr>
            <p:ph type="subTitle" idx="1"/>
          </p:nvPr>
        </p:nvSpPr>
        <p:spPr/>
        <p:txBody>
          <a:bodyPr/>
          <a:lstStyle/>
          <a:p>
            <a:r>
              <a:rPr lang="et-EE" dirty="0"/>
              <a:t>Keskmine hinnang</a:t>
            </a:r>
          </a:p>
        </p:txBody>
      </p:sp>
      <p:graphicFrame>
        <p:nvGraphicFramePr>
          <p:cNvPr id="6" name="Chart 5">
            <a:extLst>
              <a:ext uri="{FF2B5EF4-FFF2-40B4-BE49-F238E27FC236}">
                <a16:creationId xmlns:a16="http://schemas.microsoft.com/office/drawing/2014/main" xmlns="" id="{E4CBC43E-0ABD-14BC-FDF8-121FD5F1CED9}"/>
              </a:ext>
            </a:extLst>
          </p:cNvPr>
          <p:cNvGraphicFramePr>
            <a:graphicFrameLocks/>
          </p:cNvGraphicFramePr>
          <p:nvPr>
            <p:extLst>
              <p:ext uri="{D42A27DB-BD31-4B8C-83A1-F6EECF244321}">
                <p14:modId xmlns:p14="http://schemas.microsoft.com/office/powerpoint/2010/main" val="3131875378"/>
              </p:ext>
            </p:extLst>
          </p:nvPr>
        </p:nvGraphicFramePr>
        <p:xfrm>
          <a:off x="5081588" y="0"/>
          <a:ext cx="6111346" cy="617043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xmlns="" id="{B97FC39D-77A9-D7D8-D6ED-16C58A116313}"/>
              </a:ext>
            </a:extLst>
          </p:cNvPr>
          <p:cNvGraphicFramePr>
            <a:graphicFrameLocks/>
          </p:cNvGraphicFramePr>
          <p:nvPr>
            <p:extLst>
              <p:ext uri="{D42A27DB-BD31-4B8C-83A1-F6EECF244321}">
                <p14:modId xmlns:p14="http://schemas.microsoft.com/office/powerpoint/2010/main" val="4028108486"/>
              </p:ext>
            </p:extLst>
          </p:nvPr>
        </p:nvGraphicFramePr>
        <p:xfrm>
          <a:off x="9296400" y="5655734"/>
          <a:ext cx="2895599" cy="12022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097819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B99D80-60A2-C57B-F477-98CF252247E7}"/>
              </a:ext>
            </a:extLst>
          </p:cNvPr>
          <p:cNvSpPr>
            <a:spLocks noGrp="1"/>
          </p:cNvSpPr>
          <p:nvPr>
            <p:ph type="title"/>
          </p:nvPr>
        </p:nvSpPr>
        <p:spPr/>
        <p:txBody>
          <a:bodyPr>
            <a:normAutofit fontScale="90000"/>
          </a:bodyPr>
          <a:lstStyle/>
          <a:p>
            <a:r>
              <a:rPr lang="et-EE" dirty="0"/>
              <a:t>Kohaliku omavalitsuse töö – iseseisvad vaba aja tegevused </a:t>
            </a:r>
          </a:p>
        </p:txBody>
      </p:sp>
      <p:sp>
        <p:nvSpPr>
          <p:cNvPr id="3" name="Text Placeholder 2">
            <a:extLst>
              <a:ext uri="{FF2B5EF4-FFF2-40B4-BE49-F238E27FC236}">
                <a16:creationId xmlns:a16="http://schemas.microsoft.com/office/drawing/2014/main" xmlns="" id="{D4752DA5-5008-7889-66A2-8B34FB5114AF}"/>
              </a:ext>
            </a:extLst>
          </p:cNvPr>
          <p:cNvSpPr>
            <a:spLocks noGrp="1"/>
          </p:cNvSpPr>
          <p:nvPr>
            <p:ph type="body" sz="quarter" idx="13"/>
          </p:nvPr>
        </p:nvSpPr>
        <p:spPr/>
        <p:txBody>
          <a:bodyPr/>
          <a:lstStyle/>
          <a:p>
            <a:r>
              <a:rPr lang="et-EE" dirty="0"/>
              <a:t>Iseseisvate vaba aja tegevuste korraldamisel on hinnangud KOV tööle kõrgemad – üldine keskmine 3.9 ning väga suuri erinevusi hinnangutes ei ole (vaid Harju-Risti 3.6 palli).</a:t>
            </a:r>
          </a:p>
        </p:txBody>
      </p:sp>
      <p:sp>
        <p:nvSpPr>
          <p:cNvPr id="4" name="Subtitle 3">
            <a:extLst>
              <a:ext uri="{FF2B5EF4-FFF2-40B4-BE49-F238E27FC236}">
                <a16:creationId xmlns:a16="http://schemas.microsoft.com/office/drawing/2014/main" xmlns="" id="{8290066A-FA83-FD5E-B3F5-995F3E9E3D8D}"/>
              </a:ext>
            </a:extLst>
          </p:cNvPr>
          <p:cNvSpPr>
            <a:spLocks noGrp="1"/>
          </p:cNvSpPr>
          <p:nvPr>
            <p:ph type="subTitle" idx="1"/>
          </p:nvPr>
        </p:nvSpPr>
        <p:spPr/>
        <p:txBody>
          <a:bodyPr/>
          <a:lstStyle/>
          <a:p>
            <a:r>
              <a:rPr lang="et-EE" dirty="0"/>
              <a:t>Keskmine hinnang</a:t>
            </a:r>
          </a:p>
        </p:txBody>
      </p:sp>
      <p:graphicFrame>
        <p:nvGraphicFramePr>
          <p:cNvPr id="6" name="Chart 5">
            <a:extLst>
              <a:ext uri="{FF2B5EF4-FFF2-40B4-BE49-F238E27FC236}">
                <a16:creationId xmlns:a16="http://schemas.microsoft.com/office/drawing/2014/main" xmlns="" id="{17B4DFFB-111A-FD65-A995-6688B7CD33B0}"/>
              </a:ext>
            </a:extLst>
          </p:cNvPr>
          <p:cNvGraphicFramePr>
            <a:graphicFrameLocks/>
          </p:cNvGraphicFramePr>
          <p:nvPr>
            <p:extLst>
              <p:ext uri="{D42A27DB-BD31-4B8C-83A1-F6EECF244321}">
                <p14:modId xmlns:p14="http://schemas.microsoft.com/office/powerpoint/2010/main" val="2070150309"/>
              </p:ext>
            </p:extLst>
          </p:nvPr>
        </p:nvGraphicFramePr>
        <p:xfrm>
          <a:off x="4656137" y="0"/>
          <a:ext cx="5605463" cy="588274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xmlns="" id="{A1E4BD7A-8FC4-3D24-B04C-6424531D9352}"/>
              </a:ext>
            </a:extLst>
          </p:cNvPr>
          <p:cNvGraphicFramePr>
            <a:graphicFrameLocks/>
          </p:cNvGraphicFramePr>
          <p:nvPr>
            <p:extLst>
              <p:ext uri="{D42A27DB-BD31-4B8C-83A1-F6EECF244321}">
                <p14:modId xmlns:p14="http://schemas.microsoft.com/office/powerpoint/2010/main" val="799767679"/>
              </p:ext>
            </p:extLst>
          </p:nvPr>
        </p:nvGraphicFramePr>
        <p:xfrm>
          <a:off x="9093200" y="5266267"/>
          <a:ext cx="3098799" cy="15917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608240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B99D80-60A2-C57B-F477-98CF252247E7}"/>
              </a:ext>
            </a:extLst>
          </p:cNvPr>
          <p:cNvSpPr>
            <a:spLocks noGrp="1"/>
          </p:cNvSpPr>
          <p:nvPr>
            <p:ph type="title"/>
          </p:nvPr>
        </p:nvSpPr>
        <p:spPr/>
        <p:txBody>
          <a:bodyPr>
            <a:normAutofit fontScale="90000"/>
          </a:bodyPr>
          <a:lstStyle/>
          <a:p>
            <a:r>
              <a:rPr lang="et-EE" dirty="0"/>
              <a:t>Organiseeritud / iseseisvate vaba aja tegevuste muutumine</a:t>
            </a:r>
          </a:p>
        </p:txBody>
      </p:sp>
      <p:sp>
        <p:nvSpPr>
          <p:cNvPr id="3" name="Text Placeholder 2">
            <a:extLst>
              <a:ext uri="{FF2B5EF4-FFF2-40B4-BE49-F238E27FC236}">
                <a16:creationId xmlns:a16="http://schemas.microsoft.com/office/drawing/2014/main" xmlns="" id="{D4752DA5-5008-7889-66A2-8B34FB5114AF}"/>
              </a:ext>
            </a:extLst>
          </p:cNvPr>
          <p:cNvSpPr>
            <a:spLocks noGrp="1"/>
          </p:cNvSpPr>
          <p:nvPr>
            <p:ph type="body" sz="quarter" idx="13"/>
          </p:nvPr>
        </p:nvSpPr>
        <p:spPr/>
        <p:txBody>
          <a:bodyPr/>
          <a:lstStyle/>
          <a:p>
            <a:r>
              <a:rPr lang="et-EE" dirty="0"/>
              <a:t>Nii organiseeritud kui iseseisvate vaba aja veetmise võimaluste muutust viimasel ajal hinnatakse ülaltoodud kahe hinnangu vahepealseks – 3.6 palli</a:t>
            </a:r>
          </a:p>
          <a:p>
            <a:r>
              <a:rPr lang="et-EE" dirty="0"/>
              <a:t>Muutuste hinnangud on keskmisest madalamad (3.3 palli) Laulasmaa, Lehola ja Vasalemma elanike seas.</a:t>
            </a:r>
          </a:p>
          <a:p>
            <a:pPr marL="0" indent="0">
              <a:buNone/>
            </a:pPr>
            <a:endParaRPr lang="et-EE" dirty="0"/>
          </a:p>
        </p:txBody>
      </p:sp>
      <p:sp>
        <p:nvSpPr>
          <p:cNvPr id="4" name="Subtitle 3">
            <a:extLst>
              <a:ext uri="{FF2B5EF4-FFF2-40B4-BE49-F238E27FC236}">
                <a16:creationId xmlns:a16="http://schemas.microsoft.com/office/drawing/2014/main" xmlns="" id="{8290066A-FA83-FD5E-B3F5-995F3E9E3D8D}"/>
              </a:ext>
            </a:extLst>
          </p:cNvPr>
          <p:cNvSpPr>
            <a:spLocks noGrp="1"/>
          </p:cNvSpPr>
          <p:nvPr>
            <p:ph type="subTitle" idx="1"/>
          </p:nvPr>
        </p:nvSpPr>
        <p:spPr/>
        <p:txBody>
          <a:bodyPr/>
          <a:lstStyle/>
          <a:p>
            <a:r>
              <a:rPr lang="et-EE" dirty="0"/>
              <a:t>Keskmine hinnang</a:t>
            </a:r>
          </a:p>
        </p:txBody>
      </p:sp>
      <p:graphicFrame>
        <p:nvGraphicFramePr>
          <p:cNvPr id="5" name="Chart 4">
            <a:extLst>
              <a:ext uri="{FF2B5EF4-FFF2-40B4-BE49-F238E27FC236}">
                <a16:creationId xmlns:a16="http://schemas.microsoft.com/office/drawing/2014/main" xmlns="" id="{4071AE47-FF93-994F-A568-EA5B9AA245D9}"/>
              </a:ext>
            </a:extLst>
          </p:cNvPr>
          <p:cNvGraphicFramePr>
            <a:graphicFrameLocks/>
          </p:cNvGraphicFramePr>
          <p:nvPr>
            <p:extLst>
              <p:ext uri="{D42A27DB-BD31-4B8C-83A1-F6EECF244321}">
                <p14:modId xmlns:p14="http://schemas.microsoft.com/office/powerpoint/2010/main" val="1889520650"/>
              </p:ext>
            </p:extLst>
          </p:nvPr>
        </p:nvGraphicFramePr>
        <p:xfrm>
          <a:off x="4080934" y="185912"/>
          <a:ext cx="5249333" cy="66720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xmlns="" id="{0CC436AB-8AEF-988C-7879-8D3E2D41A25C}"/>
              </a:ext>
            </a:extLst>
          </p:cNvPr>
          <p:cNvGraphicFramePr>
            <a:graphicFrameLocks/>
          </p:cNvGraphicFramePr>
          <p:nvPr>
            <p:extLst>
              <p:ext uri="{D42A27DB-BD31-4B8C-83A1-F6EECF244321}">
                <p14:modId xmlns:p14="http://schemas.microsoft.com/office/powerpoint/2010/main" val="3069073041"/>
              </p:ext>
            </p:extLst>
          </p:nvPr>
        </p:nvGraphicFramePr>
        <p:xfrm>
          <a:off x="8500534" y="4724400"/>
          <a:ext cx="3710516" cy="2133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586738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B99D80-60A2-C57B-F477-98CF252247E7}"/>
              </a:ext>
            </a:extLst>
          </p:cNvPr>
          <p:cNvSpPr>
            <a:spLocks noGrp="1"/>
          </p:cNvSpPr>
          <p:nvPr>
            <p:ph type="title"/>
          </p:nvPr>
        </p:nvSpPr>
        <p:spPr/>
        <p:txBody>
          <a:bodyPr>
            <a:normAutofit fontScale="90000"/>
          </a:bodyPr>
          <a:lstStyle/>
          <a:p>
            <a:r>
              <a:rPr lang="et-EE" dirty="0"/>
              <a:t>Tervise- ja heaoluteenuste kättesaadavus</a:t>
            </a:r>
          </a:p>
        </p:txBody>
      </p:sp>
      <p:sp>
        <p:nvSpPr>
          <p:cNvPr id="3" name="Text Placeholder 2">
            <a:extLst>
              <a:ext uri="{FF2B5EF4-FFF2-40B4-BE49-F238E27FC236}">
                <a16:creationId xmlns:a16="http://schemas.microsoft.com/office/drawing/2014/main" xmlns="" id="{D4752DA5-5008-7889-66A2-8B34FB5114AF}"/>
              </a:ext>
            </a:extLst>
          </p:cNvPr>
          <p:cNvSpPr>
            <a:spLocks noGrp="1"/>
          </p:cNvSpPr>
          <p:nvPr>
            <p:ph type="body" sz="quarter" idx="13"/>
          </p:nvPr>
        </p:nvSpPr>
        <p:spPr/>
        <p:txBody>
          <a:bodyPr>
            <a:normAutofit fontScale="92500" lnSpcReduction="10000"/>
          </a:bodyPr>
          <a:lstStyle/>
          <a:p>
            <a:r>
              <a:rPr lang="et-EE" dirty="0"/>
              <a:t>Tervise- ja heaoluteenuste kättesaadavuse hinnangutes on tüüpiline, et suur osa küsitletutest ei oska vastata. Eriti kõrge on vastata mitteoskajate osa (3/4) muudes nõustamistes (leinanõustamine, paariteraapia) ning leeri- ja piiblitundide teenuses, mis nende sisu arvestades, on mõnevõrra ootuspärane.</a:t>
            </a:r>
          </a:p>
          <a:p>
            <a:pPr marL="0" indent="0">
              <a:buNone/>
            </a:pPr>
            <a:r>
              <a:rPr lang="et-EE" dirty="0"/>
              <a:t>Keskmise palli järgi on põhilised tulemused järgmised (vt ka järgmine slaid)</a:t>
            </a:r>
          </a:p>
          <a:p>
            <a:r>
              <a:rPr lang="et-EE" dirty="0"/>
              <a:t>Üldiselt hinnatakse kättesaadavust madalaks taastusravi teenuses ja alternatiivteraapiate teenuses. </a:t>
            </a:r>
          </a:p>
          <a:p>
            <a:endParaRPr lang="et-EE" dirty="0"/>
          </a:p>
        </p:txBody>
      </p:sp>
      <p:sp>
        <p:nvSpPr>
          <p:cNvPr id="4" name="Subtitle 3">
            <a:extLst>
              <a:ext uri="{FF2B5EF4-FFF2-40B4-BE49-F238E27FC236}">
                <a16:creationId xmlns:a16="http://schemas.microsoft.com/office/drawing/2014/main" xmlns="" id="{8290066A-FA83-FD5E-B3F5-995F3E9E3D8D}"/>
              </a:ext>
            </a:extLst>
          </p:cNvPr>
          <p:cNvSpPr>
            <a:spLocks noGrp="1"/>
          </p:cNvSpPr>
          <p:nvPr>
            <p:ph type="subTitle" idx="1"/>
          </p:nvPr>
        </p:nvSpPr>
        <p:spPr/>
        <p:txBody>
          <a:bodyPr/>
          <a:lstStyle/>
          <a:p>
            <a:r>
              <a:rPr lang="et-EE" dirty="0"/>
              <a:t>% kõikidest vastajatest</a:t>
            </a:r>
          </a:p>
        </p:txBody>
      </p:sp>
      <p:graphicFrame>
        <p:nvGraphicFramePr>
          <p:cNvPr id="5" name="Chart 4">
            <a:extLst>
              <a:ext uri="{FF2B5EF4-FFF2-40B4-BE49-F238E27FC236}">
                <a16:creationId xmlns:a16="http://schemas.microsoft.com/office/drawing/2014/main" xmlns="" id="{B253E5CC-1B53-D0D2-ACD8-44BFE049940E}"/>
              </a:ext>
            </a:extLst>
          </p:cNvPr>
          <p:cNvGraphicFramePr>
            <a:graphicFrameLocks/>
          </p:cNvGraphicFramePr>
          <p:nvPr>
            <p:extLst>
              <p:ext uri="{D42A27DB-BD31-4B8C-83A1-F6EECF244321}">
                <p14:modId xmlns:p14="http://schemas.microsoft.com/office/powerpoint/2010/main" val="3070024896"/>
              </p:ext>
            </p:extLst>
          </p:nvPr>
        </p:nvGraphicFramePr>
        <p:xfrm>
          <a:off x="4775468" y="92956"/>
          <a:ext cx="6554168" cy="66720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411604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F9AA3D-E5B3-B862-CD96-A59B2E396BAF}"/>
              </a:ext>
            </a:extLst>
          </p:cNvPr>
          <p:cNvSpPr>
            <a:spLocks noGrp="1"/>
          </p:cNvSpPr>
          <p:nvPr>
            <p:ph type="title"/>
          </p:nvPr>
        </p:nvSpPr>
        <p:spPr/>
        <p:txBody>
          <a:bodyPr/>
          <a:lstStyle/>
          <a:p>
            <a:r>
              <a:rPr lang="et-EE" dirty="0"/>
              <a:t>Tervise- ja heaoluteenuste kättesaadavus. Keskmine hinnang</a:t>
            </a:r>
          </a:p>
        </p:txBody>
      </p:sp>
      <p:sp>
        <p:nvSpPr>
          <p:cNvPr id="3" name="Slide Number Placeholder 2">
            <a:extLst>
              <a:ext uri="{FF2B5EF4-FFF2-40B4-BE49-F238E27FC236}">
                <a16:creationId xmlns:a16="http://schemas.microsoft.com/office/drawing/2014/main" xmlns="" id="{4AAEDAEC-DC97-F025-BAB3-D16871FD46A8}"/>
              </a:ext>
            </a:extLst>
          </p:cNvPr>
          <p:cNvSpPr>
            <a:spLocks noGrp="1"/>
          </p:cNvSpPr>
          <p:nvPr>
            <p:ph type="sldNum" sz="quarter" idx="12"/>
          </p:nvPr>
        </p:nvSpPr>
        <p:spPr/>
        <p:txBody>
          <a:bodyPr/>
          <a:lstStyle/>
          <a:p>
            <a:fld id="{8A6009BB-32DB-4743-B7B2-C117DEB9554B}" type="slidenum">
              <a:rPr lang="lt-LT" smtClean="0"/>
              <a:t>37</a:t>
            </a:fld>
            <a:endParaRPr lang="lt-LT" dirty="0"/>
          </a:p>
        </p:txBody>
      </p:sp>
      <p:graphicFrame>
        <p:nvGraphicFramePr>
          <p:cNvPr id="6" name="Object 5">
            <a:extLst>
              <a:ext uri="{FF2B5EF4-FFF2-40B4-BE49-F238E27FC236}">
                <a16:creationId xmlns:a16="http://schemas.microsoft.com/office/drawing/2014/main" xmlns="" id="{8380762A-4418-85D3-3086-F71115A79ABE}"/>
              </a:ext>
            </a:extLst>
          </p:cNvPr>
          <p:cNvGraphicFramePr>
            <a:graphicFrameLocks noChangeAspect="1"/>
          </p:cNvGraphicFramePr>
          <p:nvPr>
            <p:extLst>
              <p:ext uri="{D42A27DB-BD31-4B8C-83A1-F6EECF244321}">
                <p14:modId xmlns:p14="http://schemas.microsoft.com/office/powerpoint/2010/main" val="1815257632"/>
              </p:ext>
            </p:extLst>
          </p:nvPr>
        </p:nvGraphicFramePr>
        <p:xfrm>
          <a:off x="220133" y="975122"/>
          <a:ext cx="11784168" cy="5502590"/>
        </p:xfrm>
        <a:graphic>
          <a:graphicData uri="http://schemas.openxmlformats.org/presentationml/2006/ole">
            <mc:AlternateContent xmlns:mc="http://schemas.openxmlformats.org/markup-compatibility/2006">
              <mc:Choice xmlns:v="urn:schemas-microsoft-com:vml" Requires="v">
                <p:oleObj spid="_x0000_s4099" name="Worksheet" r:id="rId3" imgW="18278630" imgH="7924813" progId="Excel.Sheet.8">
                  <p:embed/>
                </p:oleObj>
              </mc:Choice>
              <mc:Fallback>
                <p:oleObj name="Worksheet" r:id="rId3" imgW="18278630" imgH="7924813" progId="Excel.Sheet.8">
                  <p:embed/>
                  <p:pic>
                    <p:nvPicPr>
                      <p:cNvPr id="0" name=""/>
                      <p:cNvPicPr/>
                      <p:nvPr/>
                    </p:nvPicPr>
                    <p:blipFill>
                      <a:blip r:embed="rId4"/>
                      <a:stretch>
                        <a:fillRect/>
                      </a:stretch>
                    </p:blipFill>
                    <p:spPr>
                      <a:xfrm>
                        <a:off x="220133" y="975122"/>
                        <a:ext cx="11784168" cy="5502590"/>
                      </a:xfrm>
                      <a:prstGeom prst="rect">
                        <a:avLst/>
                      </a:prstGeom>
                    </p:spPr>
                  </p:pic>
                </p:oleObj>
              </mc:Fallback>
            </mc:AlternateContent>
          </a:graphicData>
        </a:graphic>
      </p:graphicFrame>
    </p:spTree>
    <p:extLst>
      <p:ext uri="{BB962C8B-B14F-4D97-AF65-F5344CB8AC3E}">
        <p14:creationId xmlns:p14="http://schemas.microsoft.com/office/powerpoint/2010/main" val="35540683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B99D80-60A2-C57B-F477-98CF252247E7}"/>
              </a:ext>
            </a:extLst>
          </p:cNvPr>
          <p:cNvSpPr>
            <a:spLocks noGrp="1"/>
          </p:cNvSpPr>
          <p:nvPr>
            <p:ph type="title"/>
          </p:nvPr>
        </p:nvSpPr>
        <p:spPr/>
        <p:txBody>
          <a:bodyPr/>
          <a:lstStyle/>
          <a:p>
            <a:r>
              <a:rPr lang="et-EE" dirty="0"/>
              <a:t>Nõustamis- ja teraapiateenused</a:t>
            </a:r>
          </a:p>
        </p:txBody>
      </p:sp>
      <p:sp>
        <p:nvSpPr>
          <p:cNvPr id="3" name="Text Placeholder 2">
            <a:extLst>
              <a:ext uri="{FF2B5EF4-FFF2-40B4-BE49-F238E27FC236}">
                <a16:creationId xmlns:a16="http://schemas.microsoft.com/office/drawing/2014/main" xmlns="" id="{D4752DA5-5008-7889-66A2-8B34FB5114AF}"/>
              </a:ext>
            </a:extLst>
          </p:cNvPr>
          <p:cNvSpPr>
            <a:spLocks noGrp="1"/>
          </p:cNvSpPr>
          <p:nvPr>
            <p:ph type="body" sz="quarter" idx="13"/>
          </p:nvPr>
        </p:nvSpPr>
        <p:spPr/>
        <p:txBody>
          <a:bodyPr/>
          <a:lstStyle/>
          <a:p>
            <a:r>
              <a:rPr lang="et-EE" dirty="0"/>
              <a:t>Nõustamis- ja teraapiateenuste saamiseks pöördutakse valdavalt Tallinnasse</a:t>
            </a:r>
          </a:p>
          <a:p>
            <a:r>
              <a:rPr lang="et-EE" dirty="0"/>
              <a:t>Keila on oluliseks alternatiiviks Leholas ja Karjakülas. Muud kohad levinud alternatiiviks ei ole</a:t>
            </a:r>
          </a:p>
        </p:txBody>
      </p:sp>
      <p:sp>
        <p:nvSpPr>
          <p:cNvPr id="4" name="Subtitle 3">
            <a:extLst>
              <a:ext uri="{FF2B5EF4-FFF2-40B4-BE49-F238E27FC236}">
                <a16:creationId xmlns:a16="http://schemas.microsoft.com/office/drawing/2014/main" xmlns="" id="{8290066A-FA83-FD5E-B3F5-995F3E9E3D8D}"/>
              </a:ext>
            </a:extLst>
          </p:cNvPr>
          <p:cNvSpPr>
            <a:spLocks noGrp="1"/>
          </p:cNvSpPr>
          <p:nvPr>
            <p:ph type="subTitle" idx="1"/>
          </p:nvPr>
        </p:nvSpPr>
        <p:spPr/>
        <p:txBody>
          <a:bodyPr/>
          <a:lstStyle/>
          <a:p>
            <a:r>
              <a:rPr lang="et-EE" dirty="0"/>
              <a:t>% kõikidest vastajatest</a:t>
            </a:r>
          </a:p>
        </p:txBody>
      </p:sp>
      <p:graphicFrame>
        <p:nvGraphicFramePr>
          <p:cNvPr id="5" name="Chart 4">
            <a:extLst>
              <a:ext uri="{FF2B5EF4-FFF2-40B4-BE49-F238E27FC236}">
                <a16:creationId xmlns:a16="http://schemas.microsoft.com/office/drawing/2014/main" xmlns="" id="{082CBB03-90A5-3D75-16FC-EB12F34C602C}"/>
              </a:ext>
            </a:extLst>
          </p:cNvPr>
          <p:cNvGraphicFramePr>
            <a:graphicFrameLocks/>
          </p:cNvGraphicFramePr>
          <p:nvPr>
            <p:extLst>
              <p:ext uri="{D42A27DB-BD31-4B8C-83A1-F6EECF244321}">
                <p14:modId xmlns:p14="http://schemas.microsoft.com/office/powerpoint/2010/main" val="3007623573"/>
              </p:ext>
            </p:extLst>
          </p:nvPr>
        </p:nvGraphicFramePr>
        <p:xfrm>
          <a:off x="4220258" y="0"/>
          <a:ext cx="5736542" cy="662093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xmlns="" id="{D6B301EB-D046-43DC-C7CD-7F947857CCD3}"/>
              </a:ext>
            </a:extLst>
          </p:cNvPr>
          <p:cNvSpPr txBox="1"/>
          <p:nvPr/>
        </p:nvSpPr>
        <p:spPr>
          <a:xfrm>
            <a:off x="9956800" y="2887682"/>
            <a:ext cx="2099733" cy="3970318"/>
          </a:xfrm>
          <a:prstGeom prst="rect">
            <a:avLst/>
          </a:prstGeom>
          <a:noFill/>
        </p:spPr>
        <p:txBody>
          <a:bodyPr wrap="square">
            <a:spAutoFit/>
          </a:bodyPr>
          <a:lstStyle/>
          <a:p>
            <a:r>
              <a:rPr lang="et-EE" sz="1200" b="1" dirty="0"/>
              <a:t>„Muu“ vastused:</a:t>
            </a:r>
          </a:p>
          <a:p>
            <a:pPr marL="171450" indent="-171450">
              <a:buFont typeface="Arial" panose="020B0604020202020204" pitchFamily="34" charset="0"/>
              <a:buChar char="•"/>
            </a:pPr>
            <a:r>
              <a:rPr lang="et-EE" sz="1200" dirty="0"/>
              <a:t>Paldiskisse tahaks minna, aga mitte praegu saadaolevate perearstide juurde.</a:t>
            </a:r>
          </a:p>
          <a:p>
            <a:pPr marL="171450" indent="-171450">
              <a:buFont typeface="Arial" panose="020B0604020202020204" pitchFamily="34" charset="0"/>
              <a:buChar char="•"/>
            </a:pPr>
            <a:r>
              <a:rPr lang="et-EE" sz="1200" dirty="0"/>
              <a:t>Padise</a:t>
            </a:r>
          </a:p>
          <a:p>
            <a:pPr marL="171450" indent="-171450">
              <a:buFont typeface="Arial" panose="020B0604020202020204" pitchFamily="34" charset="0"/>
              <a:buChar char="•"/>
            </a:pPr>
            <a:r>
              <a:rPr lang="et-EE" sz="1200" dirty="0"/>
              <a:t>Vasalemma    x3</a:t>
            </a:r>
          </a:p>
          <a:p>
            <a:pPr marL="171450" indent="-171450">
              <a:buFont typeface="Arial" panose="020B0604020202020204" pitchFamily="34" charset="0"/>
              <a:buChar char="•"/>
            </a:pPr>
            <a:r>
              <a:rPr lang="et-EE" sz="1200" dirty="0"/>
              <a:t>Suur meditsiiniline entsüklopeedia</a:t>
            </a:r>
          </a:p>
          <a:p>
            <a:pPr marL="171450" indent="-171450">
              <a:buFont typeface="Arial" panose="020B0604020202020204" pitchFamily="34" charset="0"/>
              <a:buChar char="•"/>
            </a:pPr>
            <a:r>
              <a:rPr lang="et-EE" sz="1200" dirty="0"/>
              <a:t>Tartu   x2</a:t>
            </a:r>
          </a:p>
          <a:p>
            <a:pPr marL="171450" indent="-171450">
              <a:buFont typeface="Arial" panose="020B0604020202020204" pitchFamily="34" charset="0"/>
              <a:buChar char="•"/>
            </a:pPr>
            <a:r>
              <a:rPr lang="et-EE" sz="1200" dirty="0"/>
              <a:t>Saku</a:t>
            </a:r>
          </a:p>
          <a:p>
            <a:pPr marL="171450" indent="-171450">
              <a:buFont typeface="Arial" panose="020B0604020202020204" pitchFamily="34" charset="0"/>
              <a:buChar char="•"/>
            </a:pPr>
            <a:r>
              <a:rPr lang="et-EE" sz="1200" dirty="0"/>
              <a:t>Pärnu</a:t>
            </a:r>
          </a:p>
          <a:p>
            <a:pPr marL="171450" indent="-171450">
              <a:buFont typeface="Arial" panose="020B0604020202020204" pitchFamily="34" charset="0"/>
              <a:buChar char="•"/>
            </a:pPr>
            <a:r>
              <a:rPr lang="et-EE" sz="1200" dirty="0"/>
              <a:t>Perearst</a:t>
            </a:r>
          </a:p>
          <a:p>
            <a:pPr marL="171450" indent="-171450">
              <a:buFont typeface="Arial" panose="020B0604020202020204" pitchFamily="34" charset="0"/>
              <a:buChar char="•"/>
            </a:pPr>
            <a:r>
              <a:rPr lang="et-EE" sz="1200" dirty="0"/>
              <a:t>Padise perearstikeskusesse</a:t>
            </a:r>
          </a:p>
          <a:p>
            <a:pPr marL="171450" indent="-171450">
              <a:buFont typeface="Arial" panose="020B0604020202020204" pitchFamily="34" charset="0"/>
              <a:buChar char="•"/>
            </a:pPr>
            <a:r>
              <a:rPr lang="et-EE" sz="1200" dirty="0"/>
              <a:t>Oma pere liige on oskustega</a:t>
            </a:r>
          </a:p>
          <a:p>
            <a:pPr marL="171450" indent="-171450">
              <a:buFont typeface="Arial" panose="020B0604020202020204" pitchFamily="34" charset="0"/>
              <a:buChar char="•"/>
            </a:pPr>
            <a:r>
              <a:rPr lang="et-EE" sz="1200" dirty="0"/>
              <a:t>Olen väga rahul Jehoova tunnistajate pakutava nõustamisega Piibli põhjal Keilas või veebis</a:t>
            </a:r>
          </a:p>
          <a:p>
            <a:pPr marL="171450" indent="-171450">
              <a:buFont typeface="Arial" panose="020B0604020202020204" pitchFamily="34" charset="0"/>
              <a:buChar char="•"/>
            </a:pPr>
            <a:r>
              <a:rPr lang="et-EE" sz="1200" dirty="0"/>
              <a:t>Laulasmaa</a:t>
            </a:r>
          </a:p>
          <a:p>
            <a:pPr marL="171450" indent="-171450">
              <a:buFont typeface="Arial" panose="020B0604020202020204" pitchFamily="34" charset="0"/>
              <a:buChar char="•"/>
            </a:pPr>
            <a:r>
              <a:rPr lang="et-EE" sz="1200" dirty="0"/>
              <a:t>Jüri tervisekeskus</a:t>
            </a:r>
          </a:p>
        </p:txBody>
      </p:sp>
    </p:spTree>
    <p:extLst>
      <p:ext uri="{BB962C8B-B14F-4D97-AF65-F5344CB8AC3E}">
        <p14:creationId xmlns:p14="http://schemas.microsoft.com/office/powerpoint/2010/main" val="27692210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B99D80-60A2-C57B-F477-98CF252247E7}"/>
              </a:ext>
            </a:extLst>
          </p:cNvPr>
          <p:cNvSpPr>
            <a:spLocks noGrp="1"/>
          </p:cNvSpPr>
          <p:nvPr>
            <p:ph type="title"/>
          </p:nvPr>
        </p:nvSpPr>
        <p:spPr/>
        <p:txBody>
          <a:bodyPr>
            <a:normAutofit fontScale="90000"/>
          </a:bodyPr>
          <a:lstStyle/>
          <a:p>
            <a:r>
              <a:rPr lang="et-EE" dirty="0"/>
              <a:t>Rahulolu arstiabi kättesaadavusega vallas</a:t>
            </a:r>
          </a:p>
        </p:txBody>
      </p:sp>
      <p:sp>
        <p:nvSpPr>
          <p:cNvPr id="3" name="Text Placeholder 2">
            <a:extLst>
              <a:ext uri="{FF2B5EF4-FFF2-40B4-BE49-F238E27FC236}">
                <a16:creationId xmlns:a16="http://schemas.microsoft.com/office/drawing/2014/main" xmlns="" id="{D4752DA5-5008-7889-66A2-8B34FB5114AF}"/>
              </a:ext>
            </a:extLst>
          </p:cNvPr>
          <p:cNvSpPr>
            <a:spLocks noGrp="1"/>
          </p:cNvSpPr>
          <p:nvPr>
            <p:ph type="body" sz="quarter" idx="13"/>
          </p:nvPr>
        </p:nvSpPr>
        <p:spPr/>
        <p:txBody>
          <a:bodyPr/>
          <a:lstStyle/>
          <a:p>
            <a:r>
              <a:rPr lang="et-EE" dirty="0"/>
              <a:t>Esmatasandi arstiabi kättesaadavust vallas hinnatakse madalalt – 2.4 palli. Eriti madalalt Laulasmaal (2.0), Paldiskis (1.9) ja Karjakülas (2.0)</a:t>
            </a:r>
          </a:p>
        </p:txBody>
      </p:sp>
      <p:sp>
        <p:nvSpPr>
          <p:cNvPr id="4" name="Subtitle 3">
            <a:extLst>
              <a:ext uri="{FF2B5EF4-FFF2-40B4-BE49-F238E27FC236}">
                <a16:creationId xmlns:a16="http://schemas.microsoft.com/office/drawing/2014/main" xmlns="" id="{8290066A-FA83-FD5E-B3F5-995F3E9E3D8D}"/>
              </a:ext>
            </a:extLst>
          </p:cNvPr>
          <p:cNvSpPr>
            <a:spLocks noGrp="1"/>
          </p:cNvSpPr>
          <p:nvPr>
            <p:ph type="subTitle" idx="1"/>
          </p:nvPr>
        </p:nvSpPr>
        <p:spPr/>
        <p:txBody>
          <a:bodyPr/>
          <a:lstStyle/>
          <a:p>
            <a:r>
              <a:rPr lang="et-EE" dirty="0"/>
              <a:t>Keskmine hinnang</a:t>
            </a:r>
          </a:p>
        </p:txBody>
      </p:sp>
      <p:graphicFrame>
        <p:nvGraphicFramePr>
          <p:cNvPr id="5" name="Chart 4">
            <a:extLst>
              <a:ext uri="{FF2B5EF4-FFF2-40B4-BE49-F238E27FC236}">
                <a16:creationId xmlns:a16="http://schemas.microsoft.com/office/drawing/2014/main" xmlns="" id="{3784C1B9-D48A-4187-8E2F-F3370B635CD4}"/>
              </a:ext>
            </a:extLst>
          </p:cNvPr>
          <p:cNvGraphicFramePr>
            <a:graphicFrameLocks/>
          </p:cNvGraphicFramePr>
          <p:nvPr>
            <p:extLst>
              <p:ext uri="{D42A27DB-BD31-4B8C-83A1-F6EECF244321}">
                <p14:modId xmlns:p14="http://schemas.microsoft.com/office/powerpoint/2010/main" val="3629372521"/>
              </p:ext>
            </p:extLst>
          </p:nvPr>
        </p:nvGraphicFramePr>
        <p:xfrm>
          <a:off x="4394729" y="92955"/>
          <a:ext cx="6324071" cy="667208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xmlns="" id="{6A52B335-D83E-F8FE-5728-D85A3DCF26D9}"/>
              </a:ext>
            </a:extLst>
          </p:cNvPr>
          <p:cNvGraphicFramePr>
            <a:graphicFrameLocks/>
          </p:cNvGraphicFramePr>
          <p:nvPr>
            <p:extLst>
              <p:ext uri="{D42A27DB-BD31-4B8C-83A1-F6EECF244321}">
                <p14:modId xmlns:p14="http://schemas.microsoft.com/office/powerpoint/2010/main" val="2174232781"/>
              </p:ext>
            </p:extLst>
          </p:nvPr>
        </p:nvGraphicFramePr>
        <p:xfrm>
          <a:off x="8447461" y="4865111"/>
          <a:ext cx="3966944" cy="180697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79105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t-EE" dirty="0">
                <a:solidFill>
                  <a:schemeClr val="accent2"/>
                </a:solidFill>
              </a:rPr>
              <a:t>Kokkuvõte. Liikumine ja info vallas toimuva kohta</a:t>
            </a:r>
          </a:p>
        </p:txBody>
      </p:sp>
      <p:sp>
        <p:nvSpPr>
          <p:cNvPr id="5" name="Text Placeholder 4"/>
          <p:cNvSpPr>
            <a:spLocks noGrp="1"/>
          </p:cNvSpPr>
          <p:nvPr>
            <p:ph type="body" sz="quarter" idx="15"/>
          </p:nvPr>
        </p:nvSpPr>
        <p:spPr>
          <a:xfrm>
            <a:off x="710270" y="1136592"/>
            <a:ext cx="10771460" cy="5529128"/>
          </a:xfrm>
        </p:spPr>
        <p:txBody>
          <a:bodyPr>
            <a:normAutofit fontScale="62500" lnSpcReduction="20000"/>
          </a:bodyPr>
          <a:lstStyle/>
          <a:p>
            <a:r>
              <a:rPr lang="et-EE" b="1" dirty="0"/>
              <a:t>Pool küsitletutest kasutab ühistransporti. </a:t>
            </a:r>
            <a:r>
              <a:rPr lang="et-EE" dirty="0"/>
              <a:t>Naised (60%) enam kui mehed (37%) ja noored (64%) keskmiselt enam kui ülejäänud vanuserühmad. Asulate lõikes on ühistranspordi kasutajaid selgelt enam Kloogal (62%) ja Paldiskis (69%), vähe aga Laulasmaal (20%)</a:t>
            </a:r>
          </a:p>
          <a:p>
            <a:r>
              <a:rPr lang="et-EE" dirty="0"/>
              <a:t>Ühistranspordi mittekasutamise valdavaks põhjuseks on oma transpordivaheni kasutamine, mida märgib 81% ühistranspordi mittekasutajaist. Lisaks sellele märgiti ligilähedaselt võrdselt (19-22%), et ühistransport võtab liiga palju aega, ei liigu sobival marsruudil ja sõiduplaan ei sobi ajaliselt.</a:t>
            </a:r>
          </a:p>
          <a:p>
            <a:r>
              <a:rPr lang="et-EE" b="1" dirty="0"/>
              <a:t>Lääne-Harju vallale on iseloomulik, et tööle või kooli minekuks läbitakse üsna pikk vahemaa </a:t>
            </a:r>
            <a:r>
              <a:rPr lang="et-EE" dirty="0"/>
              <a:t>– ca 38%-</a:t>
            </a:r>
            <a:r>
              <a:rPr lang="et-EE" dirty="0" err="1"/>
              <a:t>le</a:t>
            </a:r>
            <a:r>
              <a:rPr lang="et-EE" dirty="0"/>
              <a:t> neist, kes käivad tööl või koolis, on vahemaa 30-54 km ja ca 15%-</a:t>
            </a:r>
            <a:r>
              <a:rPr lang="et-EE" dirty="0" err="1"/>
              <a:t>le</a:t>
            </a:r>
            <a:r>
              <a:rPr lang="et-EE" dirty="0"/>
              <a:t> 55+ km. Seega 53%-</a:t>
            </a:r>
            <a:r>
              <a:rPr lang="et-EE" dirty="0" err="1"/>
              <a:t>le</a:t>
            </a:r>
            <a:r>
              <a:rPr lang="et-EE" dirty="0"/>
              <a:t> on tööl või koolis käimise vahemaa üle 30 km.</a:t>
            </a:r>
          </a:p>
          <a:p>
            <a:pPr marL="0" indent="0">
              <a:buNone/>
            </a:pPr>
            <a:r>
              <a:rPr lang="et-EE" b="1" dirty="0"/>
              <a:t>Peamised infokanalid vallas toimuva kohta</a:t>
            </a:r>
          </a:p>
          <a:p>
            <a:r>
              <a:rPr lang="et-EE" dirty="0"/>
              <a:t>Valla sotsiaalmeedia kanalid (58% küsitletutest), Valla ajaleht (49%), Valla koduleht (35%).</a:t>
            </a:r>
          </a:p>
          <a:p>
            <a:r>
              <a:rPr lang="et-EE" dirty="0"/>
              <a:t>Mida noorem elanikkond, seda selgemalt on esiplaanil sotsiaalmeedia ja mida vanem elanikkond, seda enam valla ajaleht. Valla koduleht on infoallikana vähemtähtis noortele. Muudest, loetelus esitamata kanalitest on peamised suhtlus tuttavatega, sõpradega, pereliikmetega ja mõned spetsiaalsed sotsiaalmeedia suhtlusgrupid.</a:t>
            </a:r>
          </a:p>
          <a:p>
            <a:r>
              <a:rPr lang="et-EE" dirty="0"/>
              <a:t>Valla kodulehelt leitava infoga on väga rahul 21% ja pigem rahul 46% küsitletutest. Rahulolematuid on kokku 12% ning 21% ei oska öelda, kuna pole kasutanud.</a:t>
            </a:r>
          </a:p>
          <a:p>
            <a:r>
              <a:rPr lang="et-EE" b="1" dirty="0"/>
              <a:t>Rahulolematuse põhjused valla kodulehega on järgmised. </a:t>
            </a:r>
            <a:r>
              <a:rPr lang="et-EE" dirty="0"/>
              <a:t>Pole venekeelset infot, Info on aegunud või napp, Info on keeruka, ebaselge struktuuriga, liigne kiitlemine.</a:t>
            </a:r>
          </a:p>
          <a:p>
            <a:r>
              <a:rPr lang="et-EE" dirty="0"/>
              <a:t>Ettepanekuid, kuidas info vallas toimuva kohta kättesaadavamaks teha, esitas 15 küsitletutest ning selgelt esile ei tõuse ükski ettepanek. </a:t>
            </a:r>
          </a:p>
          <a:p>
            <a:r>
              <a:rPr lang="et-EE" dirty="0"/>
              <a:t>Valla kodulehel soovitava info kohta tegi ettepanekuid 20% küsitletutest ning esile tõusevad mõnevõrra enam järgmised: infrastruktuuri teemad, kultuuri ja ürituste teemad, seadusandlikud regulatsioonid.</a:t>
            </a:r>
          </a:p>
          <a:p>
            <a:endParaRPr lang="et-EE" dirty="0"/>
          </a:p>
        </p:txBody>
      </p:sp>
      <p:sp>
        <p:nvSpPr>
          <p:cNvPr id="3" name="Slide Number Placeholder 2"/>
          <p:cNvSpPr>
            <a:spLocks noGrp="1"/>
          </p:cNvSpPr>
          <p:nvPr>
            <p:ph type="sldNum" sz="quarter" idx="12"/>
          </p:nvPr>
        </p:nvSpPr>
        <p:spPr/>
        <p:txBody>
          <a:bodyPr/>
          <a:lstStyle/>
          <a:p>
            <a:fld id="{8A6009BB-32DB-4743-B7B2-C117DEB9554B}" type="slidenum">
              <a:rPr lang="lt-LT" smtClean="0"/>
              <a:t>4</a:t>
            </a:fld>
            <a:endParaRPr lang="lt-LT" dirty="0"/>
          </a:p>
        </p:txBody>
      </p:sp>
      <p:sp>
        <p:nvSpPr>
          <p:cNvPr id="6" name="Shape 881"/>
          <p:cNvSpPr/>
          <p:nvPr/>
        </p:nvSpPr>
        <p:spPr>
          <a:xfrm>
            <a:off x="10477978" y="179980"/>
            <a:ext cx="455998" cy="560078"/>
          </a:xfrm>
          <a:custGeom>
            <a:avLst/>
            <a:gdLst/>
            <a:ahLst/>
            <a:cxnLst>
              <a:cxn ang="0">
                <a:pos x="wd2" y="hd2"/>
              </a:cxn>
              <a:cxn ang="5400000">
                <a:pos x="wd2" y="hd2"/>
              </a:cxn>
              <a:cxn ang="10800000">
                <a:pos x="wd2" y="hd2"/>
              </a:cxn>
              <a:cxn ang="16200000">
                <a:pos x="wd2" y="hd2"/>
              </a:cxn>
            </a:cxnLst>
            <a:rect l="0" t="0" r="r" b="b"/>
            <a:pathLst>
              <a:path w="21600" h="21171" extrusionOk="0">
                <a:moveTo>
                  <a:pt x="2700" y="10250"/>
                </a:moveTo>
                <a:lnTo>
                  <a:pt x="18845" y="10250"/>
                </a:lnTo>
                <a:cubicBezTo>
                  <a:pt x="19368" y="10250"/>
                  <a:pt x="19727" y="9964"/>
                  <a:pt x="19727" y="9568"/>
                </a:cubicBezTo>
                <a:cubicBezTo>
                  <a:pt x="19727" y="9502"/>
                  <a:pt x="19727" y="9436"/>
                  <a:pt x="19699" y="9392"/>
                </a:cubicBezTo>
                <a:lnTo>
                  <a:pt x="18845" y="4311"/>
                </a:lnTo>
                <a:cubicBezTo>
                  <a:pt x="18762" y="4003"/>
                  <a:pt x="18432" y="3739"/>
                  <a:pt x="17991" y="3739"/>
                </a:cubicBezTo>
                <a:lnTo>
                  <a:pt x="3582" y="3739"/>
                </a:lnTo>
                <a:cubicBezTo>
                  <a:pt x="3168" y="3739"/>
                  <a:pt x="2783" y="4003"/>
                  <a:pt x="2728" y="4311"/>
                </a:cubicBezTo>
                <a:lnTo>
                  <a:pt x="1873" y="9392"/>
                </a:lnTo>
                <a:cubicBezTo>
                  <a:pt x="1873" y="9458"/>
                  <a:pt x="1846" y="9502"/>
                  <a:pt x="1846" y="9568"/>
                </a:cubicBezTo>
                <a:cubicBezTo>
                  <a:pt x="1846" y="9942"/>
                  <a:pt x="2259" y="10250"/>
                  <a:pt x="2700" y="10250"/>
                </a:cubicBezTo>
                <a:close/>
                <a:moveTo>
                  <a:pt x="16586" y="14495"/>
                </a:moveTo>
                <a:cubicBezTo>
                  <a:pt x="16586" y="15221"/>
                  <a:pt x="17302" y="15815"/>
                  <a:pt x="18239" y="15815"/>
                </a:cubicBezTo>
                <a:cubicBezTo>
                  <a:pt x="19148" y="15815"/>
                  <a:pt x="19892" y="15221"/>
                  <a:pt x="19892" y="14495"/>
                </a:cubicBezTo>
                <a:cubicBezTo>
                  <a:pt x="19892" y="13769"/>
                  <a:pt x="19120" y="13176"/>
                  <a:pt x="18239" y="13176"/>
                </a:cubicBezTo>
                <a:cubicBezTo>
                  <a:pt x="17302" y="13176"/>
                  <a:pt x="16586" y="13769"/>
                  <a:pt x="16586" y="14495"/>
                </a:cubicBezTo>
                <a:close/>
                <a:moveTo>
                  <a:pt x="1681" y="14495"/>
                </a:moveTo>
                <a:cubicBezTo>
                  <a:pt x="1681" y="15221"/>
                  <a:pt x="2452" y="15815"/>
                  <a:pt x="3334" y="15815"/>
                </a:cubicBezTo>
                <a:cubicBezTo>
                  <a:pt x="4243" y="15815"/>
                  <a:pt x="4987" y="15221"/>
                  <a:pt x="4987" y="14495"/>
                </a:cubicBezTo>
                <a:cubicBezTo>
                  <a:pt x="4987" y="13769"/>
                  <a:pt x="4243" y="13176"/>
                  <a:pt x="3334" y="13176"/>
                </a:cubicBezTo>
                <a:cubicBezTo>
                  <a:pt x="2424" y="13176"/>
                  <a:pt x="1681" y="13769"/>
                  <a:pt x="1681" y="14495"/>
                </a:cubicBezTo>
                <a:close/>
                <a:moveTo>
                  <a:pt x="15677" y="1452"/>
                </a:moveTo>
                <a:lnTo>
                  <a:pt x="5896" y="1452"/>
                </a:lnTo>
                <a:cubicBezTo>
                  <a:pt x="4932" y="1452"/>
                  <a:pt x="4932" y="2903"/>
                  <a:pt x="5896" y="2903"/>
                </a:cubicBezTo>
                <a:lnTo>
                  <a:pt x="15677" y="2903"/>
                </a:lnTo>
                <a:cubicBezTo>
                  <a:pt x="16668" y="2903"/>
                  <a:pt x="16668" y="1452"/>
                  <a:pt x="15677" y="1452"/>
                </a:cubicBezTo>
                <a:close/>
                <a:moveTo>
                  <a:pt x="20553" y="3123"/>
                </a:moveTo>
                <a:lnTo>
                  <a:pt x="21600" y="9590"/>
                </a:lnTo>
                <a:lnTo>
                  <a:pt x="21600" y="18499"/>
                </a:lnTo>
                <a:lnTo>
                  <a:pt x="19809" y="18499"/>
                </a:lnTo>
                <a:lnTo>
                  <a:pt x="19809" y="19884"/>
                </a:lnTo>
                <a:cubicBezTo>
                  <a:pt x="19809" y="21600"/>
                  <a:pt x="16696" y="21600"/>
                  <a:pt x="16696" y="19884"/>
                </a:cubicBezTo>
                <a:lnTo>
                  <a:pt x="16696" y="18499"/>
                </a:lnTo>
                <a:lnTo>
                  <a:pt x="4932" y="18499"/>
                </a:lnTo>
                <a:lnTo>
                  <a:pt x="4932" y="19884"/>
                </a:lnTo>
                <a:cubicBezTo>
                  <a:pt x="4932" y="21600"/>
                  <a:pt x="1818" y="21600"/>
                  <a:pt x="1818" y="19884"/>
                </a:cubicBezTo>
                <a:lnTo>
                  <a:pt x="1818" y="18499"/>
                </a:lnTo>
                <a:lnTo>
                  <a:pt x="0" y="18499"/>
                </a:lnTo>
                <a:lnTo>
                  <a:pt x="0" y="9590"/>
                </a:lnTo>
                <a:lnTo>
                  <a:pt x="1047" y="3123"/>
                </a:lnTo>
                <a:cubicBezTo>
                  <a:pt x="1350" y="1958"/>
                  <a:pt x="2287" y="1496"/>
                  <a:pt x="3692" y="1034"/>
                </a:cubicBezTo>
                <a:cubicBezTo>
                  <a:pt x="5069" y="550"/>
                  <a:pt x="8348" y="0"/>
                  <a:pt x="10800" y="0"/>
                </a:cubicBezTo>
                <a:cubicBezTo>
                  <a:pt x="13252" y="0"/>
                  <a:pt x="16531" y="572"/>
                  <a:pt x="17936" y="1034"/>
                </a:cubicBezTo>
                <a:cubicBezTo>
                  <a:pt x="19341" y="1496"/>
                  <a:pt x="20278" y="1958"/>
                  <a:pt x="20553" y="3123"/>
                </a:cubicBezTo>
                <a:close/>
              </a:path>
            </a:pathLst>
          </a:custGeom>
          <a:solidFill>
            <a:schemeClr val="accent1">
              <a:lumMod val="60000"/>
              <a:lumOff val="40000"/>
            </a:schemeClr>
          </a:solidFill>
          <a:ln w="3175">
            <a:miter lim="400000"/>
          </a:ln>
        </p:spPr>
        <p:txBody>
          <a:bodyPr lIns="59013" tIns="59013" rIns="59013" bIns="59013" anchor="ctr"/>
          <a:lstStyle/>
          <a:p>
            <a:pPr algn="l" defTabSz="590133">
              <a:lnSpc>
                <a:spcPct val="93000"/>
              </a:lnSpc>
              <a:defRPr sz="2200">
                <a:latin typeface="Arial"/>
                <a:ea typeface="Arial"/>
                <a:cs typeface="Arial"/>
                <a:sym typeface="Arial"/>
              </a:defRPr>
            </a:pPr>
            <a:endParaRPr/>
          </a:p>
        </p:txBody>
      </p:sp>
      <p:grpSp>
        <p:nvGrpSpPr>
          <p:cNvPr id="7" name="Group 6"/>
          <p:cNvGrpSpPr/>
          <p:nvPr/>
        </p:nvGrpSpPr>
        <p:grpSpPr>
          <a:xfrm>
            <a:off x="11311051" y="179980"/>
            <a:ext cx="503873" cy="505146"/>
            <a:chOff x="678825" y="3237507"/>
            <a:chExt cx="503873" cy="505146"/>
          </a:xfrm>
          <a:solidFill>
            <a:schemeClr val="accent1">
              <a:lumMod val="60000"/>
              <a:lumOff val="40000"/>
            </a:schemeClr>
          </a:solidFill>
        </p:grpSpPr>
        <p:sp>
          <p:nvSpPr>
            <p:cNvPr id="8" name="Rechteck 16"/>
            <p:cNvSpPr>
              <a:spLocks noChangeAspect="1"/>
            </p:cNvSpPr>
            <p:nvPr/>
          </p:nvSpPr>
          <p:spPr bwMode="gray">
            <a:xfrm>
              <a:off x="694464" y="3237507"/>
              <a:ext cx="455759" cy="480000"/>
            </a:xfrm>
            <a:prstGeom prst="rect">
              <a:avLst/>
            </a:prstGeom>
            <a:grpFill/>
            <a:ln w="25400" cap="flat" cmpd="sng" algn="ctr">
              <a:solidFill>
                <a:schemeClr val="tx1">
                  <a:lumMod val="50000"/>
                  <a:lumOff val="50000"/>
                </a:scheme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defRPr/>
              </a:pPr>
              <a:endParaRPr lang="en-US" sz="1600" kern="0">
                <a:solidFill>
                  <a:srgbClr val="000000"/>
                </a:solidFill>
              </a:endParaRPr>
            </a:p>
          </p:txBody>
        </p:sp>
        <p:pic>
          <p:nvPicPr>
            <p:cNvPr id="9" name="Bild 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825" y="3238780"/>
              <a:ext cx="503873" cy="503873"/>
            </a:xfrm>
            <a:prstGeom prst="rect">
              <a:avLst/>
            </a:prstGeom>
            <a:gr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2330964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C1B4C3-9C4C-67B9-4901-A832E0A5C99B}"/>
              </a:ext>
            </a:extLst>
          </p:cNvPr>
          <p:cNvSpPr>
            <a:spLocks noGrp="1"/>
          </p:cNvSpPr>
          <p:nvPr>
            <p:ph type="title"/>
          </p:nvPr>
        </p:nvSpPr>
        <p:spPr/>
        <p:txBody>
          <a:bodyPr>
            <a:normAutofit fontScale="90000"/>
          </a:bodyPr>
          <a:lstStyle/>
          <a:p>
            <a:r>
              <a:rPr lang="et-EE" dirty="0"/>
              <a:t>Miks ei olda rahul esmatasandi arstiabi kättesaadavusega</a:t>
            </a:r>
          </a:p>
        </p:txBody>
      </p:sp>
      <p:sp>
        <p:nvSpPr>
          <p:cNvPr id="3" name="Text Placeholder 2">
            <a:extLst>
              <a:ext uri="{FF2B5EF4-FFF2-40B4-BE49-F238E27FC236}">
                <a16:creationId xmlns:a16="http://schemas.microsoft.com/office/drawing/2014/main" xmlns="" id="{90DA3DF3-1645-BEAB-249F-4F50D5755FF8}"/>
              </a:ext>
            </a:extLst>
          </p:cNvPr>
          <p:cNvSpPr>
            <a:spLocks noGrp="1"/>
          </p:cNvSpPr>
          <p:nvPr>
            <p:ph type="body" sz="quarter" idx="13"/>
          </p:nvPr>
        </p:nvSpPr>
        <p:spPr/>
        <p:txBody>
          <a:bodyPr/>
          <a:lstStyle/>
          <a:p>
            <a:pPr marL="0" indent="0">
              <a:buNone/>
            </a:pPr>
            <a:r>
              <a:rPr lang="et-EE" dirty="0"/>
              <a:t>Esmatasandi arstiabiga ei olda rahul peamiselt kahel põhjusel</a:t>
            </a:r>
          </a:p>
          <a:p>
            <a:r>
              <a:rPr lang="et-EE" dirty="0"/>
              <a:t>Läheduses lihtsalt puudub vajalik arstiabi</a:t>
            </a:r>
          </a:p>
          <a:p>
            <a:r>
              <a:rPr lang="et-EE" dirty="0"/>
              <a:t>Arstiabi on ebapädev ja arstidega ei olda rahul </a:t>
            </a:r>
          </a:p>
        </p:txBody>
      </p:sp>
      <p:sp>
        <p:nvSpPr>
          <p:cNvPr id="4" name="Subtitle 3">
            <a:extLst>
              <a:ext uri="{FF2B5EF4-FFF2-40B4-BE49-F238E27FC236}">
                <a16:creationId xmlns:a16="http://schemas.microsoft.com/office/drawing/2014/main" xmlns="" id="{BEC15981-F347-5D11-59D9-49304B1896E8}"/>
              </a:ext>
            </a:extLst>
          </p:cNvPr>
          <p:cNvSpPr>
            <a:spLocks noGrp="1"/>
          </p:cNvSpPr>
          <p:nvPr>
            <p:ph type="subTitle" idx="1"/>
          </p:nvPr>
        </p:nvSpPr>
        <p:spPr/>
        <p:txBody>
          <a:bodyPr>
            <a:normAutofit lnSpcReduction="10000"/>
          </a:bodyPr>
          <a:lstStyle/>
          <a:p>
            <a:r>
              <a:rPr lang="en-US" dirty="0"/>
              <a:t>% </a:t>
            </a:r>
            <a:r>
              <a:rPr lang="et-EE" dirty="0"/>
              <a:t>vastajatest, kes ei ole </a:t>
            </a:r>
            <a:r>
              <a:rPr lang="et-EE" sz="1800" b="0" i="0" u="none" strike="noStrike" baseline="0" dirty="0">
                <a:effectLst/>
              </a:rPr>
              <a:t>esmatasandi arstiabi kättesaadavusega vallas</a:t>
            </a:r>
            <a:r>
              <a:rPr lang="et-EE" dirty="0"/>
              <a:t> üldse rahul</a:t>
            </a:r>
          </a:p>
        </p:txBody>
      </p:sp>
      <p:graphicFrame>
        <p:nvGraphicFramePr>
          <p:cNvPr id="7" name="Chart 6">
            <a:extLst>
              <a:ext uri="{FF2B5EF4-FFF2-40B4-BE49-F238E27FC236}">
                <a16:creationId xmlns:a16="http://schemas.microsoft.com/office/drawing/2014/main" xmlns="" id="{EB05BA60-A8C1-4B86-9F2D-E83740089779}"/>
              </a:ext>
            </a:extLst>
          </p:cNvPr>
          <p:cNvGraphicFramePr>
            <a:graphicFrameLocks/>
          </p:cNvGraphicFramePr>
          <p:nvPr>
            <p:extLst>
              <p:ext uri="{D42A27DB-BD31-4B8C-83A1-F6EECF244321}">
                <p14:modId xmlns:p14="http://schemas.microsoft.com/office/powerpoint/2010/main" val="1246924239"/>
              </p:ext>
            </p:extLst>
          </p:nvPr>
        </p:nvGraphicFramePr>
        <p:xfrm>
          <a:off x="4064002" y="33867"/>
          <a:ext cx="8619066" cy="68579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856910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B99D80-60A2-C57B-F477-98CF252247E7}"/>
              </a:ext>
            </a:extLst>
          </p:cNvPr>
          <p:cNvSpPr>
            <a:spLocks noGrp="1"/>
          </p:cNvSpPr>
          <p:nvPr>
            <p:ph type="title"/>
          </p:nvPr>
        </p:nvSpPr>
        <p:spPr/>
        <p:txBody>
          <a:bodyPr/>
          <a:lstStyle/>
          <a:p>
            <a:r>
              <a:rPr lang="et-EE" dirty="0"/>
              <a:t>Sotsiaalteenuste kasutamine</a:t>
            </a:r>
          </a:p>
        </p:txBody>
      </p:sp>
      <p:sp>
        <p:nvSpPr>
          <p:cNvPr id="3" name="Text Placeholder 2">
            <a:extLst>
              <a:ext uri="{FF2B5EF4-FFF2-40B4-BE49-F238E27FC236}">
                <a16:creationId xmlns:a16="http://schemas.microsoft.com/office/drawing/2014/main" xmlns="" id="{D4752DA5-5008-7889-66A2-8B34FB5114AF}"/>
              </a:ext>
            </a:extLst>
          </p:cNvPr>
          <p:cNvSpPr>
            <a:spLocks noGrp="1"/>
          </p:cNvSpPr>
          <p:nvPr>
            <p:ph type="body" sz="quarter" idx="13"/>
          </p:nvPr>
        </p:nvSpPr>
        <p:spPr/>
        <p:txBody>
          <a:bodyPr/>
          <a:lstStyle/>
          <a:p>
            <a:r>
              <a:rPr lang="et-EE" dirty="0"/>
              <a:t>Sotsiaalteenuseid kasutavad valla elanikud üldiselt vähe. Ka kõige enam kasutatud teenuse (sotsiaalnõustamine) kasutamise tase on vaid 11% </a:t>
            </a:r>
          </a:p>
        </p:txBody>
      </p:sp>
      <p:sp>
        <p:nvSpPr>
          <p:cNvPr id="4" name="Subtitle 3">
            <a:extLst>
              <a:ext uri="{FF2B5EF4-FFF2-40B4-BE49-F238E27FC236}">
                <a16:creationId xmlns:a16="http://schemas.microsoft.com/office/drawing/2014/main" xmlns="" id="{8290066A-FA83-FD5E-B3F5-995F3E9E3D8D}"/>
              </a:ext>
            </a:extLst>
          </p:cNvPr>
          <p:cNvSpPr>
            <a:spLocks noGrp="1"/>
          </p:cNvSpPr>
          <p:nvPr>
            <p:ph type="subTitle" idx="1"/>
          </p:nvPr>
        </p:nvSpPr>
        <p:spPr/>
        <p:txBody>
          <a:bodyPr/>
          <a:lstStyle/>
          <a:p>
            <a:r>
              <a:rPr lang="et-EE" dirty="0"/>
              <a:t>% kõikidest vastajatest</a:t>
            </a:r>
          </a:p>
        </p:txBody>
      </p:sp>
      <p:graphicFrame>
        <p:nvGraphicFramePr>
          <p:cNvPr id="7" name="Chart 6">
            <a:extLst>
              <a:ext uri="{FF2B5EF4-FFF2-40B4-BE49-F238E27FC236}">
                <a16:creationId xmlns:a16="http://schemas.microsoft.com/office/drawing/2014/main" xmlns="" id="{2F9C08C7-150C-F2B6-3820-0091927B137F}"/>
              </a:ext>
            </a:extLst>
          </p:cNvPr>
          <p:cNvGraphicFramePr>
            <a:graphicFrameLocks/>
          </p:cNvGraphicFramePr>
          <p:nvPr>
            <p:extLst>
              <p:ext uri="{D42A27DB-BD31-4B8C-83A1-F6EECF244321}">
                <p14:modId xmlns:p14="http://schemas.microsoft.com/office/powerpoint/2010/main" val="692380838"/>
              </p:ext>
            </p:extLst>
          </p:nvPr>
        </p:nvGraphicFramePr>
        <p:xfrm>
          <a:off x="5050565" y="185912"/>
          <a:ext cx="6636431" cy="66131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395664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B99D80-60A2-C57B-F477-98CF252247E7}"/>
              </a:ext>
            </a:extLst>
          </p:cNvPr>
          <p:cNvSpPr>
            <a:spLocks noGrp="1"/>
          </p:cNvSpPr>
          <p:nvPr>
            <p:ph type="title"/>
          </p:nvPr>
        </p:nvSpPr>
        <p:spPr/>
        <p:txBody>
          <a:bodyPr>
            <a:normAutofit fontScale="90000"/>
          </a:bodyPr>
          <a:lstStyle/>
          <a:p>
            <a:r>
              <a:rPr lang="et-EE" dirty="0"/>
              <a:t>Sotsiaalteenused, millest tuntakse puudust</a:t>
            </a:r>
          </a:p>
        </p:txBody>
      </p:sp>
      <p:sp>
        <p:nvSpPr>
          <p:cNvPr id="3" name="Text Placeholder 2">
            <a:extLst>
              <a:ext uri="{FF2B5EF4-FFF2-40B4-BE49-F238E27FC236}">
                <a16:creationId xmlns:a16="http://schemas.microsoft.com/office/drawing/2014/main" xmlns="" id="{D4752DA5-5008-7889-66A2-8B34FB5114AF}"/>
              </a:ext>
            </a:extLst>
          </p:cNvPr>
          <p:cNvSpPr>
            <a:spLocks noGrp="1"/>
          </p:cNvSpPr>
          <p:nvPr>
            <p:ph type="body" sz="quarter" idx="13"/>
          </p:nvPr>
        </p:nvSpPr>
        <p:spPr/>
        <p:txBody>
          <a:bodyPr/>
          <a:lstStyle/>
          <a:p>
            <a:r>
              <a:rPr lang="et-EE" dirty="0" smtClean="0"/>
              <a:t>Üldiselt ei eristu selgelt, millistest sotsiaalteenustest tuntakse puudust. Mõnevõrra enam nimetatakse siiski arstiabi ning eriarste ja psühholooge </a:t>
            </a:r>
            <a:endParaRPr lang="et-EE" dirty="0"/>
          </a:p>
        </p:txBody>
      </p:sp>
      <p:sp>
        <p:nvSpPr>
          <p:cNvPr id="4" name="Subtitle 3">
            <a:extLst>
              <a:ext uri="{FF2B5EF4-FFF2-40B4-BE49-F238E27FC236}">
                <a16:creationId xmlns:a16="http://schemas.microsoft.com/office/drawing/2014/main" xmlns="" id="{8290066A-FA83-FD5E-B3F5-995F3E9E3D8D}"/>
              </a:ext>
            </a:extLst>
          </p:cNvPr>
          <p:cNvSpPr>
            <a:spLocks noGrp="1"/>
          </p:cNvSpPr>
          <p:nvPr>
            <p:ph type="subTitle" idx="1"/>
          </p:nvPr>
        </p:nvSpPr>
        <p:spPr/>
        <p:txBody>
          <a:bodyPr/>
          <a:lstStyle/>
          <a:p>
            <a:r>
              <a:rPr lang="et-EE" dirty="0"/>
              <a:t>% kõikidest vastajatest</a:t>
            </a:r>
          </a:p>
        </p:txBody>
      </p:sp>
      <p:graphicFrame>
        <p:nvGraphicFramePr>
          <p:cNvPr id="5" name="Chart 4">
            <a:extLst>
              <a:ext uri="{FF2B5EF4-FFF2-40B4-BE49-F238E27FC236}">
                <a16:creationId xmlns:a16="http://schemas.microsoft.com/office/drawing/2014/main" xmlns="" id="{D546B907-4ECD-47C9-9368-034CE115292A}"/>
              </a:ext>
            </a:extLst>
          </p:cNvPr>
          <p:cNvGraphicFramePr>
            <a:graphicFrameLocks/>
          </p:cNvGraphicFramePr>
          <p:nvPr>
            <p:extLst>
              <p:ext uri="{D42A27DB-BD31-4B8C-83A1-F6EECF244321}">
                <p14:modId xmlns:p14="http://schemas.microsoft.com/office/powerpoint/2010/main" val="2611291526"/>
              </p:ext>
            </p:extLst>
          </p:nvPr>
        </p:nvGraphicFramePr>
        <p:xfrm>
          <a:off x="4860403" y="23880"/>
          <a:ext cx="6434131" cy="68341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496710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B99D80-60A2-C57B-F477-98CF252247E7}"/>
              </a:ext>
            </a:extLst>
          </p:cNvPr>
          <p:cNvSpPr>
            <a:spLocks noGrp="1"/>
          </p:cNvSpPr>
          <p:nvPr>
            <p:ph type="title"/>
          </p:nvPr>
        </p:nvSpPr>
        <p:spPr/>
        <p:txBody>
          <a:bodyPr/>
          <a:lstStyle/>
          <a:p>
            <a:r>
              <a:rPr lang="et-EE" dirty="0"/>
              <a:t>Omaosalusega teenuste kasutamine</a:t>
            </a:r>
          </a:p>
        </p:txBody>
      </p:sp>
      <p:sp>
        <p:nvSpPr>
          <p:cNvPr id="3" name="Text Placeholder 2">
            <a:extLst>
              <a:ext uri="{FF2B5EF4-FFF2-40B4-BE49-F238E27FC236}">
                <a16:creationId xmlns:a16="http://schemas.microsoft.com/office/drawing/2014/main" xmlns="" id="{D4752DA5-5008-7889-66A2-8B34FB5114AF}"/>
              </a:ext>
            </a:extLst>
          </p:cNvPr>
          <p:cNvSpPr>
            <a:spLocks noGrp="1"/>
          </p:cNvSpPr>
          <p:nvPr>
            <p:ph type="body" sz="quarter" idx="13"/>
          </p:nvPr>
        </p:nvSpPr>
        <p:spPr/>
        <p:txBody>
          <a:bodyPr/>
          <a:lstStyle/>
          <a:p>
            <a:r>
              <a:rPr lang="et-EE" dirty="0"/>
              <a:t>Omaosalusega teenuseid on kasutanud 10% küsitletutest ning see ei varieeru oluliselt ei soo, ega vanuse gruppides.</a:t>
            </a:r>
          </a:p>
        </p:txBody>
      </p:sp>
      <p:sp>
        <p:nvSpPr>
          <p:cNvPr id="4" name="Subtitle 3">
            <a:extLst>
              <a:ext uri="{FF2B5EF4-FFF2-40B4-BE49-F238E27FC236}">
                <a16:creationId xmlns:a16="http://schemas.microsoft.com/office/drawing/2014/main" xmlns="" id="{8290066A-FA83-FD5E-B3F5-995F3E9E3D8D}"/>
              </a:ext>
            </a:extLst>
          </p:cNvPr>
          <p:cNvSpPr>
            <a:spLocks noGrp="1"/>
          </p:cNvSpPr>
          <p:nvPr>
            <p:ph type="subTitle" idx="1"/>
          </p:nvPr>
        </p:nvSpPr>
        <p:spPr/>
        <p:txBody>
          <a:bodyPr/>
          <a:lstStyle/>
          <a:p>
            <a:r>
              <a:rPr lang="et-EE" dirty="0"/>
              <a:t>% kõigist vastajatest</a:t>
            </a:r>
          </a:p>
        </p:txBody>
      </p:sp>
      <p:graphicFrame>
        <p:nvGraphicFramePr>
          <p:cNvPr id="6" name="Chart 5">
            <a:extLst>
              <a:ext uri="{FF2B5EF4-FFF2-40B4-BE49-F238E27FC236}">
                <a16:creationId xmlns:a16="http://schemas.microsoft.com/office/drawing/2014/main" xmlns="" id="{252EE541-6397-4B0E-94B7-1F2A7BE918F3}"/>
              </a:ext>
            </a:extLst>
          </p:cNvPr>
          <p:cNvGraphicFramePr>
            <a:graphicFrameLocks/>
          </p:cNvGraphicFramePr>
          <p:nvPr>
            <p:extLst>
              <p:ext uri="{D42A27DB-BD31-4B8C-83A1-F6EECF244321}">
                <p14:modId xmlns:p14="http://schemas.microsoft.com/office/powerpoint/2010/main" val="1286546072"/>
              </p:ext>
            </p:extLst>
          </p:nvPr>
        </p:nvGraphicFramePr>
        <p:xfrm>
          <a:off x="4589992" y="333375"/>
          <a:ext cx="6704542" cy="61912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003828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B99D80-60A2-C57B-F477-98CF252247E7}"/>
              </a:ext>
            </a:extLst>
          </p:cNvPr>
          <p:cNvSpPr>
            <a:spLocks noGrp="1"/>
          </p:cNvSpPr>
          <p:nvPr>
            <p:ph type="title"/>
          </p:nvPr>
        </p:nvSpPr>
        <p:spPr/>
        <p:txBody>
          <a:bodyPr/>
          <a:lstStyle/>
          <a:p>
            <a:r>
              <a:rPr lang="et-EE" dirty="0"/>
              <a:t>Omaosalusega teenuste tarbimine </a:t>
            </a:r>
          </a:p>
        </p:txBody>
      </p:sp>
      <p:sp>
        <p:nvSpPr>
          <p:cNvPr id="3" name="Text Placeholder 2">
            <a:extLst>
              <a:ext uri="{FF2B5EF4-FFF2-40B4-BE49-F238E27FC236}">
                <a16:creationId xmlns:a16="http://schemas.microsoft.com/office/drawing/2014/main" xmlns="" id="{D4752DA5-5008-7889-66A2-8B34FB5114AF}"/>
              </a:ext>
            </a:extLst>
          </p:cNvPr>
          <p:cNvSpPr>
            <a:spLocks noGrp="1"/>
          </p:cNvSpPr>
          <p:nvPr>
            <p:ph type="body" sz="quarter" idx="13"/>
          </p:nvPr>
        </p:nvSpPr>
        <p:spPr/>
        <p:txBody>
          <a:bodyPr/>
          <a:lstStyle/>
          <a:p>
            <a:r>
              <a:rPr lang="et-EE" dirty="0"/>
              <a:t>57% neist, kes on omaosalusega teenust kasutanud, väidab et see ei ole mõjutanud teenuse kasutamist, 28% leiab, et see on soodustanud teenuse kasutamist ja 15%, et see piirab teenuse kasutamist.</a:t>
            </a:r>
          </a:p>
        </p:txBody>
      </p:sp>
      <p:sp>
        <p:nvSpPr>
          <p:cNvPr id="4" name="Subtitle 3">
            <a:extLst>
              <a:ext uri="{FF2B5EF4-FFF2-40B4-BE49-F238E27FC236}">
                <a16:creationId xmlns:a16="http://schemas.microsoft.com/office/drawing/2014/main" xmlns="" id="{8290066A-FA83-FD5E-B3F5-995F3E9E3D8D}"/>
              </a:ext>
            </a:extLst>
          </p:cNvPr>
          <p:cNvSpPr>
            <a:spLocks noGrp="1"/>
          </p:cNvSpPr>
          <p:nvPr>
            <p:ph type="subTitle" idx="1"/>
          </p:nvPr>
        </p:nvSpPr>
        <p:spPr/>
        <p:txBody>
          <a:bodyPr/>
          <a:lstStyle/>
          <a:p>
            <a:r>
              <a:rPr lang="et-EE" dirty="0"/>
              <a:t>% vastajatest, kes on omaosalusega</a:t>
            </a:r>
            <a:r>
              <a:rPr lang="et-EE" baseline="0" dirty="0"/>
              <a:t> teenuseid kasutanud</a:t>
            </a:r>
            <a:endParaRPr lang="et-EE" dirty="0"/>
          </a:p>
        </p:txBody>
      </p:sp>
      <p:graphicFrame>
        <p:nvGraphicFramePr>
          <p:cNvPr id="5" name="Chart 4">
            <a:extLst>
              <a:ext uri="{FF2B5EF4-FFF2-40B4-BE49-F238E27FC236}">
                <a16:creationId xmlns:a16="http://schemas.microsoft.com/office/drawing/2014/main" xmlns="" id="{C18F4FE8-FFD0-A1BA-F0F7-DB26B2FF6B0D}"/>
              </a:ext>
            </a:extLst>
          </p:cNvPr>
          <p:cNvGraphicFramePr>
            <a:graphicFrameLocks/>
          </p:cNvGraphicFramePr>
          <p:nvPr>
            <p:extLst>
              <p:ext uri="{D42A27DB-BD31-4B8C-83A1-F6EECF244321}">
                <p14:modId xmlns:p14="http://schemas.microsoft.com/office/powerpoint/2010/main" val="3663814708"/>
              </p:ext>
            </p:extLst>
          </p:nvPr>
        </p:nvGraphicFramePr>
        <p:xfrm>
          <a:off x="5418666" y="725767"/>
          <a:ext cx="5486401" cy="45913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187301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B99D80-60A2-C57B-F477-98CF252247E7}"/>
              </a:ext>
            </a:extLst>
          </p:cNvPr>
          <p:cNvSpPr>
            <a:spLocks noGrp="1"/>
          </p:cNvSpPr>
          <p:nvPr>
            <p:ph type="title"/>
          </p:nvPr>
        </p:nvSpPr>
        <p:spPr/>
        <p:txBody>
          <a:bodyPr>
            <a:normAutofit fontScale="90000"/>
          </a:bodyPr>
          <a:lstStyle/>
          <a:p>
            <a:r>
              <a:rPr lang="et-EE" dirty="0"/>
              <a:t>Infokanal sotsiaaltoetuste ja teenuste kohta</a:t>
            </a:r>
          </a:p>
        </p:txBody>
      </p:sp>
      <p:sp>
        <p:nvSpPr>
          <p:cNvPr id="3" name="Text Placeholder 2">
            <a:extLst>
              <a:ext uri="{FF2B5EF4-FFF2-40B4-BE49-F238E27FC236}">
                <a16:creationId xmlns:a16="http://schemas.microsoft.com/office/drawing/2014/main" xmlns="" id="{D4752DA5-5008-7889-66A2-8B34FB5114AF}"/>
              </a:ext>
            </a:extLst>
          </p:cNvPr>
          <p:cNvSpPr>
            <a:spLocks noGrp="1"/>
          </p:cNvSpPr>
          <p:nvPr>
            <p:ph type="body" sz="quarter" idx="13"/>
          </p:nvPr>
        </p:nvSpPr>
        <p:spPr/>
        <p:txBody>
          <a:bodyPr/>
          <a:lstStyle/>
          <a:p>
            <a:r>
              <a:rPr lang="et-EE" dirty="0"/>
              <a:t>Sotsiaaltoetuste ja teenuste kohta on peamisteks infokanaliteks olnud valla koduleht (märgib 28% küsitletutest), valla ajaleht (20%) ja otsekontaktid sotsiaaltöötajaga (17%) </a:t>
            </a:r>
          </a:p>
          <a:p>
            <a:r>
              <a:rPr lang="et-EE" dirty="0"/>
              <a:t>Pooled küsitletutest vastavad, et ei ole sellist infot vajanud.</a:t>
            </a:r>
          </a:p>
        </p:txBody>
      </p:sp>
      <p:sp>
        <p:nvSpPr>
          <p:cNvPr id="4" name="Subtitle 3">
            <a:extLst>
              <a:ext uri="{FF2B5EF4-FFF2-40B4-BE49-F238E27FC236}">
                <a16:creationId xmlns:a16="http://schemas.microsoft.com/office/drawing/2014/main" xmlns="" id="{8290066A-FA83-FD5E-B3F5-995F3E9E3D8D}"/>
              </a:ext>
            </a:extLst>
          </p:cNvPr>
          <p:cNvSpPr>
            <a:spLocks noGrp="1"/>
          </p:cNvSpPr>
          <p:nvPr>
            <p:ph type="subTitle" idx="1"/>
          </p:nvPr>
        </p:nvSpPr>
        <p:spPr/>
        <p:txBody>
          <a:bodyPr/>
          <a:lstStyle/>
          <a:p>
            <a:r>
              <a:rPr lang="et-EE" dirty="0"/>
              <a:t>% kõikidest vastajatest</a:t>
            </a:r>
          </a:p>
        </p:txBody>
      </p:sp>
      <p:graphicFrame>
        <p:nvGraphicFramePr>
          <p:cNvPr id="6" name="Chart 5">
            <a:extLst>
              <a:ext uri="{FF2B5EF4-FFF2-40B4-BE49-F238E27FC236}">
                <a16:creationId xmlns:a16="http://schemas.microsoft.com/office/drawing/2014/main" xmlns="" id="{E35E098B-99CB-4008-8AAE-934FD7A4BCFF}"/>
              </a:ext>
            </a:extLst>
          </p:cNvPr>
          <p:cNvGraphicFramePr>
            <a:graphicFrameLocks/>
          </p:cNvGraphicFramePr>
          <p:nvPr>
            <p:extLst>
              <p:ext uri="{D42A27DB-BD31-4B8C-83A1-F6EECF244321}">
                <p14:modId xmlns:p14="http://schemas.microsoft.com/office/powerpoint/2010/main" val="651140686"/>
              </p:ext>
            </p:extLst>
          </p:nvPr>
        </p:nvGraphicFramePr>
        <p:xfrm>
          <a:off x="4640791" y="197908"/>
          <a:ext cx="6653742" cy="646218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057637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B99D80-60A2-C57B-F477-98CF252247E7}"/>
              </a:ext>
            </a:extLst>
          </p:cNvPr>
          <p:cNvSpPr>
            <a:spLocks noGrp="1"/>
          </p:cNvSpPr>
          <p:nvPr>
            <p:ph type="title"/>
          </p:nvPr>
        </p:nvSpPr>
        <p:spPr/>
        <p:txBody>
          <a:bodyPr>
            <a:normAutofit fontScale="90000"/>
          </a:bodyPr>
          <a:lstStyle/>
          <a:p>
            <a:r>
              <a:rPr lang="et-EE" dirty="0"/>
              <a:t>Valla valmidus kohanemiseks kliimamuutustega</a:t>
            </a:r>
          </a:p>
        </p:txBody>
      </p:sp>
      <p:sp>
        <p:nvSpPr>
          <p:cNvPr id="3" name="Text Placeholder 2">
            <a:extLst>
              <a:ext uri="{FF2B5EF4-FFF2-40B4-BE49-F238E27FC236}">
                <a16:creationId xmlns:a16="http://schemas.microsoft.com/office/drawing/2014/main" xmlns="" id="{D4752DA5-5008-7889-66A2-8B34FB5114AF}"/>
              </a:ext>
            </a:extLst>
          </p:cNvPr>
          <p:cNvSpPr>
            <a:spLocks noGrp="1"/>
          </p:cNvSpPr>
          <p:nvPr>
            <p:ph type="body" sz="quarter" idx="13"/>
          </p:nvPr>
        </p:nvSpPr>
        <p:spPr/>
        <p:txBody>
          <a:bodyPr/>
          <a:lstStyle/>
          <a:p>
            <a:r>
              <a:rPr lang="et-EE" dirty="0"/>
              <a:t>Valla valmidust kohanemaks kliimamuutustega hinnatakse suhteliselt madalaks – 2.8 palli. Sealjuures pooled küsitletutest ei oska hinnata</a:t>
            </a:r>
          </a:p>
          <a:p>
            <a:endParaRPr lang="et-EE" dirty="0"/>
          </a:p>
        </p:txBody>
      </p:sp>
      <p:sp>
        <p:nvSpPr>
          <p:cNvPr id="4" name="Subtitle 3">
            <a:extLst>
              <a:ext uri="{FF2B5EF4-FFF2-40B4-BE49-F238E27FC236}">
                <a16:creationId xmlns:a16="http://schemas.microsoft.com/office/drawing/2014/main" xmlns="" id="{8290066A-FA83-FD5E-B3F5-995F3E9E3D8D}"/>
              </a:ext>
            </a:extLst>
          </p:cNvPr>
          <p:cNvSpPr>
            <a:spLocks noGrp="1"/>
          </p:cNvSpPr>
          <p:nvPr>
            <p:ph type="subTitle" idx="1"/>
          </p:nvPr>
        </p:nvSpPr>
        <p:spPr/>
        <p:txBody>
          <a:bodyPr/>
          <a:lstStyle/>
          <a:p>
            <a:r>
              <a:rPr lang="et-EE" dirty="0"/>
              <a:t>Keskmine hinnang</a:t>
            </a:r>
          </a:p>
        </p:txBody>
      </p:sp>
      <p:graphicFrame>
        <p:nvGraphicFramePr>
          <p:cNvPr id="5" name="Chart 4">
            <a:extLst>
              <a:ext uri="{FF2B5EF4-FFF2-40B4-BE49-F238E27FC236}">
                <a16:creationId xmlns:a16="http://schemas.microsoft.com/office/drawing/2014/main" xmlns="" id="{4ACA2BFD-A7E9-4545-A75F-7F92E70935A3}"/>
              </a:ext>
            </a:extLst>
          </p:cNvPr>
          <p:cNvGraphicFramePr>
            <a:graphicFrameLocks/>
          </p:cNvGraphicFramePr>
          <p:nvPr>
            <p:extLst>
              <p:ext uri="{D42A27DB-BD31-4B8C-83A1-F6EECF244321}">
                <p14:modId xmlns:p14="http://schemas.microsoft.com/office/powerpoint/2010/main" val="1714684267"/>
              </p:ext>
            </p:extLst>
          </p:nvPr>
        </p:nvGraphicFramePr>
        <p:xfrm>
          <a:off x="4758268" y="0"/>
          <a:ext cx="5940426" cy="509693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xmlns="" id="{93B5BC24-E5FE-4984-B7E5-1D9F0E836FC6}"/>
              </a:ext>
            </a:extLst>
          </p:cNvPr>
          <p:cNvGraphicFramePr>
            <a:graphicFrameLocks/>
          </p:cNvGraphicFramePr>
          <p:nvPr>
            <p:extLst>
              <p:ext uri="{D42A27DB-BD31-4B8C-83A1-F6EECF244321}">
                <p14:modId xmlns:p14="http://schemas.microsoft.com/office/powerpoint/2010/main" val="3694102903"/>
              </p:ext>
            </p:extLst>
          </p:nvPr>
        </p:nvGraphicFramePr>
        <p:xfrm>
          <a:off x="7433733" y="4842933"/>
          <a:ext cx="4622800" cy="2015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106380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B99D80-60A2-C57B-F477-98CF252247E7}"/>
              </a:ext>
            </a:extLst>
          </p:cNvPr>
          <p:cNvSpPr>
            <a:spLocks noGrp="1"/>
          </p:cNvSpPr>
          <p:nvPr>
            <p:ph type="title"/>
          </p:nvPr>
        </p:nvSpPr>
        <p:spPr/>
        <p:txBody>
          <a:bodyPr/>
          <a:lstStyle/>
          <a:p>
            <a:r>
              <a:rPr lang="et-EE" dirty="0"/>
              <a:t>Valmisolek kriisiga toimetulekuks</a:t>
            </a:r>
          </a:p>
        </p:txBody>
      </p:sp>
      <p:sp>
        <p:nvSpPr>
          <p:cNvPr id="3" name="Text Placeholder 2">
            <a:extLst>
              <a:ext uri="{FF2B5EF4-FFF2-40B4-BE49-F238E27FC236}">
                <a16:creationId xmlns:a16="http://schemas.microsoft.com/office/drawing/2014/main" xmlns="" id="{D4752DA5-5008-7889-66A2-8B34FB5114AF}"/>
              </a:ext>
            </a:extLst>
          </p:cNvPr>
          <p:cNvSpPr>
            <a:spLocks noGrp="1"/>
          </p:cNvSpPr>
          <p:nvPr>
            <p:ph type="body" sz="quarter" idx="13"/>
          </p:nvPr>
        </p:nvSpPr>
        <p:spPr/>
        <p:txBody>
          <a:bodyPr/>
          <a:lstStyle/>
          <a:p>
            <a:r>
              <a:rPr lang="et-EE" dirty="0"/>
              <a:t>Enda valmisolekut kriisiga toimetulekuks hinnatakse keskmiselt 3.4 palliga.</a:t>
            </a:r>
          </a:p>
          <a:p>
            <a:r>
              <a:rPr lang="et-EE" dirty="0"/>
              <a:t>Keskmisest madalam (3.1 palli) on noorte hinnang.</a:t>
            </a:r>
          </a:p>
        </p:txBody>
      </p:sp>
      <p:sp>
        <p:nvSpPr>
          <p:cNvPr id="4" name="Subtitle 3">
            <a:extLst>
              <a:ext uri="{FF2B5EF4-FFF2-40B4-BE49-F238E27FC236}">
                <a16:creationId xmlns:a16="http://schemas.microsoft.com/office/drawing/2014/main" xmlns="" id="{8290066A-FA83-FD5E-B3F5-995F3E9E3D8D}"/>
              </a:ext>
            </a:extLst>
          </p:cNvPr>
          <p:cNvSpPr>
            <a:spLocks noGrp="1"/>
          </p:cNvSpPr>
          <p:nvPr>
            <p:ph type="subTitle" idx="1"/>
          </p:nvPr>
        </p:nvSpPr>
        <p:spPr/>
        <p:txBody>
          <a:bodyPr/>
          <a:lstStyle/>
          <a:p>
            <a:r>
              <a:rPr lang="et-EE" dirty="0"/>
              <a:t>Keskmine hinnang</a:t>
            </a:r>
          </a:p>
        </p:txBody>
      </p:sp>
      <p:graphicFrame>
        <p:nvGraphicFramePr>
          <p:cNvPr id="5" name="Chart 4">
            <a:extLst>
              <a:ext uri="{FF2B5EF4-FFF2-40B4-BE49-F238E27FC236}">
                <a16:creationId xmlns:a16="http://schemas.microsoft.com/office/drawing/2014/main" xmlns="" id="{4A5CFD66-336E-4CC9-953A-CA4806B4D54A}"/>
              </a:ext>
            </a:extLst>
          </p:cNvPr>
          <p:cNvGraphicFramePr>
            <a:graphicFrameLocks/>
          </p:cNvGraphicFramePr>
          <p:nvPr>
            <p:extLst>
              <p:ext uri="{D42A27DB-BD31-4B8C-83A1-F6EECF244321}">
                <p14:modId xmlns:p14="http://schemas.microsoft.com/office/powerpoint/2010/main" val="2796904550"/>
              </p:ext>
            </p:extLst>
          </p:nvPr>
        </p:nvGraphicFramePr>
        <p:xfrm>
          <a:off x="4639733" y="343832"/>
          <a:ext cx="5706533" cy="60125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xmlns="" id="{F620642E-FAF4-4DC4-95BC-00931C763328}"/>
              </a:ext>
            </a:extLst>
          </p:cNvPr>
          <p:cNvGraphicFramePr>
            <a:graphicFrameLocks/>
          </p:cNvGraphicFramePr>
          <p:nvPr>
            <p:extLst>
              <p:ext uri="{D42A27DB-BD31-4B8C-83A1-F6EECF244321}">
                <p14:modId xmlns:p14="http://schemas.microsoft.com/office/powerpoint/2010/main" val="3237950403"/>
              </p:ext>
            </p:extLst>
          </p:nvPr>
        </p:nvGraphicFramePr>
        <p:xfrm>
          <a:off x="8727656" y="4876800"/>
          <a:ext cx="3464344" cy="1981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830954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B99D80-60A2-C57B-F477-98CF252247E7}"/>
              </a:ext>
            </a:extLst>
          </p:cNvPr>
          <p:cNvSpPr>
            <a:spLocks noGrp="1"/>
          </p:cNvSpPr>
          <p:nvPr>
            <p:ph type="title"/>
          </p:nvPr>
        </p:nvSpPr>
        <p:spPr/>
        <p:txBody>
          <a:bodyPr/>
          <a:lstStyle/>
          <a:p>
            <a:r>
              <a:rPr lang="et-EE" dirty="0"/>
              <a:t>Valla ohuteavitamise süsteem</a:t>
            </a:r>
          </a:p>
        </p:txBody>
      </p:sp>
      <p:sp>
        <p:nvSpPr>
          <p:cNvPr id="3" name="Text Placeholder 2">
            <a:extLst>
              <a:ext uri="{FF2B5EF4-FFF2-40B4-BE49-F238E27FC236}">
                <a16:creationId xmlns:a16="http://schemas.microsoft.com/office/drawing/2014/main" xmlns="" id="{D4752DA5-5008-7889-66A2-8B34FB5114AF}"/>
              </a:ext>
            </a:extLst>
          </p:cNvPr>
          <p:cNvSpPr>
            <a:spLocks noGrp="1"/>
          </p:cNvSpPr>
          <p:nvPr>
            <p:ph type="body" sz="quarter" idx="13"/>
          </p:nvPr>
        </p:nvSpPr>
        <p:spPr/>
        <p:txBody>
          <a:bodyPr/>
          <a:lstStyle/>
          <a:p>
            <a:r>
              <a:rPr lang="et-EE" dirty="0"/>
              <a:t>Valla ohuteavitamise süsteemiga on liitunud 19% küsitletutest. Vähem 65+ vanusegrupp (10%), enam 30-44 aastaste grupp (26%)</a:t>
            </a:r>
          </a:p>
        </p:txBody>
      </p:sp>
      <p:sp>
        <p:nvSpPr>
          <p:cNvPr id="4" name="Subtitle 3">
            <a:extLst>
              <a:ext uri="{FF2B5EF4-FFF2-40B4-BE49-F238E27FC236}">
                <a16:creationId xmlns:a16="http://schemas.microsoft.com/office/drawing/2014/main" xmlns="" id="{8290066A-FA83-FD5E-B3F5-995F3E9E3D8D}"/>
              </a:ext>
            </a:extLst>
          </p:cNvPr>
          <p:cNvSpPr>
            <a:spLocks noGrp="1"/>
          </p:cNvSpPr>
          <p:nvPr>
            <p:ph type="subTitle" idx="1"/>
          </p:nvPr>
        </p:nvSpPr>
        <p:spPr/>
        <p:txBody>
          <a:bodyPr/>
          <a:lstStyle/>
          <a:p>
            <a:r>
              <a:rPr lang="et-EE" dirty="0"/>
              <a:t>% kõikidest vastajatest</a:t>
            </a:r>
          </a:p>
        </p:txBody>
      </p:sp>
      <p:graphicFrame>
        <p:nvGraphicFramePr>
          <p:cNvPr id="6" name="Chart 5">
            <a:extLst>
              <a:ext uri="{FF2B5EF4-FFF2-40B4-BE49-F238E27FC236}">
                <a16:creationId xmlns:a16="http://schemas.microsoft.com/office/drawing/2014/main" xmlns="" id="{8E29BBE4-EB89-448D-971E-DC8A6CB34EC4}"/>
              </a:ext>
            </a:extLst>
          </p:cNvPr>
          <p:cNvGraphicFramePr>
            <a:graphicFrameLocks/>
          </p:cNvGraphicFramePr>
          <p:nvPr>
            <p:extLst>
              <p:ext uri="{D42A27DB-BD31-4B8C-83A1-F6EECF244321}">
                <p14:modId xmlns:p14="http://schemas.microsoft.com/office/powerpoint/2010/main" val="1405825929"/>
              </p:ext>
            </p:extLst>
          </p:nvPr>
        </p:nvGraphicFramePr>
        <p:xfrm>
          <a:off x="4488392" y="185912"/>
          <a:ext cx="7009342" cy="66039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25858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B99D80-60A2-C57B-F477-98CF252247E7}"/>
              </a:ext>
            </a:extLst>
          </p:cNvPr>
          <p:cNvSpPr>
            <a:spLocks noGrp="1"/>
          </p:cNvSpPr>
          <p:nvPr>
            <p:ph type="title"/>
          </p:nvPr>
        </p:nvSpPr>
        <p:spPr>
          <a:xfrm>
            <a:off x="271681" y="185912"/>
            <a:ext cx="3495236" cy="1047802"/>
          </a:xfrm>
        </p:spPr>
        <p:txBody>
          <a:bodyPr>
            <a:normAutofit fontScale="90000"/>
          </a:bodyPr>
          <a:lstStyle/>
          <a:p>
            <a:r>
              <a:rPr lang="et-EE" dirty="0"/>
              <a:t>Konsultatsioonide pakkumine Rohelise vallaga seonduvatel teemadel</a:t>
            </a:r>
          </a:p>
        </p:txBody>
      </p:sp>
      <p:sp>
        <p:nvSpPr>
          <p:cNvPr id="3" name="Text Placeholder 2">
            <a:extLst>
              <a:ext uri="{FF2B5EF4-FFF2-40B4-BE49-F238E27FC236}">
                <a16:creationId xmlns:a16="http://schemas.microsoft.com/office/drawing/2014/main" xmlns="" id="{D4752DA5-5008-7889-66A2-8B34FB5114AF}"/>
              </a:ext>
            </a:extLst>
          </p:cNvPr>
          <p:cNvSpPr>
            <a:spLocks noGrp="1"/>
          </p:cNvSpPr>
          <p:nvPr>
            <p:ph type="body" sz="quarter" idx="13"/>
          </p:nvPr>
        </p:nvSpPr>
        <p:spPr>
          <a:xfrm>
            <a:off x="271681" y="2061595"/>
            <a:ext cx="3495236" cy="4604125"/>
          </a:xfrm>
        </p:spPr>
        <p:txBody>
          <a:bodyPr>
            <a:normAutofit fontScale="77500" lnSpcReduction="20000"/>
          </a:bodyPr>
          <a:lstStyle/>
          <a:p>
            <a:r>
              <a:rPr lang="et-EE" dirty="0"/>
              <a:t>Rohelise vallaga seotud konsultatsioonide vastu tunneb põhimõtteliselt huvi enamik küsitletutest. Seejuures enam looduspõhiste lahenduste teemas 76% ja vähem jäätmete liigiti kogumise teemas (68%)</a:t>
            </a:r>
          </a:p>
          <a:p>
            <a:pPr marL="0" indent="0">
              <a:buNone/>
            </a:pPr>
            <a:r>
              <a:rPr lang="et-EE" dirty="0"/>
              <a:t>Huvi vastajarühmade lõikes on esitatud järgmistel slaididel ning kokkuvõttes võib välja tuua järgmise:</a:t>
            </a:r>
          </a:p>
          <a:p>
            <a:r>
              <a:rPr lang="et-EE" dirty="0"/>
              <a:t>Jäätmete liigiti kogumise ja taastuvenergia kasutamise  teema on vähem huvipakkuv Leholas  </a:t>
            </a:r>
          </a:p>
          <a:p>
            <a:r>
              <a:rPr lang="et-EE" dirty="0"/>
              <a:t>Elurikkuse hoidmise teema on vähem huvipakkuv Karjakülas</a:t>
            </a:r>
          </a:p>
          <a:p>
            <a:r>
              <a:rPr lang="et-EE" dirty="0"/>
              <a:t>Metsamajandamise teema on vähem huvipakkuv Rummus</a:t>
            </a:r>
          </a:p>
          <a:p>
            <a:r>
              <a:rPr lang="et-EE" dirty="0"/>
              <a:t>Korduskasutuse lahendused on vähem huvipakkuvad Padisel ja Vasalemmas</a:t>
            </a:r>
          </a:p>
          <a:p>
            <a:r>
              <a:rPr lang="et-EE" dirty="0"/>
              <a:t>Looduspõhised lahendused on teemana vähem huvipakkuv Harju-Ristil</a:t>
            </a:r>
          </a:p>
          <a:p>
            <a:pPr marL="0" indent="0">
              <a:buNone/>
            </a:pPr>
            <a:r>
              <a:rPr lang="et-EE" dirty="0"/>
              <a:t>Aga üldiselt ei ole ükski teema üheski vastajarühmas päris tõrjutud</a:t>
            </a:r>
          </a:p>
          <a:p>
            <a:endParaRPr lang="et-EE" dirty="0"/>
          </a:p>
          <a:p>
            <a:endParaRPr lang="et-EE" dirty="0"/>
          </a:p>
        </p:txBody>
      </p:sp>
      <p:sp>
        <p:nvSpPr>
          <p:cNvPr id="4" name="Subtitle 3">
            <a:extLst>
              <a:ext uri="{FF2B5EF4-FFF2-40B4-BE49-F238E27FC236}">
                <a16:creationId xmlns:a16="http://schemas.microsoft.com/office/drawing/2014/main" xmlns="" id="{8290066A-FA83-FD5E-B3F5-995F3E9E3D8D}"/>
              </a:ext>
            </a:extLst>
          </p:cNvPr>
          <p:cNvSpPr>
            <a:spLocks noGrp="1"/>
          </p:cNvSpPr>
          <p:nvPr>
            <p:ph type="subTitle" idx="1"/>
          </p:nvPr>
        </p:nvSpPr>
        <p:spPr>
          <a:xfrm>
            <a:off x="271681" y="1233714"/>
            <a:ext cx="3495236" cy="827881"/>
          </a:xfrm>
        </p:spPr>
        <p:txBody>
          <a:bodyPr/>
          <a:lstStyle/>
          <a:p>
            <a:r>
              <a:rPr lang="et-EE" dirty="0"/>
              <a:t>% kõikidest vastajatest</a:t>
            </a:r>
          </a:p>
        </p:txBody>
      </p:sp>
      <p:graphicFrame>
        <p:nvGraphicFramePr>
          <p:cNvPr id="6" name="Chart 5">
            <a:extLst>
              <a:ext uri="{FF2B5EF4-FFF2-40B4-BE49-F238E27FC236}">
                <a16:creationId xmlns:a16="http://schemas.microsoft.com/office/drawing/2014/main" xmlns="" id="{C2F9460A-5B60-413C-A49B-00003B4B7C40}"/>
              </a:ext>
            </a:extLst>
          </p:cNvPr>
          <p:cNvGraphicFramePr>
            <a:graphicFrameLocks/>
          </p:cNvGraphicFramePr>
          <p:nvPr>
            <p:extLst>
              <p:ext uri="{D42A27DB-BD31-4B8C-83A1-F6EECF244321}">
                <p14:modId xmlns:p14="http://schemas.microsoft.com/office/powerpoint/2010/main" val="1980919172"/>
              </p:ext>
            </p:extLst>
          </p:nvPr>
        </p:nvGraphicFramePr>
        <p:xfrm>
          <a:off x="4351868" y="152046"/>
          <a:ext cx="7416800" cy="670595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20933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t-EE" dirty="0">
                <a:solidFill>
                  <a:schemeClr val="accent2"/>
                </a:solidFill>
              </a:rPr>
              <a:t>Rahulolu elukeskkonna tingimustega</a:t>
            </a:r>
          </a:p>
        </p:txBody>
      </p:sp>
      <p:sp>
        <p:nvSpPr>
          <p:cNvPr id="5" name="Text Placeholder 4"/>
          <p:cNvSpPr>
            <a:spLocks noGrp="1"/>
          </p:cNvSpPr>
          <p:nvPr>
            <p:ph type="body" sz="quarter" idx="15"/>
          </p:nvPr>
        </p:nvSpPr>
        <p:spPr>
          <a:xfrm>
            <a:off x="710270" y="1034041"/>
            <a:ext cx="10771460" cy="5520583"/>
          </a:xfrm>
        </p:spPr>
        <p:txBody>
          <a:bodyPr>
            <a:normAutofit fontScale="62500" lnSpcReduction="20000"/>
          </a:bodyPr>
          <a:lstStyle/>
          <a:p>
            <a:r>
              <a:rPr lang="et-EE" b="1" dirty="0"/>
              <a:t>Elukoha ja lähiümbruse parke ja rohealasid külastab regulaarselt </a:t>
            </a:r>
            <a:r>
              <a:rPr lang="et-EE" dirty="0"/>
              <a:t>(vähemalt mitmel korral kuus) 54% küsitletutest. Harva (kord kuus või harvem) külastab neid 27% küsitletutest ning üldse ei külasta 13% ja ei oska öelda 6%. Soo ja vanuserühmade lõikes olulisi erinevusi ei ole (noored külastavad keskmisest veidi enam).</a:t>
            </a:r>
          </a:p>
          <a:p>
            <a:r>
              <a:rPr lang="et-EE" dirty="0"/>
              <a:t>Kõrgeim on parkide ja rohealade külastamine Laulasmaal, madalaim Padisel ja Ämaris, kuid ka neis ei ole see kokkuvõttes väga madal. </a:t>
            </a:r>
          </a:p>
          <a:p>
            <a:r>
              <a:rPr lang="et-EE" b="1" dirty="0"/>
              <a:t>Vaadeldud elukeskkonna tingimustest ollakse enam rahul looduskeskkonnaga </a:t>
            </a:r>
            <a:r>
              <a:rPr lang="et-EE" dirty="0"/>
              <a:t>(keskmine pall 4.1).</a:t>
            </a:r>
          </a:p>
          <a:p>
            <a:r>
              <a:rPr lang="et-EE" dirty="0"/>
              <a:t>3.9 palli on rahulolu pakiautomaatide kättesaadavusega, joogivee kvaliteediga, rohealadega, ja turvalisusega. 3.8 palli on rahulolu välisõhu kvaliteediga, alushariduse kvaliteediga ja raamatukoguteenusega.</a:t>
            </a:r>
          </a:p>
          <a:p>
            <a:r>
              <a:rPr lang="et-EE" dirty="0"/>
              <a:t>Madalam on rahulolu (3.1 palli) kohalike tootjate poolt kasvatatud toidu kättesaadavusega, kordus- ja taaskasutuse võimalustega ning tänavate ja teede hooldamisega talvisel ajal.</a:t>
            </a:r>
          </a:p>
          <a:p>
            <a:r>
              <a:rPr lang="et-EE" dirty="0"/>
              <a:t>Probleemiks on üldiselt (rahulolu 3.2 palli) ka vaba aja veetmise võimalused ning huvihariduse ja huvitegevuste kättesaadavus.</a:t>
            </a:r>
          </a:p>
          <a:p>
            <a:r>
              <a:rPr lang="et-EE" dirty="0"/>
              <a:t>Eraldi tasub mainida, et osade tingimuste kohta ei osanud ca pooled küsitletutest hinnangut anda. Need on: üldhariduse kvaliteet, alushariduse kvaliteet, huvihariduse ja huvitegevuste kättesaadavus ja ligipääs avalikele/ühiskondlikutele hoonetele. Ligipääs avalikele ja ühiskondlikele hoonetele on teema, mis vajab täpsustamist. Võimalik, et tegu on valla territoriaalsest hajususest tingitud probleemiga. </a:t>
            </a:r>
          </a:p>
          <a:p>
            <a:r>
              <a:rPr lang="et-EE" dirty="0"/>
              <a:t>Vaadeldes hinnanguid asulate lõikes, siis üldine tendents on, et suur osa hinnangutest on madalamad Harju-Ristil ja Karjakülas.</a:t>
            </a:r>
          </a:p>
          <a:p>
            <a:r>
              <a:rPr lang="et-EE" dirty="0"/>
              <a:t>Vaadates spetsiifilisi, eriti teravaid probleeme (rahulolu väga madal), siis Karjakülas on selleks kohalike tootjate toidu kättesaadavus ning huvihariduse kättesaadavus, Ämaris müratase ja ligipääs avalikele hoonetele, Paldiskis supluskohad, Harju-Ristil tänavate ja teede hooldus talvisel ajal ning pakiautomaatide kättesaadavus.</a:t>
            </a:r>
          </a:p>
          <a:p>
            <a:endParaRPr lang="et-EE" dirty="0"/>
          </a:p>
        </p:txBody>
      </p:sp>
      <p:sp>
        <p:nvSpPr>
          <p:cNvPr id="3" name="Slide Number Placeholder 2"/>
          <p:cNvSpPr>
            <a:spLocks noGrp="1"/>
          </p:cNvSpPr>
          <p:nvPr>
            <p:ph type="sldNum" sz="quarter" idx="12"/>
          </p:nvPr>
        </p:nvSpPr>
        <p:spPr/>
        <p:txBody>
          <a:bodyPr/>
          <a:lstStyle/>
          <a:p>
            <a:fld id="{8A6009BB-32DB-4743-B7B2-C117DEB9554B}" type="slidenum">
              <a:rPr lang="lt-LT" smtClean="0"/>
              <a:t>5</a:t>
            </a:fld>
            <a:endParaRPr lang="lt-LT" dirty="0"/>
          </a:p>
        </p:txBody>
      </p:sp>
      <p:pic>
        <p:nvPicPr>
          <p:cNvPr id="12" name="Picture 11" descr="Vaizdo rezultatas pagal užklausą „icons segmentation“"/>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1049482" y="0"/>
            <a:ext cx="1051363" cy="903600"/>
          </a:xfrm>
          <a:prstGeom prst="rect">
            <a:avLst/>
          </a:prstGeom>
          <a:solidFill>
            <a:schemeClr val="accent1">
              <a:lumMod val="40000"/>
              <a:lumOff val="60000"/>
            </a:schemeClr>
          </a:solidFill>
          <a:ln>
            <a:noFill/>
          </a:ln>
        </p:spPr>
      </p:pic>
    </p:spTree>
    <p:extLst>
      <p:ext uri="{BB962C8B-B14F-4D97-AF65-F5344CB8AC3E}">
        <p14:creationId xmlns:p14="http://schemas.microsoft.com/office/powerpoint/2010/main" val="4304146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30ABBD-3634-2BC1-C249-1A62CE5E43DF}"/>
              </a:ext>
            </a:extLst>
          </p:cNvPr>
          <p:cNvSpPr>
            <a:spLocks noGrp="1"/>
          </p:cNvSpPr>
          <p:nvPr>
            <p:ph type="title"/>
          </p:nvPr>
        </p:nvSpPr>
        <p:spPr/>
        <p:txBody>
          <a:bodyPr>
            <a:normAutofit fontScale="90000"/>
          </a:bodyPr>
          <a:lstStyle/>
          <a:p>
            <a:r>
              <a:rPr lang="et-EE" b="1" dirty="0"/>
              <a:t>Kas näete vajadust, et vald pakuks elanikele konsultatsiooni Rohelise vallaga seonduvatel keskkonnahoiu teemadel?</a:t>
            </a:r>
            <a:endParaRPr lang="et-EE" dirty="0"/>
          </a:p>
        </p:txBody>
      </p:sp>
      <p:sp>
        <p:nvSpPr>
          <p:cNvPr id="3" name="Slide Number Placeholder 2">
            <a:extLst>
              <a:ext uri="{FF2B5EF4-FFF2-40B4-BE49-F238E27FC236}">
                <a16:creationId xmlns:a16="http://schemas.microsoft.com/office/drawing/2014/main" xmlns="" id="{C927B3BF-AF53-DC1B-DAE3-0C53CF7CC010}"/>
              </a:ext>
            </a:extLst>
          </p:cNvPr>
          <p:cNvSpPr>
            <a:spLocks noGrp="1"/>
          </p:cNvSpPr>
          <p:nvPr>
            <p:ph type="sldNum" sz="quarter" idx="12"/>
          </p:nvPr>
        </p:nvSpPr>
        <p:spPr/>
        <p:txBody>
          <a:bodyPr/>
          <a:lstStyle/>
          <a:p>
            <a:fld id="{8A6009BB-32DB-4743-B7B2-C117DEB9554B}" type="slidenum">
              <a:rPr lang="lt-LT" smtClean="0"/>
              <a:t>50</a:t>
            </a:fld>
            <a:endParaRPr lang="lt-LT" dirty="0"/>
          </a:p>
        </p:txBody>
      </p:sp>
      <p:graphicFrame>
        <p:nvGraphicFramePr>
          <p:cNvPr id="4" name="Chart 3">
            <a:extLst>
              <a:ext uri="{FF2B5EF4-FFF2-40B4-BE49-F238E27FC236}">
                <a16:creationId xmlns:a16="http://schemas.microsoft.com/office/drawing/2014/main" xmlns="" id="{2072C8FB-2526-4C45-6E6F-E1F1A3588CE4}"/>
              </a:ext>
            </a:extLst>
          </p:cNvPr>
          <p:cNvGraphicFramePr>
            <a:graphicFrameLocks/>
          </p:cNvGraphicFramePr>
          <p:nvPr>
            <p:extLst>
              <p:ext uri="{D42A27DB-BD31-4B8C-83A1-F6EECF244321}">
                <p14:modId xmlns:p14="http://schemas.microsoft.com/office/powerpoint/2010/main" val="747056293"/>
              </p:ext>
            </p:extLst>
          </p:nvPr>
        </p:nvGraphicFramePr>
        <p:xfrm>
          <a:off x="407831" y="1030600"/>
          <a:ext cx="6010275" cy="58273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xmlns="" id="{9BDEEAAC-3E28-040E-B011-40488BEFADFD}"/>
              </a:ext>
            </a:extLst>
          </p:cNvPr>
          <p:cNvGraphicFramePr>
            <a:graphicFrameLocks/>
          </p:cNvGraphicFramePr>
          <p:nvPr>
            <p:extLst>
              <p:ext uri="{D42A27DB-BD31-4B8C-83A1-F6EECF244321}">
                <p14:modId xmlns:p14="http://schemas.microsoft.com/office/powerpoint/2010/main" val="2465392511"/>
              </p:ext>
            </p:extLst>
          </p:nvPr>
        </p:nvGraphicFramePr>
        <p:xfrm>
          <a:off x="6181725" y="903601"/>
          <a:ext cx="6010275" cy="5954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24980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0F8777-F2F7-16B5-C536-EB40FE776905}"/>
              </a:ext>
            </a:extLst>
          </p:cNvPr>
          <p:cNvSpPr>
            <a:spLocks noGrp="1"/>
          </p:cNvSpPr>
          <p:nvPr>
            <p:ph type="title"/>
          </p:nvPr>
        </p:nvSpPr>
        <p:spPr/>
        <p:txBody>
          <a:bodyPr>
            <a:normAutofit fontScale="90000"/>
          </a:bodyPr>
          <a:lstStyle/>
          <a:p>
            <a:r>
              <a:rPr lang="et-EE" b="1" dirty="0"/>
              <a:t>Kas näete vajadust, et vald pakuks elanikele konsultatsiooni Rohelise vallaga seonduvatel keskkonnahoiu teemadel?</a:t>
            </a:r>
            <a:endParaRPr lang="et-EE" dirty="0"/>
          </a:p>
        </p:txBody>
      </p:sp>
      <p:sp>
        <p:nvSpPr>
          <p:cNvPr id="3" name="Slide Number Placeholder 2">
            <a:extLst>
              <a:ext uri="{FF2B5EF4-FFF2-40B4-BE49-F238E27FC236}">
                <a16:creationId xmlns:a16="http://schemas.microsoft.com/office/drawing/2014/main" xmlns="" id="{969A2CDC-D472-DCB6-3270-17D355CE1C1D}"/>
              </a:ext>
            </a:extLst>
          </p:cNvPr>
          <p:cNvSpPr>
            <a:spLocks noGrp="1"/>
          </p:cNvSpPr>
          <p:nvPr>
            <p:ph type="sldNum" sz="quarter" idx="12"/>
          </p:nvPr>
        </p:nvSpPr>
        <p:spPr/>
        <p:txBody>
          <a:bodyPr/>
          <a:lstStyle/>
          <a:p>
            <a:fld id="{8A6009BB-32DB-4743-B7B2-C117DEB9554B}" type="slidenum">
              <a:rPr lang="lt-LT" smtClean="0"/>
              <a:t>51</a:t>
            </a:fld>
            <a:endParaRPr lang="lt-LT" dirty="0"/>
          </a:p>
        </p:txBody>
      </p:sp>
      <p:graphicFrame>
        <p:nvGraphicFramePr>
          <p:cNvPr id="4" name="Chart 3">
            <a:extLst>
              <a:ext uri="{FF2B5EF4-FFF2-40B4-BE49-F238E27FC236}">
                <a16:creationId xmlns:a16="http://schemas.microsoft.com/office/drawing/2014/main" xmlns="" id="{1B8C5F1E-EDA7-67A7-A0C4-05833874FCA6}"/>
              </a:ext>
            </a:extLst>
          </p:cNvPr>
          <p:cNvGraphicFramePr>
            <a:graphicFrameLocks/>
          </p:cNvGraphicFramePr>
          <p:nvPr>
            <p:extLst>
              <p:ext uri="{D42A27DB-BD31-4B8C-83A1-F6EECF244321}">
                <p14:modId xmlns:p14="http://schemas.microsoft.com/office/powerpoint/2010/main" val="309249409"/>
              </p:ext>
            </p:extLst>
          </p:nvPr>
        </p:nvGraphicFramePr>
        <p:xfrm>
          <a:off x="203915" y="903600"/>
          <a:ext cx="5554135" cy="59543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xmlns="" id="{8A910A9A-5C87-4520-8175-CCC592945581}"/>
              </a:ext>
            </a:extLst>
          </p:cNvPr>
          <p:cNvGraphicFramePr>
            <a:graphicFrameLocks/>
          </p:cNvGraphicFramePr>
          <p:nvPr>
            <p:extLst>
              <p:ext uri="{D42A27DB-BD31-4B8C-83A1-F6EECF244321}">
                <p14:modId xmlns:p14="http://schemas.microsoft.com/office/powerpoint/2010/main" val="3094844349"/>
              </p:ext>
            </p:extLst>
          </p:nvPr>
        </p:nvGraphicFramePr>
        <p:xfrm>
          <a:off x="6096000" y="903601"/>
          <a:ext cx="5959103" cy="59543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680468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0F7244-6AD3-449F-EC3A-4B2067FD591B}"/>
              </a:ext>
            </a:extLst>
          </p:cNvPr>
          <p:cNvSpPr>
            <a:spLocks noGrp="1"/>
          </p:cNvSpPr>
          <p:nvPr>
            <p:ph type="title"/>
          </p:nvPr>
        </p:nvSpPr>
        <p:spPr/>
        <p:txBody>
          <a:bodyPr>
            <a:normAutofit fontScale="90000"/>
          </a:bodyPr>
          <a:lstStyle/>
          <a:p>
            <a:r>
              <a:rPr lang="et-EE" b="1" dirty="0"/>
              <a:t>Kas näete vajadust, et vald pakuks elanikele konsultatsiooni Rohelise vallaga seonduvatel keskkonnahoiu teemadel?</a:t>
            </a:r>
            <a:endParaRPr lang="et-EE" dirty="0"/>
          </a:p>
        </p:txBody>
      </p:sp>
      <p:sp>
        <p:nvSpPr>
          <p:cNvPr id="3" name="Slide Number Placeholder 2">
            <a:extLst>
              <a:ext uri="{FF2B5EF4-FFF2-40B4-BE49-F238E27FC236}">
                <a16:creationId xmlns:a16="http://schemas.microsoft.com/office/drawing/2014/main" xmlns="" id="{F6FE53A8-7763-804A-9077-11F0C04966F3}"/>
              </a:ext>
            </a:extLst>
          </p:cNvPr>
          <p:cNvSpPr>
            <a:spLocks noGrp="1"/>
          </p:cNvSpPr>
          <p:nvPr>
            <p:ph type="sldNum" sz="quarter" idx="12"/>
          </p:nvPr>
        </p:nvSpPr>
        <p:spPr/>
        <p:txBody>
          <a:bodyPr/>
          <a:lstStyle/>
          <a:p>
            <a:fld id="{8A6009BB-32DB-4743-B7B2-C117DEB9554B}" type="slidenum">
              <a:rPr lang="lt-LT" smtClean="0"/>
              <a:t>52</a:t>
            </a:fld>
            <a:endParaRPr lang="lt-LT" dirty="0"/>
          </a:p>
        </p:txBody>
      </p:sp>
      <p:graphicFrame>
        <p:nvGraphicFramePr>
          <p:cNvPr id="5" name="Chart 4">
            <a:extLst>
              <a:ext uri="{FF2B5EF4-FFF2-40B4-BE49-F238E27FC236}">
                <a16:creationId xmlns:a16="http://schemas.microsoft.com/office/drawing/2014/main" xmlns="" id="{B7AB0714-6DEE-46D0-A781-24D947D1806D}"/>
              </a:ext>
            </a:extLst>
          </p:cNvPr>
          <p:cNvGraphicFramePr>
            <a:graphicFrameLocks/>
          </p:cNvGraphicFramePr>
          <p:nvPr>
            <p:extLst>
              <p:ext uri="{D42A27DB-BD31-4B8C-83A1-F6EECF244321}">
                <p14:modId xmlns:p14="http://schemas.microsoft.com/office/powerpoint/2010/main" val="2250894332"/>
              </p:ext>
            </p:extLst>
          </p:nvPr>
        </p:nvGraphicFramePr>
        <p:xfrm>
          <a:off x="188041" y="903600"/>
          <a:ext cx="5718145" cy="5954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xmlns="" id="{29A234C3-177D-4CF4-9F22-C1403B8E8771}"/>
              </a:ext>
            </a:extLst>
          </p:cNvPr>
          <p:cNvGraphicFramePr>
            <a:graphicFrameLocks/>
          </p:cNvGraphicFramePr>
          <p:nvPr>
            <p:extLst>
              <p:ext uri="{D42A27DB-BD31-4B8C-83A1-F6EECF244321}">
                <p14:modId xmlns:p14="http://schemas.microsoft.com/office/powerpoint/2010/main" val="4107715526"/>
              </p:ext>
            </p:extLst>
          </p:nvPr>
        </p:nvGraphicFramePr>
        <p:xfrm>
          <a:off x="6094227" y="903601"/>
          <a:ext cx="5909732" cy="59543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494535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5743" y="85057"/>
            <a:ext cx="12156257" cy="6285521"/>
            <a:chOff x="604910" y="572478"/>
            <a:chExt cx="12156257" cy="6285521"/>
          </a:xfrm>
        </p:grpSpPr>
        <p:grpSp>
          <p:nvGrpSpPr>
            <p:cNvPr id="14" name="Group 13"/>
            <p:cNvGrpSpPr/>
            <p:nvPr/>
          </p:nvGrpSpPr>
          <p:grpSpPr>
            <a:xfrm>
              <a:off x="604910" y="572478"/>
              <a:ext cx="12156257" cy="6285521"/>
              <a:chOff x="604910" y="572479"/>
              <a:chExt cx="12156257" cy="6285521"/>
            </a:xfrm>
          </p:grpSpPr>
          <p:pic>
            <p:nvPicPr>
              <p:cNvPr id="2" name="Picture 1"/>
              <p:cNvPicPr>
                <a:picLocks noChangeAspect="1"/>
              </p:cNvPicPr>
              <p:nvPr/>
            </p:nvPicPr>
            <p:blipFill>
              <a:blip r:embed="rId3" cstate="print"/>
              <a:stretch>
                <a:fillRect/>
              </a:stretch>
            </p:blipFill>
            <p:spPr>
              <a:xfrm>
                <a:off x="5853549" y="572479"/>
                <a:ext cx="4493141" cy="6285521"/>
              </a:xfrm>
              <a:prstGeom prst="rect">
                <a:avLst/>
              </a:prstGeom>
            </p:spPr>
          </p:pic>
          <p:sp>
            <p:nvSpPr>
              <p:cNvPr id="4" name="Line Callout 2 (Border and Accent Bar) 3"/>
              <p:cNvSpPr/>
              <p:nvPr/>
            </p:nvSpPr>
            <p:spPr>
              <a:xfrm>
                <a:off x="9456321" y="764052"/>
                <a:ext cx="3304846" cy="1657512"/>
              </a:xfrm>
              <a:prstGeom prst="accentBorderCallout2">
                <a:avLst>
                  <a:gd name="adj1" fmla="val 18750"/>
                  <a:gd name="adj2" fmla="val -8333"/>
                  <a:gd name="adj3" fmla="val 25457"/>
                  <a:gd name="adj4" fmla="val -34012"/>
                  <a:gd name="adj5" fmla="val 25247"/>
                  <a:gd name="adj6" fmla="val -33172"/>
                </a:avLst>
              </a:prstGeom>
              <a:noFill/>
              <a:ln w="28575">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r>
                  <a:rPr lang="en-US" sz="1600" b="1" dirty="0">
                    <a:solidFill>
                      <a:srgbClr val="00B0F0"/>
                    </a:solidFill>
                  </a:rPr>
                  <a:t>RAIT </a:t>
                </a:r>
                <a:r>
                  <a:rPr lang="en-US" sz="1600" b="1" dirty="0" err="1">
                    <a:solidFill>
                      <a:srgbClr val="00B0F0"/>
                    </a:solidFill>
                  </a:rPr>
                  <a:t>Faktum&amp;Ariko</a:t>
                </a:r>
                <a:endParaRPr lang="lt-LT" sz="1600" b="1" dirty="0">
                  <a:solidFill>
                    <a:srgbClr val="00B0F0"/>
                  </a:solidFill>
                </a:endParaRPr>
              </a:p>
              <a:p>
                <a:r>
                  <a:rPr lang="lt-LT" sz="1400" b="1" dirty="0">
                    <a:solidFill>
                      <a:srgbClr val="153B50"/>
                    </a:solidFill>
                  </a:rPr>
                  <a:t>       </a:t>
                </a:r>
                <a:r>
                  <a:rPr lang="lt-LT" sz="1600" dirty="0">
                    <a:solidFill>
                      <a:srgbClr val="153B50"/>
                    </a:solidFill>
                  </a:rPr>
                  <a:t> Tatari 64, 10134 Tallinn</a:t>
                </a:r>
                <a:r>
                  <a:rPr lang="en-US" sz="1600" dirty="0">
                    <a:solidFill>
                      <a:srgbClr val="153B50"/>
                    </a:solidFill>
                  </a:rPr>
                  <a:t>, Estonia</a:t>
                </a:r>
                <a:endParaRPr lang="lt-LT" sz="1600" dirty="0">
                  <a:solidFill>
                    <a:srgbClr val="153B50"/>
                  </a:solidFill>
                </a:endParaRPr>
              </a:p>
              <a:p>
                <a:r>
                  <a:rPr lang="lt-LT" sz="1600" b="1" dirty="0">
                    <a:solidFill>
                      <a:schemeClr val="tx1"/>
                    </a:solidFill>
                    <a:sym typeface="Wingdings 2" panose="05020102010507070707" pitchFamily="18" charset="2"/>
                  </a:rPr>
                  <a:t>  </a:t>
                </a:r>
                <a:r>
                  <a:rPr lang="lt-LT" sz="1600" b="1" dirty="0">
                    <a:solidFill>
                      <a:srgbClr val="153B50"/>
                    </a:solidFill>
                    <a:sym typeface="Wingdings 2" panose="05020102010507070707" pitchFamily="18" charset="2"/>
                  </a:rPr>
                  <a:t>   </a:t>
                </a:r>
                <a:r>
                  <a:rPr lang="lt-LT" sz="1600" dirty="0">
                    <a:solidFill>
                      <a:srgbClr val="153B50"/>
                    </a:solidFill>
                  </a:rPr>
                  <a:t>+372 6 684 530</a:t>
                </a:r>
              </a:p>
              <a:p>
                <a:r>
                  <a:rPr lang="lt-LT" sz="1400" b="1" dirty="0">
                    <a:solidFill>
                      <a:srgbClr val="153B50"/>
                    </a:solidFill>
                  </a:rPr>
                  <a:t> </a:t>
                </a:r>
                <a:r>
                  <a:rPr lang="lt-LT" sz="1400" b="1" dirty="0">
                    <a:solidFill>
                      <a:schemeClr val="tx1"/>
                    </a:solidFill>
                  </a:rPr>
                  <a:t> </a:t>
                </a:r>
                <a:r>
                  <a:rPr lang="lt-LT" sz="1400" b="1" dirty="0">
                    <a:solidFill>
                      <a:schemeClr val="tx1"/>
                    </a:solidFill>
                    <a:sym typeface="Webdings" panose="05030102010509060703" pitchFamily="18" charset="2"/>
                  </a:rPr>
                  <a:t>@   </a:t>
                </a:r>
                <a:r>
                  <a:rPr lang="lt-LT" sz="1600" dirty="0">
                    <a:solidFill>
                      <a:srgbClr val="153B50"/>
                    </a:solidFill>
                  </a:rPr>
                  <a:t>info@raitgroup.com</a:t>
                </a:r>
              </a:p>
            </p:txBody>
          </p:sp>
          <p:cxnSp>
            <p:nvCxnSpPr>
              <p:cNvPr id="27" name="Straight Connector 26"/>
              <p:cNvCxnSpPr/>
              <p:nvPr/>
            </p:nvCxnSpPr>
            <p:spPr>
              <a:xfrm flipV="1">
                <a:off x="604910" y="2323438"/>
                <a:ext cx="2586180" cy="1516"/>
              </a:xfrm>
              <a:prstGeom prst="line">
                <a:avLst/>
              </a:prstGeom>
              <a:ln w="19050" cmpd="sng">
                <a:solidFill>
                  <a:schemeClr val="bg1"/>
                </a:solidFill>
                <a:tailEnd w="lg" len="med"/>
              </a:ln>
            </p:spPr>
            <p:style>
              <a:lnRef idx="1">
                <a:schemeClr val="accent3"/>
              </a:lnRef>
              <a:fillRef idx="0">
                <a:schemeClr val="accent3"/>
              </a:fillRef>
              <a:effectRef idx="0">
                <a:schemeClr val="accent3"/>
              </a:effectRef>
              <a:fontRef idx="minor">
                <a:schemeClr val="tx1"/>
              </a:fontRef>
            </p:style>
          </p:cxnSp>
          <p:cxnSp>
            <p:nvCxnSpPr>
              <p:cNvPr id="22" name="Straight Connector 21"/>
              <p:cNvCxnSpPr/>
              <p:nvPr/>
            </p:nvCxnSpPr>
            <p:spPr>
              <a:xfrm flipV="1">
                <a:off x="604910" y="3490163"/>
                <a:ext cx="2586180" cy="1516"/>
              </a:xfrm>
              <a:prstGeom prst="line">
                <a:avLst/>
              </a:prstGeom>
              <a:ln w="19050" cmpd="sng">
                <a:solidFill>
                  <a:schemeClr val="bg1"/>
                </a:solidFill>
                <a:tailEnd w="lg" len="med"/>
              </a:ln>
            </p:spPr>
            <p:style>
              <a:lnRef idx="1">
                <a:schemeClr val="accent3"/>
              </a:lnRef>
              <a:fillRef idx="0">
                <a:schemeClr val="accent3"/>
              </a:fillRef>
              <a:effectRef idx="0">
                <a:schemeClr val="accent3"/>
              </a:effectRef>
              <a:fontRef idx="minor">
                <a:schemeClr val="tx1"/>
              </a:fontRef>
            </p:style>
          </p:cxnSp>
        </p:gr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0543" y="1322234"/>
              <a:ext cx="99830" cy="199659"/>
            </a:xfrm>
            <a:prstGeom prst="rect">
              <a:avLst/>
            </a:prstGeom>
          </p:spPr>
        </p:pic>
      </p:grpSp>
      <p:pic>
        <p:nvPicPr>
          <p:cNvPr id="18" name="Picture 17"/>
          <p:cNvPicPr>
            <a:picLocks noChangeAspect="1"/>
          </p:cNvPicPr>
          <p:nvPr/>
        </p:nvPicPr>
        <p:blipFill>
          <a:blip r:embed="rId5" cstate="print">
            <a:duotone>
              <a:schemeClr val="accent1">
                <a:shade val="45000"/>
                <a:satMod val="135000"/>
              </a:schemeClr>
              <a:prstClr val="white"/>
            </a:duotone>
          </a:blip>
          <a:stretch>
            <a:fillRect/>
          </a:stretch>
        </p:blipFill>
        <p:spPr>
          <a:xfrm>
            <a:off x="7438291" y="569859"/>
            <a:ext cx="323116" cy="323116"/>
          </a:xfrm>
          <a:prstGeom prst="rect">
            <a:avLst/>
          </a:prstGeom>
        </p:spPr>
      </p:pic>
      <p:pic>
        <p:nvPicPr>
          <p:cNvPr id="19" name="Picture 18"/>
          <p:cNvPicPr>
            <a:picLocks noChangeAspect="1"/>
          </p:cNvPicPr>
          <p:nvPr/>
        </p:nvPicPr>
        <p:blipFill>
          <a:blip r:embed="rId5" cstate="print">
            <a:duotone>
              <a:schemeClr val="accent1">
                <a:shade val="45000"/>
                <a:satMod val="135000"/>
              </a:schemeClr>
              <a:prstClr val="white"/>
            </a:duotone>
          </a:blip>
          <a:stretch>
            <a:fillRect/>
          </a:stretch>
        </p:blipFill>
        <p:spPr>
          <a:xfrm>
            <a:off x="7438291" y="2578669"/>
            <a:ext cx="323116" cy="323116"/>
          </a:xfrm>
          <a:prstGeom prst="rect">
            <a:avLst/>
          </a:prstGeom>
        </p:spPr>
      </p:pic>
      <p:pic>
        <p:nvPicPr>
          <p:cNvPr id="20" name="Picture 19"/>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7490364" y="4568050"/>
            <a:ext cx="323557" cy="323557"/>
          </a:xfrm>
          <a:prstGeom prst="rect">
            <a:avLst/>
          </a:prstGeom>
        </p:spPr>
      </p:pic>
      <p:sp>
        <p:nvSpPr>
          <p:cNvPr id="24" name="Text Placeholder 5"/>
          <p:cNvSpPr txBox="1">
            <a:spLocks/>
          </p:cNvSpPr>
          <p:nvPr/>
        </p:nvSpPr>
        <p:spPr>
          <a:xfrm>
            <a:off x="347024" y="1644756"/>
            <a:ext cx="6299714" cy="27159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t-EE" sz="1800" b="1" dirty="0">
                <a:solidFill>
                  <a:srgbClr val="11B5CE"/>
                </a:solidFill>
              </a:rPr>
              <a:t>Projekti juhtimine</a:t>
            </a:r>
            <a:r>
              <a:rPr lang="lt-LT" sz="1800" b="1" dirty="0">
                <a:solidFill>
                  <a:srgbClr val="11B5CE"/>
                </a:solidFill>
              </a:rPr>
              <a:t>:</a:t>
            </a:r>
            <a:endParaRPr lang="en-US" sz="1800" b="1" dirty="0">
              <a:solidFill>
                <a:srgbClr val="11B5CE"/>
              </a:solidFill>
            </a:endParaRPr>
          </a:p>
          <a:p>
            <a:pPr marL="0" indent="0">
              <a:buNone/>
            </a:pPr>
            <a:r>
              <a:rPr lang="et-EE" sz="1800" dirty="0"/>
              <a:t>Kalev Petti</a:t>
            </a:r>
            <a:r>
              <a:rPr lang="en-US" sz="1800" dirty="0"/>
              <a:t> </a:t>
            </a:r>
          </a:p>
          <a:p>
            <a:pPr marL="0" indent="0">
              <a:buNone/>
            </a:pPr>
            <a:r>
              <a:rPr lang="et-EE" sz="1800" dirty="0"/>
              <a:t>kalev.petti</a:t>
            </a:r>
            <a:r>
              <a:rPr lang="en-US" sz="1800" dirty="0"/>
              <a:t>@raitgroup.com</a:t>
            </a:r>
          </a:p>
          <a:p>
            <a:pPr marL="0" indent="0">
              <a:buNone/>
            </a:pPr>
            <a:endParaRPr lang="en-US" sz="1800" dirty="0"/>
          </a:p>
          <a:p>
            <a:pPr marL="0" indent="0">
              <a:buNone/>
            </a:pPr>
            <a:endParaRPr lang="en-US" sz="1800" b="1" dirty="0">
              <a:solidFill>
                <a:srgbClr val="11B5CE"/>
              </a:solidFill>
            </a:endParaRPr>
          </a:p>
          <a:p>
            <a:pPr marL="0" indent="0">
              <a:buNone/>
            </a:pPr>
            <a:r>
              <a:rPr lang="et-EE" sz="1800" b="1" dirty="0">
                <a:solidFill>
                  <a:srgbClr val="11B5CE"/>
                </a:solidFill>
              </a:rPr>
              <a:t>Andmetöötlus</a:t>
            </a:r>
            <a:r>
              <a:rPr lang="lt-LT" sz="1800" b="1" dirty="0">
                <a:solidFill>
                  <a:srgbClr val="11B5CE"/>
                </a:solidFill>
              </a:rPr>
              <a:t>:</a:t>
            </a:r>
            <a:endParaRPr lang="en-US" sz="1800" b="1" dirty="0">
              <a:solidFill>
                <a:srgbClr val="11B5CE"/>
              </a:solidFill>
            </a:endParaRPr>
          </a:p>
          <a:p>
            <a:pPr marL="0" indent="0">
              <a:buNone/>
            </a:pPr>
            <a:r>
              <a:rPr lang="lt-LT" sz="1800" dirty="0">
                <a:solidFill>
                  <a:srgbClr val="153B51"/>
                </a:solidFill>
              </a:rPr>
              <a:t>Rõõt Kampus</a:t>
            </a:r>
            <a:r>
              <a:rPr lang="en-US" sz="1800" dirty="0">
                <a:solidFill>
                  <a:srgbClr val="153B51"/>
                </a:solidFill>
              </a:rPr>
              <a:t> </a:t>
            </a:r>
          </a:p>
          <a:p>
            <a:pPr marL="0" indent="0">
              <a:buNone/>
            </a:pPr>
            <a:r>
              <a:rPr lang="lt-LT" sz="1800" dirty="0">
                <a:solidFill>
                  <a:srgbClr val="153B51"/>
                </a:solidFill>
              </a:rPr>
              <a:t>root.kampus</a:t>
            </a:r>
            <a:r>
              <a:rPr lang="en-US" sz="1800" dirty="0">
                <a:solidFill>
                  <a:srgbClr val="153B51"/>
                </a:solidFill>
              </a:rPr>
              <a:t>@raitgroup.com</a:t>
            </a:r>
          </a:p>
          <a:p>
            <a:endParaRPr lang="lt-LT" dirty="0"/>
          </a:p>
        </p:txBody>
      </p:sp>
      <p:pic>
        <p:nvPicPr>
          <p:cNvPr id="34" name="Picture 33">
            <a:extLst>
              <a:ext uri="{FF2B5EF4-FFF2-40B4-BE49-F238E27FC236}">
                <a16:creationId xmlns:a16="http://schemas.microsoft.com/office/drawing/2014/main" xmlns="" id="{B59E6701-3075-4FD4-9A81-E0E0CF39B5C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58299" y="4860305"/>
            <a:ext cx="3559640" cy="1861170"/>
          </a:xfrm>
          <a:prstGeom prst="rect">
            <a:avLst/>
          </a:prstGeom>
        </p:spPr>
      </p:pic>
    </p:spTree>
    <p:extLst>
      <p:ext uri="{BB962C8B-B14F-4D97-AF65-F5344CB8AC3E}">
        <p14:creationId xmlns:p14="http://schemas.microsoft.com/office/powerpoint/2010/main" val="3301372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t-EE" dirty="0">
                <a:solidFill>
                  <a:schemeClr val="accent2"/>
                </a:solidFill>
              </a:rPr>
              <a:t>Kokkuvõte. Valla areng ja juhtimine</a:t>
            </a:r>
          </a:p>
        </p:txBody>
      </p:sp>
      <p:sp>
        <p:nvSpPr>
          <p:cNvPr id="5" name="Text Placeholder 4"/>
          <p:cNvSpPr>
            <a:spLocks noGrp="1"/>
          </p:cNvSpPr>
          <p:nvPr>
            <p:ph type="body" sz="quarter" idx="15"/>
          </p:nvPr>
        </p:nvSpPr>
        <p:spPr>
          <a:xfrm>
            <a:off x="710270" y="1119500"/>
            <a:ext cx="10771460" cy="5460762"/>
          </a:xfrm>
        </p:spPr>
        <p:txBody>
          <a:bodyPr>
            <a:normAutofit fontScale="77500" lnSpcReduction="20000"/>
          </a:bodyPr>
          <a:lstStyle/>
          <a:p>
            <a:r>
              <a:rPr lang="et-EE" b="1" dirty="0"/>
              <a:t>Keskmine hinnang KOVi üldisele arengusuunale  on 3.5 palli</a:t>
            </a:r>
            <a:r>
              <a:rPr lang="et-EE" dirty="0"/>
              <a:t>, ehk „pigem rahul“ poole. Madalam on hinnang elanike kaasamisele arengu kavandamisse (3.1) ja elanike kaasamisele ruumilise arengu kavandamisse (3.0). </a:t>
            </a:r>
          </a:p>
          <a:p>
            <a:r>
              <a:rPr lang="et-EE" dirty="0"/>
              <a:t>Üldise arengusuunaga on keskmisest vähem rahul Lehola ja Karjaküla elanikud. </a:t>
            </a:r>
          </a:p>
          <a:p>
            <a:r>
              <a:rPr lang="et-EE" dirty="0"/>
              <a:t>Elanike kaasamisega protsessidesse on keskmisest vähem rahul Harju-Risti, Lehola (ruumilise arengu kavandamine), Ämari ja Karjaküla elanikud.</a:t>
            </a:r>
          </a:p>
          <a:p>
            <a:r>
              <a:rPr lang="et-EE" b="1" dirty="0"/>
              <a:t>Elukoha omavalitsuse juhtimise muutust viimase 3 aasta jooksul hindab paranenuks 19%, pigem paranenuks 26%, </a:t>
            </a:r>
            <a:r>
              <a:rPr lang="et-EE" dirty="0"/>
              <a:t>samaks jäänuks 20%, pigem halvenenuks 7% ja halvenenuks 4% küsitletutest. 23% ei oska hinnata. </a:t>
            </a:r>
            <a:r>
              <a:rPr lang="et-EE" b="1" dirty="0"/>
              <a:t>Seega on üldine hinnang pigem positiivne </a:t>
            </a:r>
            <a:r>
              <a:rPr lang="et-EE" dirty="0"/>
              <a:t>(45% positiivsed  vs 11% negatiivsed).</a:t>
            </a:r>
          </a:p>
          <a:p>
            <a:r>
              <a:rPr lang="et-EE" dirty="0"/>
              <a:t>Vanuserühmadest annavad keskmisest paremad hinnangud noored ning venelaste hinnangud on selgelt kõrgemad kui eestlaste omad.</a:t>
            </a:r>
          </a:p>
          <a:p>
            <a:r>
              <a:rPr lang="et-EE" dirty="0"/>
              <a:t>Vaatamata mitmetele väljatoodud probleemidele on Harju-Risti elanike hinnangud muutustele juhtimises keskmisest paremad. Samuti on keskmisest paremad Paldiski ja Rummu elanike hinnangud. Keskmisest madalamad on Lehola ja Padise elanike hinnangud.</a:t>
            </a:r>
          </a:p>
          <a:p>
            <a:r>
              <a:rPr lang="et-EE" b="1" dirty="0"/>
              <a:t>Viimase 3 aasta muutuste hinnangud KOV-le üldise arengu näitajas on veidi paremad kui juhtimisele</a:t>
            </a:r>
            <a:r>
              <a:rPr lang="et-EE" dirty="0"/>
              <a:t>. Taas annavad paremad hinnangud muutustele Harju-Risti, Paldiski ja Rummu elanikud, keskmisest madalamad hinnangud aga Lehola ja Padise elanikud (Padisel on küll 45% vastata mitteoskajaid). Ühtlasi on kõrgemad taas ka venelaste hinnangud.</a:t>
            </a:r>
          </a:p>
          <a:p>
            <a:endParaRPr lang="et-EE" dirty="0"/>
          </a:p>
        </p:txBody>
      </p:sp>
      <p:sp>
        <p:nvSpPr>
          <p:cNvPr id="3" name="Slide Number Placeholder 2"/>
          <p:cNvSpPr>
            <a:spLocks noGrp="1"/>
          </p:cNvSpPr>
          <p:nvPr>
            <p:ph type="sldNum" sz="quarter" idx="12"/>
          </p:nvPr>
        </p:nvSpPr>
        <p:spPr/>
        <p:txBody>
          <a:bodyPr/>
          <a:lstStyle/>
          <a:p>
            <a:fld id="{8A6009BB-32DB-4743-B7B2-C117DEB9554B}" type="slidenum">
              <a:rPr lang="lt-LT" smtClean="0"/>
              <a:t>6</a:t>
            </a:fld>
            <a:endParaRPr lang="lt-LT" dirty="0"/>
          </a:p>
        </p:txBody>
      </p:sp>
      <p:pic>
        <p:nvPicPr>
          <p:cNvPr id="7" name="Picture 6" descr="Vaizdo rezultatas pagal užklausą „icon accumulate points“"/>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210610" y="43173"/>
            <a:ext cx="814021" cy="817253"/>
          </a:xfrm>
          <a:prstGeom prst="rect">
            <a:avLst/>
          </a:prstGeom>
          <a:noFill/>
          <a:ln>
            <a:noFill/>
          </a:ln>
        </p:spPr>
      </p:pic>
    </p:spTree>
    <p:extLst>
      <p:ext uri="{BB962C8B-B14F-4D97-AF65-F5344CB8AC3E}">
        <p14:creationId xmlns:p14="http://schemas.microsoft.com/office/powerpoint/2010/main" val="2956694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t-EE" dirty="0">
                <a:solidFill>
                  <a:schemeClr val="accent2"/>
                </a:solidFill>
              </a:rPr>
              <a:t>Kokkuvõte. Vaba aeg</a:t>
            </a:r>
          </a:p>
        </p:txBody>
      </p:sp>
      <p:sp>
        <p:nvSpPr>
          <p:cNvPr id="5" name="Text Placeholder 4"/>
          <p:cNvSpPr>
            <a:spLocks noGrp="1"/>
          </p:cNvSpPr>
          <p:nvPr>
            <p:ph type="body" sz="quarter" idx="15"/>
          </p:nvPr>
        </p:nvSpPr>
        <p:spPr>
          <a:xfrm>
            <a:off x="710270" y="1093863"/>
            <a:ext cx="10771460" cy="5580402"/>
          </a:xfrm>
        </p:spPr>
        <p:txBody>
          <a:bodyPr>
            <a:normAutofit fontScale="62500" lnSpcReduction="20000"/>
          </a:bodyPr>
          <a:lstStyle/>
          <a:p>
            <a:r>
              <a:rPr lang="et-EE" b="1" dirty="0"/>
              <a:t>61% küsitletutest hindab, et vallas on piisavalt kultuurisündmusi. </a:t>
            </a:r>
            <a:r>
              <a:rPr lang="et-EE" dirty="0"/>
              <a:t>Vastajarühmade lõikes olulisi erinevusi ei ole. </a:t>
            </a:r>
          </a:p>
          <a:p>
            <a:r>
              <a:rPr lang="et-EE" b="1" dirty="0"/>
              <a:t>Enam tuntakse puudust kontsertidest, teatrist, üritustest lastele ja kinost.</a:t>
            </a:r>
          </a:p>
          <a:p>
            <a:r>
              <a:rPr lang="et-EE" b="1" dirty="0"/>
              <a:t>Organiseeritud vaba aja tegevustes </a:t>
            </a:r>
            <a:r>
              <a:rPr lang="et-EE" dirty="0"/>
              <a:t>osalevad kogu perega 9% küsitletutest, osalevad vaid lapsed 19%-l küsitletutest ja osalevad vaid täiskasvanud 15%-l küsitletutest. Mitte keegi ei osale 57% küsitletute seas. Tagasihoidlik on Padise, Ämari ja Karjaküla elanike osalemine. Organiseeritud vaba aja tegevistes mitteosalemise peamisteks põhjusteks on huvi- ja aja puudus.</a:t>
            </a:r>
          </a:p>
          <a:p>
            <a:r>
              <a:rPr lang="et-EE" b="1" dirty="0"/>
              <a:t>Iseseisvates vaba aja tegevustes </a:t>
            </a:r>
            <a:r>
              <a:rPr lang="et-EE" dirty="0"/>
              <a:t>osaleb mõnevõrra enam elanikke kui organiseeritud tegevustes. Kogu perega osaleb 26%, vaid lapsed ja noored 11%-l küsitletutest, vaid täiskasvanud 26%-l küsitletutest ja mitte keegi ei osale 37%-l küsitletutest. Taas on aktiivsus keskmisest tagasihoidlikum Padisel. Ämaris ja Karjakülas aga iseseisvates tegevustes aktiivsus madal ei ole.</a:t>
            </a:r>
          </a:p>
          <a:p>
            <a:r>
              <a:rPr lang="et-EE" dirty="0"/>
              <a:t>Probleemina võib siiski märkida, et nii organiseeritud kui iseseisvas vaba aja veetmises esineb suhteliselt sageli vastuseid, et läheduses pole midagi teha ning üksi elavatel pole kellegiga koos minna.</a:t>
            </a:r>
          </a:p>
          <a:p>
            <a:r>
              <a:rPr lang="et-EE" b="1" dirty="0"/>
              <a:t>Kokkuvõttes on rahulolu kohaliku omavalitsuse tööga organiseeritud vaba aja tegevustes 3.2 palli </a:t>
            </a:r>
            <a:r>
              <a:rPr lang="et-EE" dirty="0"/>
              <a:t>(kolmandik ei osanud hinnata), mis ei ole väga kõrge. Soo, vanuserühmade ja rahvuse lõikes väga suuri erinevusi ei ole (vähem on rahul 30-44 aastased (3.0). Asulate lõikes on aga hinnangud keskmisest madalamad Harju-Risti (2.9), Laulasmaa (2.9) ja Lehola elanike seas (3.0) </a:t>
            </a:r>
          </a:p>
          <a:p>
            <a:r>
              <a:rPr lang="et-EE" b="1" dirty="0"/>
              <a:t>Iseseisvate vaba aja tegevuste korraldamisel on hinnangud KOV tööle kõrgemad </a:t>
            </a:r>
            <a:r>
              <a:rPr lang="et-EE" dirty="0"/>
              <a:t>– üldine keskmine 3.9, ning väga suuri erinevusi hinnangutes ei ole (vaid Harju-Risti 3.6 palli).</a:t>
            </a:r>
          </a:p>
          <a:p>
            <a:r>
              <a:rPr lang="et-EE" dirty="0"/>
              <a:t>Nii organiseeritud kui iseseisvate vaba aja veetmise võimaluste muutust viimasel ajal hinnatakse ülaltoodud kahe hinnangu vahepealseks – 3.6 palli. Muutuste hinnangud on keskmisest madalamad (3.3 palli) Laulasmaa, Lehola ja Vasalemma elanike seas.</a:t>
            </a:r>
          </a:p>
          <a:p>
            <a:endParaRPr lang="et-EE" dirty="0"/>
          </a:p>
          <a:p>
            <a:endParaRPr lang="et-EE" dirty="0"/>
          </a:p>
        </p:txBody>
      </p:sp>
      <p:sp>
        <p:nvSpPr>
          <p:cNvPr id="3" name="Slide Number Placeholder 2"/>
          <p:cNvSpPr>
            <a:spLocks noGrp="1"/>
          </p:cNvSpPr>
          <p:nvPr>
            <p:ph type="sldNum" sz="quarter" idx="12"/>
          </p:nvPr>
        </p:nvSpPr>
        <p:spPr/>
        <p:txBody>
          <a:bodyPr/>
          <a:lstStyle/>
          <a:p>
            <a:fld id="{8A6009BB-32DB-4743-B7B2-C117DEB9554B}" type="slidenum">
              <a:rPr lang="lt-LT" smtClean="0"/>
              <a:t>7</a:t>
            </a:fld>
            <a:endParaRPr lang="lt-LT" dirty="0"/>
          </a:p>
        </p:txBody>
      </p:sp>
      <p:grpSp>
        <p:nvGrpSpPr>
          <p:cNvPr id="7" name="Group 6"/>
          <p:cNvGrpSpPr/>
          <p:nvPr/>
        </p:nvGrpSpPr>
        <p:grpSpPr>
          <a:xfrm>
            <a:off x="11013954" y="102693"/>
            <a:ext cx="935551" cy="698214"/>
            <a:chOff x="673602" y="4901661"/>
            <a:chExt cx="738339" cy="591241"/>
          </a:xfrm>
          <a:solidFill>
            <a:schemeClr val="accent1">
              <a:lumMod val="60000"/>
              <a:lumOff val="40000"/>
            </a:schemeClr>
          </a:solidFill>
        </p:grpSpPr>
        <p:sp>
          <p:nvSpPr>
            <p:cNvPr id="8" name="Shape 2881"/>
            <p:cNvSpPr/>
            <p:nvPr/>
          </p:nvSpPr>
          <p:spPr>
            <a:xfrm>
              <a:off x="1286715" y="5116245"/>
              <a:ext cx="66707" cy="66707"/>
            </a:xfrm>
            <a:custGeom>
              <a:avLst/>
              <a:gdLst/>
              <a:ahLst/>
              <a:cxnLst>
                <a:cxn ang="0">
                  <a:pos x="wd2" y="hd2"/>
                </a:cxn>
                <a:cxn ang="5400000">
                  <a:pos x="wd2" y="hd2"/>
                </a:cxn>
                <a:cxn ang="10800000">
                  <a:pos x="wd2" y="hd2"/>
                </a:cxn>
                <a:cxn ang="16200000">
                  <a:pos x="wd2" y="hd2"/>
                </a:cxn>
              </a:cxnLst>
              <a:rect l="0" t="0" r="r" b="b"/>
              <a:pathLst>
                <a:path w="21600" h="21600" extrusionOk="0">
                  <a:moveTo>
                    <a:pt x="0" y="10879"/>
                  </a:moveTo>
                  <a:cubicBezTo>
                    <a:pt x="0" y="4888"/>
                    <a:pt x="4888" y="0"/>
                    <a:pt x="10879" y="0"/>
                  </a:cubicBezTo>
                  <a:cubicBezTo>
                    <a:pt x="16712" y="0"/>
                    <a:pt x="21600" y="4888"/>
                    <a:pt x="21600" y="10879"/>
                  </a:cubicBezTo>
                  <a:cubicBezTo>
                    <a:pt x="21600" y="16712"/>
                    <a:pt x="16712" y="21600"/>
                    <a:pt x="10879" y="21600"/>
                  </a:cubicBezTo>
                  <a:cubicBezTo>
                    <a:pt x="4888" y="21600"/>
                    <a:pt x="0" y="16712"/>
                    <a:pt x="0" y="10879"/>
                  </a:cubicBezTo>
                </a:path>
              </a:pathLst>
            </a:custGeom>
            <a:grpFill/>
            <a:ln w="3175">
              <a:miter lim="400000"/>
            </a:ln>
          </p:spPr>
          <p:txBody>
            <a:bodyPr lIns="45719" rIns="45719" anchor="ctr"/>
            <a:lstStyle/>
            <a:p>
              <a:pPr algn="l" defTabSz="457200">
                <a:lnSpc>
                  <a:spcPct val="93000"/>
                </a:lnSpc>
                <a:defRPr sz="1800">
                  <a:latin typeface="Arial"/>
                  <a:ea typeface="Arial"/>
                  <a:cs typeface="Arial"/>
                  <a:sym typeface="Arial"/>
                </a:defRPr>
              </a:pPr>
              <a:endParaRPr/>
            </a:p>
          </p:txBody>
        </p:sp>
        <p:sp>
          <p:nvSpPr>
            <p:cNvPr id="9" name="Shape 2882"/>
            <p:cNvSpPr/>
            <p:nvPr/>
          </p:nvSpPr>
          <p:spPr>
            <a:xfrm>
              <a:off x="1041786" y="4903829"/>
              <a:ext cx="94885" cy="94884"/>
            </a:xfrm>
            <a:custGeom>
              <a:avLst/>
              <a:gdLst/>
              <a:ahLst/>
              <a:cxnLst>
                <a:cxn ang="0">
                  <a:pos x="wd2" y="hd2"/>
                </a:cxn>
                <a:cxn ang="5400000">
                  <a:pos x="wd2" y="hd2"/>
                </a:cxn>
                <a:cxn ang="10800000">
                  <a:pos x="wd2" y="hd2"/>
                </a:cxn>
                <a:cxn ang="16200000">
                  <a:pos x="wd2" y="hd2"/>
                </a:cxn>
              </a:cxnLst>
              <a:rect l="0" t="0" r="r" b="b"/>
              <a:pathLst>
                <a:path w="21600" h="21600" extrusionOk="0">
                  <a:moveTo>
                    <a:pt x="0" y="10745"/>
                  </a:moveTo>
                  <a:cubicBezTo>
                    <a:pt x="0" y="4763"/>
                    <a:pt x="4763" y="0"/>
                    <a:pt x="10855" y="0"/>
                  </a:cubicBezTo>
                  <a:cubicBezTo>
                    <a:pt x="16837" y="0"/>
                    <a:pt x="21600" y="4763"/>
                    <a:pt x="21600" y="10745"/>
                  </a:cubicBezTo>
                  <a:cubicBezTo>
                    <a:pt x="21600" y="16726"/>
                    <a:pt x="16726" y="21600"/>
                    <a:pt x="10855" y="21600"/>
                  </a:cubicBezTo>
                  <a:cubicBezTo>
                    <a:pt x="4763" y="21600"/>
                    <a:pt x="0" y="16726"/>
                    <a:pt x="0" y="10745"/>
                  </a:cubicBezTo>
                </a:path>
              </a:pathLst>
            </a:custGeom>
            <a:grpFill/>
            <a:ln w="3175">
              <a:miter lim="400000"/>
            </a:ln>
          </p:spPr>
          <p:txBody>
            <a:bodyPr lIns="45719" rIns="45719" anchor="ctr"/>
            <a:lstStyle/>
            <a:p>
              <a:pPr algn="l" defTabSz="457200">
                <a:lnSpc>
                  <a:spcPct val="93000"/>
                </a:lnSpc>
                <a:defRPr sz="1800">
                  <a:latin typeface="Arial"/>
                  <a:ea typeface="Arial"/>
                  <a:cs typeface="Arial"/>
                  <a:sym typeface="Arial"/>
                </a:defRPr>
              </a:pPr>
              <a:endParaRPr/>
            </a:p>
          </p:txBody>
        </p:sp>
        <p:sp>
          <p:nvSpPr>
            <p:cNvPr id="10" name="Shape 2883"/>
            <p:cNvSpPr/>
            <p:nvPr/>
          </p:nvSpPr>
          <p:spPr>
            <a:xfrm>
              <a:off x="771791" y="4901661"/>
              <a:ext cx="96107" cy="97049"/>
            </a:xfrm>
            <a:custGeom>
              <a:avLst/>
              <a:gdLst/>
              <a:ahLst/>
              <a:cxnLst>
                <a:cxn ang="0">
                  <a:pos x="wd2" y="hd2"/>
                </a:cxn>
                <a:cxn ang="5400000">
                  <a:pos x="wd2" y="hd2"/>
                </a:cxn>
                <a:cxn ang="10800000">
                  <a:pos x="wd2" y="hd2"/>
                </a:cxn>
                <a:cxn ang="16200000">
                  <a:pos x="wd2" y="hd2"/>
                </a:cxn>
              </a:cxnLst>
              <a:rect l="0" t="0" r="r" b="b"/>
              <a:pathLst>
                <a:path w="21390" h="21600" extrusionOk="0">
                  <a:moveTo>
                    <a:pt x="7" y="10800"/>
                  </a:moveTo>
                  <a:cubicBezTo>
                    <a:pt x="7" y="4909"/>
                    <a:pt x="4783" y="0"/>
                    <a:pt x="10644" y="0"/>
                  </a:cubicBezTo>
                  <a:cubicBezTo>
                    <a:pt x="16506" y="0"/>
                    <a:pt x="21390" y="4800"/>
                    <a:pt x="21390" y="10800"/>
                  </a:cubicBezTo>
                  <a:cubicBezTo>
                    <a:pt x="21390" y="16800"/>
                    <a:pt x="16614" y="21600"/>
                    <a:pt x="10644" y="21600"/>
                  </a:cubicBezTo>
                  <a:cubicBezTo>
                    <a:pt x="4674" y="21600"/>
                    <a:pt x="-210" y="16800"/>
                    <a:pt x="7" y="10800"/>
                  </a:cubicBezTo>
                </a:path>
              </a:pathLst>
            </a:custGeom>
            <a:grpFill/>
            <a:ln w="3175">
              <a:miter lim="400000"/>
            </a:ln>
          </p:spPr>
          <p:txBody>
            <a:bodyPr lIns="45719" rIns="45719" anchor="ctr"/>
            <a:lstStyle/>
            <a:p>
              <a:pPr algn="l" defTabSz="457200">
                <a:lnSpc>
                  <a:spcPct val="93000"/>
                </a:lnSpc>
                <a:defRPr sz="1800">
                  <a:latin typeface="Arial"/>
                  <a:ea typeface="Arial"/>
                  <a:cs typeface="Arial"/>
                  <a:sym typeface="Arial"/>
                </a:defRPr>
              </a:pPr>
              <a:endParaRPr/>
            </a:p>
          </p:txBody>
        </p:sp>
        <p:sp>
          <p:nvSpPr>
            <p:cNvPr id="11" name="Shape 2884"/>
            <p:cNvSpPr/>
            <p:nvPr/>
          </p:nvSpPr>
          <p:spPr>
            <a:xfrm>
              <a:off x="673602" y="5013673"/>
              <a:ext cx="738339" cy="479229"/>
            </a:xfrm>
            <a:custGeom>
              <a:avLst/>
              <a:gdLst/>
              <a:ahLst/>
              <a:cxnLst>
                <a:cxn ang="0">
                  <a:pos x="wd2" y="hd2"/>
                </a:cxn>
                <a:cxn ang="5400000">
                  <a:pos x="wd2" y="hd2"/>
                </a:cxn>
                <a:cxn ang="10800000">
                  <a:pos x="wd2" y="hd2"/>
                </a:cxn>
                <a:cxn ang="16200000">
                  <a:pos x="wd2" y="hd2"/>
                </a:cxn>
              </a:cxnLst>
              <a:rect l="0" t="0" r="r" b="b"/>
              <a:pathLst>
                <a:path w="21528" h="21534" extrusionOk="0">
                  <a:moveTo>
                    <a:pt x="17520" y="10061"/>
                  </a:moveTo>
                  <a:lnTo>
                    <a:pt x="16103" y="9443"/>
                  </a:lnTo>
                  <a:cubicBezTo>
                    <a:pt x="15874" y="9333"/>
                    <a:pt x="15631" y="8980"/>
                    <a:pt x="15573" y="8671"/>
                  </a:cubicBezTo>
                  <a:lnTo>
                    <a:pt x="14557" y="3045"/>
                  </a:lnTo>
                  <a:lnTo>
                    <a:pt x="14027" y="3045"/>
                  </a:lnTo>
                  <a:lnTo>
                    <a:pt x="14027" y="20100"/>
                  </a:lnTo>
                  <a:cubicBezTo>
                    <a:pt x="14027" y="20806"/>
                    <a:pt x="13641" y="21357"/>
                    <a:pt x="13197" y="21357"/>
                  </a:cubicBezTo>
                  <a:cubicBezTo>
                    <a:pt x="12739" y="21357"/>
                    <a:pt x="12367" y="20806"/>
                    <a:pt x="12367" y="20100"/>
                  </a:cubicBezTo>
                  <a:lnTo>
                    <a:pt x="12367" y="10392"/>
                  </a:lnTo>
                  <a:lnTo>
                    <a:pt x="11766" y="10392"/>
                  </a:lnTo>
                  <a:lnTo>
                    <a:pt x="11766" y="20100"/>
                  </a:lnTo>
                  <a:cubicBezTo>
                    <a:pt x="11766" y="20806"/>
                    <a:pt x="11394" y="21357"/>
                    <a:pt x="10950" y="21357"/>
                  </a:cubicBezTo>
                  <a:cubicBezTo>
                    <a:pt x="10492" y="21357"/>
                    <a:pt x="10120" y="20806"/>
                    <a:pt x="10120" y="20100"/>
                  </a:cubicBezTo>
                  <a:lnTo>
                    <a:pt x="10120" y="3045"/>
                  </a:lnTo>
                  <a:lnTo>
                    <a:pt x="9619" y="3045"/>
                  </a:lnTo>
                  <a:lnTo>
                    <a:pt x="8531" y="8892"/>
                  </a:lnTo>
                  <a:cubicBezTo>
                    <a:pt x="8459" y="9289"/>
                    <a:pt x="8187" y="9598"/>
                    <a:pt x="7915" y="9554"/>
                  </a:cubicBezTo>
                  <a:cubicBezTo>
                    <a:pt x="7643" y="9576"/>
                    <a:pt x="7414" y="9289"/>
                    <a:pt x="7343" y="8892"/>
                  </a:cubicBezTo>
                  <a:lnTo>
                    <a:pt x="6255" y="3045"/>
                  </a:lnTo>
                  <a:lnTo>
                    <a:pt x="5740" y="3045"/>
                  </a:lnTo>
                  <a:lnTo>
                    <a:pt x="7314" y="13150"/>
                  </a:lnTo>
                  <a:lnTo>
                    <a:pt x="5940" y="13150"/>
                  </a:lnTo>
                  <a:lnTo>
                    <a:pt x="5940" y="20321"/>
                  </a:lnTo>
                  <a:cubicBezTo>
                    <a:pt x="5940" y="20894"/>
                    <a:pt x="5625" y="21380"/>
                    <a:pt x="5253" y="21380"/>
                  </a:cubicBezTo>
                  <a:cubicBezTo>
                    <a:pt x="4866" y="21380"/>
                    <a:pt x="4551" y="20894"/>
                    <a:pt x="4551" y="20321"/>
                  </a:cubicBezTo>
                  <a:lnTo>
                    <a:pt x="4551" y="13150"/>
                  </a:lnTo>
                  <a:lnTo>
                    <a:pt x="3979" y="13150"/>
                  </a:lnTo>
                  <a:lnTo>
                    <a:pt x="3979" y="20321"/>
                  </a:lnTo>
                  <a:cubicBezTo>
                    <a:pt x="3979" y="20894"/>
                    <a:pt x="3664" y="21380"/>
                    <a:pt x="3278" y="21380"/>
                  </a:cubicBezTo>
                  <a:cubicBezTo>
                    <a:pt x="2891" y="21380"/>
                    <a:pt x="2590" y="20894"/>
                    <a:pt x="2590" y="20321"/>
                  </a:cubicBezTo>
                  <a:lnTo>
                    <a:pt x="2590" y="13150"/>
                  </a:lnTo>
                  <a:lnTo>
                    <a:pt x="1202" y="13150"/>
                  </a:lnTo>
                  <a:lnTo>
                    <a:pt x="2791" y="3045"/>
                  </a:lnTo>
                  <a:lnTo>
                    <a:pt x="2247" y="3045"/>
                  </a:lnTo>
                  <a:lnTo>
                    <a:pt x="1159" y="8892"/>
                  </a:lnTo>
                  <a:cubicBezTo>
                    <a:pt x="1073" y="9333"/>
                    <a:pt x="730" y="9686"/>
                    <a:pt x="429" y="9554"/>
                  </a:cubicBezTo>
                  <a:cubicBezTo>
                    <a:pt x="100" y="9421"/>
                    <a:pt x="-72" y="8892"/>
                    <a:pt x="28" y="8318"/>
                  </a:cubicBezTo>
                  <a:lnTo>
                    <a:pt x="1145" y="2361"/>
                  </a:lnTo>
                  <a:cubicBezTo>
                    <a:pt x="1603" y="-22"/>
                    <a:pt x="2891" y="22"/>
                    <a:pt x="2891" y="22"/>
                  </a:cubicBezTo>
                  <a:lnTo>
                    <a:pt x="5654" y="22"/>
                  </a:lnTo>
                  <a:cubicBezTo>
                    <a:pt x="5654" y="22"/>
                    <a:pt x="6956" y="-66"/>
                    <a:pt x="7400" y="2339"/>
                  </a:cubicBezTo>
                  <a:lnTo>
                    <a:pt x="7973" y="5428"/>
                  </a:lnTo>
                  <a:lnTo>
                    <a:pt x="8531" y="2339"/>
                  </a:lnTo>
                  <a:cubicBezTo>
                    <a:pt x="8975" y="-66"/>
                    <a:pt x="10277" y="0"/>
                    <a:pt x="10277" y="0"/>
                  </a:cubicBezTo>
                  <a:lnTo>
                    <a:pt x="13856" y="0"/>
                  </a:lnTo>
                  <a:cubicBezTo>
                    <a:pt x="13856" y="0"/>
                    <a:pt x="15144" y="-66"/>
                    <a:pt x="15588" y="2339"/>
                  </a:cubicBezTo>
                  <a:lnTo>
                    <a:pt x="16690" y="8274"/>
                  </a:lnTo>
                  <a:lnTo>
                    <a:pt x="17549" y="8406"/>
                  </a:lnTo>
                  <a:lnTo>
                    <a:pt x="20225" y="8406"/>
                  </a:lnTo>
                  <a:cubicBezTo>
                    <a:pt x="20912" y="8406"/>
                    <a:pt x="21528" y="9245"/>
                    <a:pt x="21528" y="10348"/>
                  </a:cubicBezTo>
                  <a:lnTo>
                    <a:pt x="21528" y="14121"/>
                  </a:lnTo>
                  <a:cubicBezTo>
                    <a:pt x="21528" y="14474"/>
                    <a:pt x="21342" y="14783"/>
                    <a:pt x="21099" y="14783"/>
                  </a:cubicBezTo>
                  <a:cubicBezTo>
                    <a:pt x="20884" y="14783"/>
                    <a:pt x="20669" y="14474"/>
                    <a:pt x="20669" y="14121"/>
                  </a:cubicBezTo>
                  <a:lnTo>
                    <a:pt x="20669" y="10767"/>
                  </a:lnTo>
                  <a:lnTo>
                    <a:pt x="20225" y="10767"/>
                  </a:lnTo>
                  <a:lnTo>
                    <a:pt x="20225" y="20674"/>
                  </a:lnTo>
                  <a:cubicBezTo>
                    <a:pt x="20225" y="21159"/>
                    <a:pt x="19968" y="21534"/>
                    <a:pt x="19653" y="21534"/>
                  </a:cubicBezTo>
                  <a:cubicBezTo>
                    <a:pt x="19324" y="21534"/>
                    <a:pt x="19080" y="21137"/>
                    <a:pt x="19080" y="20674"/>
                  </a:cubicBezTo>
                  <a:lnTo>
                    <a:pt x="19080" y="15378"/>
                  </a:lnTo>
                  <a:lnTo>
                    <a:pt x="18637" y="15378"/>
                  </a:lnTo>
                  <a:lnTo>
                    <a:pt x="18637" y="20674"/>
                  </a:lnTo>
                  <a:cubicBezTo>
                    <a:pt x="18637" y="21159"/>
                    <a:pt x="18379" y="21534"/>
                    <a:pt x="18078" y="21534"/>
                  </a:cubicBezTo>
                  <a:cubicBezTo>
                    <a:pt x="17763" y="21534"/>
                    <a:pt x="17506" y="21137"/>
                    <a:pt x="17506" y="20674"/>
                  </a:cubicBezTo>
                  <a:cubicBezTo>
                    <a:pt x="17520" y="20674"/>
                    <a:pt x="17520" y="10061"/>
                    <a:pt x="17520" y="10061"/>
                  </a:cubicBezTo>
                </a:path>
              </a:pathLst>
            </a:custGeom>
            <a:grpFill/>
            <a:ln w="3175">
              <a:miter lim="400000"/>
            </a:ln>
          </p:spPr>
          <p:txBody>
            <a:bodyPr lIns="45719" rIns="45719" anchor="ctr"/>
            <a:lstStyle/>
            <a:p>
              <a:pPr algn="l" defTabSz="457200">
                <a:lnSpc>
                  <a:spcPct val="93000"/>
                </a:lnSpc>
                <a:defRPr sz="1800">
                  <a:latin typeface="Arial"/>
                  <a:ea typeface="Arial"/>
                  <a:cs typeface="Arial"/>
                  <a:sym typeface="Arial"/>
                </a:defRPr>
              </a:pPr>
              <a:endParaRPr/>
            </a:p>
          </p:txBody>
        </p:sp>
      </p:grpSp>
    </p:spTree>
    <p:extLst>
      <p:ext uri="{BB962C8B-B14F-4D97-AF65-F5344CB8AC3E}">
        <p14:creationId xmlns:p14="http://schemas.microsoft.com/office/powerpoint/2010/main" val="3742993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t-EE" dirty="0">
                <a:solidFill>
                  <a:schemeClr val="accent2"/>
                </a:solidFill>
              </a:rPr>
              <a:t>Kokkuvõte. Teenuste kasutamine</a:t>
            </a:r>
          </a:p>
        </p:txBody>
      </p:sp>
      <p:sp>
        <p:nvSpPr>
          <p:cNvPr id="5" name="Text Placeholder 4"/>
          <p:cNvSpPr>
            <a:spLocks noGrp="1"/>
          </p:cNvSpPr>
          <p:nvPr>
            <p:ph type="body" sz="quarter" idx="15"/>
          </p:nvPr>
        </p:nvSpPr>
        <p:spPr>
          <a:xfrm>
            <a:off x="710270" y="1179320"/>
            <a:ext cx="10771460" cy="5452216"/>
          </a:xfrm>
        </p:spPr>
        <p:txBody>
          <a:bodyPr>
            <a:normAutofit fontScale="70000" lnSpcReduction="20000"/>
          </a:bodyPr>
          <a:lstStyle/>
          <a:p>
            <a:r>
              <a:rPr lang="et-EE" b="1" dirty="0"/>
              <a:t>Tervise- ja heaoluteenuste kättesaadavuse hinnangutes </a:t>
            </a:r>
            <a:r>
              <a:rPr lang="et-EE" dirty="0"/>
              <a:t>on tüüpiline, et suur osa küsitletutest ei oska vastata. </a:t>
            </a:r>
          </a:p>
          <a:p>
            <a:r>
              <a:rPr lang="et-EE" dirty="0"/>
              <a:t>Üldiselt hinnatakse kättesaadavust madalaks taastusravi teenuses ja alternatiivteraapiate teenuses. </a:t>
            </a:r>
          </a:p>
          <a:p>
            <a:r>
              <a:rPr lang="et-EE" dirty="0"/>
              <a:t>Nõustamis- ja teraapiateenuste saamiseks pöördutakse valdavalt Tallinnasse. Keila on oluliseks alternatiiviks Leholas ja Karjakülas. Muud kohad levinud alternatiiviks ei ole.</a:t>
            </a:r>
          </a:p>
          <a:p>
            <a:r>
              <a:rPr lang="et-EE" b="1" dirty="0"/>
              <a:t>Esmatasandi arstiabi kättesaadavust vallas hinnatakse madalalt – 2.4 palli</a:t>
            </a:r>
            <a:r>
              <a:rPr lang="et-EE" dirty="0"/>
              <a:t>. Eriti madalalt Laulasmaal (2.0), Paldiskis (1.9) ja Karjakülas (2.0).</a:t>
            </a:r>
          </a:p>
          <a:p>
            <a:r>
              <a:rPr lang="et-EE" b="1" dirty="0"/>
              <a:t>Esmatasandi arstiabiga ei olda rahul peamiselt kahel põhjusel: </a:t>
            </a:r>
            <a:r>
              <a:rPr lang="et-EE" dirty="0"/>
              <a:t>Arstiabi on ebapädev / arstidega ei olda rahul ning Läheduses lihtsalt puudub vajalik arstiabi.</a:t>
            </a:r>
          </a:p>
          <a:p>
            <a:r>
              <a:rPr lang="et-EE" b="1" dirty="0"/>
              <a:t>Sotsiaalteenuseid kasutavad valla elanikud üldiselt vähe.</a:t>
            </a:r>
            <a:r>
              <a:rPr lang="et-EE" dirty="0"/>
              <a:t> Ka kõige enam kasutatud teenuse (sotsiaalnõustamine) kasutamise tase on vaid 11%. </a:t>
            </a:r>
            <a:endParaRPr lang="et-EE" dirty="0" smtClean="0"/>
          </a:p>
          <a:p>
            <a:r>
              <a:rPr lang="et-EE" dirty="0"/>
              <a:t>Üldiselt ei eristu selgelt, millistest sotsiaalteenustest tuntakse puudust. Mõnevõrra enam nimetatakse siiski </a:t>
            </a:r>
            <a:r>
              <a:rPr lang="et-EE" b="1" dirty="0"/>
              <a:t>arstiabi ning eriarste ja psühholooge </a:t>
            </a:r>
          </a:p>
          <a:p>
            <a:r>
              <a:rPr lang="et-EE" b="1" dirty="0" smtClean="0"/>
              <a:t>Omaosalusega </a:t>
            </a:r>
            <a:r>
              <a:rPr lang="et-EE" b="1" dirty="0"/>
              <a:t>teenuseid on kasutanud 10% küsitletutest </a:t>
            </a:r>
            <a:r>
              <a:rPr lang="et-EE" dirty="0"/>
              <a:t>ning see ei varieeru oluliselt ei soo, ega vanuse gruppides. 57% neist, kes on omaosalusega teenust kasutanud, väidab et see ei ole mõjutanud teenuse kasutamist, 28% leiab, et see on soodustanud teenuse kasutamist ja 15%, et see piirab teenuse kasutamist.</a:t>
            </a:r>
          </a:p>
          <a:p>
            <a:r>
              <a:rPr lang="et-EE" b="1" dirty="0"/>
              <a:t>Sotsiaaltoetuste ja teenuste kohta on peamisteks infokanaliteks olnud valla koduleht </a:t>
            </a:r>
            <a:r>
              <a:rPr lang="et-EE" dirty="0"/>
              <a:t>(märgib 28% küsitletutest), valla ajaleht (20%) ja otsekontaktid sotsiaaltöötajaga (17%). Pooled küsitletutest vastavad, et ei ole sellist infot vajanud.</a:t>
            </a:r>
          </a:p>
          <a:p>
            <a:endParaRPr lang="et-EE" dirty="0"/>
          </a:p>
        </p:txBody>
      </p:sp>
      <p:sp>
        <p:nvSpPr>
          <p:cNvPr id="3" name="Slide Number Placeholder 2"/>
          <p:cNvSpPr>
            <a:spLocks noGrp="1"/>
          </p:cNvSpPr>
          <p:nvPr>
            <p:ph type="sldNum" sz="quarter" idx="12"/>
          </p:nvPr>
        </p:nvSpPr>
        <p:spPr/>
        <p:txBody>
          <a:bodyPr/>
          <a:lstStyle/>
          <a:p>
            <a:fld id="{8A6009BB-32DB-4743-B7B2-C117DEB9554B}" type="slidenum">
              <a:rPr lang="lt-LT" smtClean="0"/>
              <a:t>8</a:t>
            </a:fld>
            <a:endParaRPr lang="lt-LT" dirty="0"/>
          </a:p>
        </p:txBody>
      </p:sp>
      <p:pic>
        <p:nvPicPr>
          <p:cNvPr id="7" name="Picture 2" descr="Vaizdo rezultatas pagal uÅ¾klausÄ âyoung iconâ"/>
          <p:cNvPicPr>
            <a:picLocks noChangeAspect="1" noChangeArrowheads="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280450" y="49657"/>
            <a:ext cx="778104" cy="804286"/>
          </a:xfrm>
          <a:prstGeom prst="rect">
            <a:avLst/>
          </a:prstGeom>
          <a:solidFill>
            <a:schemeClr val="accent1">
              <a:lumMod val="20000"/>
              <a:lumOff val="80000"/>
            </a:schemeClr>
          </a:solidFill>
          <a:extLst/>
        </p:spPr>
      </p:pic>
    </p:spTree>
    <p:extLst>
      <p:ext uri="{BB962C8B-B14F-4D97-AF65-F5344CB8AC3E}">
        <p14:creationId xmlns:p14="http://schemas.microsoft.com/office/powerpoint/2010/main" val="3910885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t-EE" dirty="0">
                <a:solidFill>
                  <a:schemeClr val="accent2"/>
                </a:solidFill>
              </a:rPr>
              <a:t>Kokkuvõte. Keskkond ja kriisid </a:t>
            </a:r>
          </a:p>
        </p:txBody>
      </p:sp>
      <p:sp>
        <p:nvSpPr>
          <p:cNvPr id="5" name="Text Placeholder 4"/>
          <p:cNvSpPr>
            <a:spLocks noGrp="1"/>
          </p:cNvSpPr>
          <p:nvPr>
            <p:ph type="body" sz="quarter" idx="15"/>
          </p:nvPr>
        </p:nvSpPr>
        <p:spPr>
          <a:xfrm>
            <a:off x="710270" y="1162228"/>
            <a:ext cx="10771460" cy="5306938"/>
          </a:xfrm>
        </p:spPr>
        <p:txBody>
          <a:bodyPr>
            <a:normAutofit fontScale="77500" lnSpcReduction="20000"/>
          </a:bodyPr>
          <a:lstStyle/>
          <a:p>
            <a:r>
              <a:rPr lang="et-EE" b="1" dirty="0"/>
              <a:t>Valla valmidust kohanemaks kliimamuutustega hinnatakse suhteliselt madalaks </a:t>
            </a:r>
            <a:r>
              <a:rPr lang="et-EE" dirty="0"/>
              <a:t>– 2.8 palli. Sealjuures pooled küsitletutest ei oska hinnata.</a:t>
            </a:r>
          </a:p>
          <a:p>
            <a:r>
              <a:rPr lang="et-EE" b="1" dirty="0"/>
              <a:t>Enda valmisolekut kriisiga toimetulekuks hinnatakse keskmiselt 3.4 palliga</a:t>
            </a:r>
            <a:r>
              <a:rPr lang="et-EE" dirty="0"/>
              <a:t>. Keskmisest madalam (3.1 palli) on noorte hinnang.</a:t>
            </a:r>
          </a:p>
          <a:p>
            <a:r>
              <a:rPr lang="et-EE" b="1" dirty="0"/>
              <a:t>Valla ohuteavitamise süsteemiga on liitunud 19% küsitletutest</a:t>
            </a:r>
            <a:r>
              <a:rPr lang="et-EE" dirty="0"/>
              <a:t>. Vähem 65+ vanusegrupp (10%), enam 30-44 aastaste vanusegrupp (26%).</a:t>
            </a:r>
          </a:p>
          <a:p>
            <a:r>
              <a:rPr lang="et-EE" b="1" dirty="0"/>
              <a:t>Rohelise vallaga seotud konsultatsioonide vastu tunneb põhimõtteliselt huvi enamik küsitletutest. </a:t>
            </a:r>
            <a:r>
              <a:rPr lang="et-EE" dirty="0"/>
              <a:t>Seejuures enam looduspõhiste lahenduste teemas (76%) ja vähem jäätmete liigiti kogumise teemas (68%)</a:t>
            </a:r>
          </a:p>
          <a:p>
            <a:pPr marL="0" indent="0">
              <a:buNone/>
            </a:pPr>
            <a:r>
              <a:rPr lang="et-EE" dirty="0"/>
              <a:t>Piirkonniti võib välja tuua järgmise:</a:t>
            </a:r>
          </a:p>
          <a:p>
            <a:r>
              <a:rPr lang="et-EE" dirty="0"/>
              <a:t>Jäätmete liigiti kogumise ja taastuvenergia kasutamise  teema on vähem huvipakkuv Leholas  </a:t>
            </a:r>
          </a:p>
          <a:p>
            <a:r>
              <a:rPr lang="et-EE" dirty="0"/>
              <a:t>Elurikkuse hoidmise teema on vähem huvipakkuv Karjakülas</a:t>
            </a:r>
          </a:p>
          <a:p>
            <a:r>
              <a:rPr lang="et-EE" dirty="0"/>
              <a:t>Metsamajandamise teema on vähem huvipakkuv Rummus</a:t>
            </a:r>
          </a:p>
          <a:p>
            <a:r>
              <a:rPr lang="et-EE" dirty="0"/>
              <a:t>Korduskasutuse lahendused on vähem huvipakkuvad Padisel ja Vasalemmas</a:t>
            </a:r>
          </a:p>
          <a:p>
            <a:r>
              <a:rPr lang="et-EE" dirty="0"/>
              <a:t>Looduspõhised lahendused on teemana vähem huvipakkuv Harju-Ristil</a:t>
            </a:r>
          </a:p>
          <a:p>
            <a:pPr marL="0" indent="0">
              <a:buNone/>
            </a:pPr>
            <a:r>
              <a:rPr lang="et-EE" dirty="0"/>
              <a:t>Aga üldiselt ei ole ükski teema üheski vastajarühmas päris tõrjutud.</a:t>
            </a:r>
          </a:p>
          <a:p>
            <a:endParaRPr lang="et-EE" dirty="0"/>
          </a:p>
        </p:txBody>
      </p:sp>
      <p:sp>
        <p:nvSpPr>
          <p:cNvPr id="3" name="Slide Number Placeholder 2"/>
          <p:cNvSpPr>
            <a:spLocks noGrp="1"/>
          </p:cNvSpPr>
          <p:nvPr>
            <p:ph type="sldNum" sz="quarter" idx="12"/>
          </p:nvPr>
        </p:nvSpPr>
        <p:spPr/>
        <p:txBody>
          <a:bodyPr/>
          <a:lstStyle/>
          <a:p>
            <a:fld id="{8A6009BB-32DB-4743-B7B2-C117DEB9554B}" type="slidenum">
              <a:rPr lang="lt-LT" smtClean="0"/>
              <a:t>9</a:t>
            </a:fld>
            <a:endParaRPr lang="lt-LT" dirty="0"/>
          </a:p>
        </p:txBody>
      </p:sp>
      <p:pic>
        <p:nvPicPr>
          <p:cNvPr id="7" name="Picture 2"/>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10832250" y="0"/>
            <a:ext cx="1298959" cy="90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10423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35114</TotalTime>
  <Words>5048</Words>
  <Application>Microsoft Office PowerPoint</Application>
  <PresentationFormat>Widescreen</PresentationFormat>
  <Paragraphs>504</Paragraphs>
  <Slides>53</Slides>
  <Notes>3</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53</vt:i4>
      </vt:variant>
    </vt:vector>
  </HeadingPairs>
  <TitlesOfParts>
    <vt:vector size="64" baseType="lpstr">
      <vt:lpstr>Arial</vt:lpstr>
      <vt:lpstr>Calibri</vt:lpstr>
      <vt:lpstr>Calibri Light</vt:lpstr>
      <vt:lpstr>Calibry (body)</vt:lpstr>
      <vt:lpstr>Cambria Math</vt:lpstr>
      <vt:lpstr>Times New Roman</vt:lpstr>
      <vt:lpstr>Webdings</vt:lpstr>
      <vt:lpstr>Wingdings</vt:lpstr>
      <vt:lpstr>Wingdings 2</vt:lpstr>
      <vt:lpstr>Office Theme</vt:lpstr>
      <vt:lpstr>Worksheet</vt:lpstr>
      <vt:lpstr> Lääne- Harju valla heaolu-uuring</vt:lpstr>
      <vt:lpstr>Uuringu taust</vt:lpstr>
      <vt:lpstr>Valimi profiil</vt:lpstr>
      <vt:lpstr>Kokkuvõte. Liikumine ja info vallas toimuva kohta</vt:lpstr>
      <vt:lpstr>Rahulolu elukeskkonna tingimustega</vt:lpstr>
      <vt:lpstr>Kokkuvõte. Valla areng ja juhtimine</vt:lpstr>
      <vt:lpstr>Kokkuvõte. Vaba aeg</vt:lpstr>
      <vt:lpstr>Kokkuvõte. Teenuste kasutamine</vt:lpstr>
      <vt:lpstr>Kokkuvõte. Keskkond ja kriisid </vt:lpstr>
      <vt:lpstr>Tulemused</vt:lpstr>
      <vt:lpstr>Ühistranspordi kasutamine</vt:lpstr>
      <vt:lpstr>Palun põhjendage, mis mõjutab Teie ühistranspordi mittekasutamist? Märkige olulisemad põhjused </vt:lpstr>
      <vt:lpstr>Teekonna pikkus tööle või kooli minekuks</vt:lpstr>
      <vt:lpstr>Infokanal vallas toimuva jaoks</vt:lpstr>
      <vt:lpstr>Rahulolu vallas leitava infoga</vt:lpstr>
      <vt:lpstr>Rahulolu vallas leitava infoga</vt:lpstr>
      <vt:lpstr>Ettepanekud info kättesaadavamaks tegemises</vt:lpstr>
      <vt:lpstr>Soovitud valdkonnad valla kodulehel</vt:lpstr>
      <vt:lpstr>Parkide, rohealade ja terviserajatiste külastamine</vt:lpstr>
      <vt:lpstr>Rahulolu elukeskkonna tingimustega</vt:lpstr>
      <vt:lpstr>Rahulolu elukeskkonna tingimustega</vt:lpstr>
      <vt:lpstr>Rahulolu elukeskkonna tingimustega. Asula lõikes</vt:lpstr>
      <vt:lpstr>Rahulolu omavalitsuse tööga</vt:lpstr>
      <vt:lpstr>Rahulolu omavalitsuse tööga</vt:lpstr>
      <vt:lpstr>Juhtimine viimasel kolme aasta jooksul</vt:lpstr>
      <vt:lpstr>Üldine areng viimasel kolme aasta jooksul</vt:lpstr>
      <vt:lpstr>Kultuurisündmuste olemasolu</vt:lpstr>
      <vt:lpstr>Kultuurisündmused, millest tuntakse puudust</vt:lpstr>
      <vt:lpstr>Vaba aja tegevused vallas. Organiseeritud tegevused</vt:lpstr>
      <vt:lpstr>Valla organiseeritud vaba aja tegevustes mitteosalemise põhjused</vt:lpstr>
      <vt:lpstr>Vaba aja tegevused vallas. Iseseisvad tegevused</vt:lpstr>
      <vt:lpstr>Iseseisvates vaba aja tegevustes mitteosalemise põhjused</vt:lpstr>
      <vt:lpstr>Kohaliku omavalitsuse töö – organiseeritud vaba aja tegevused </vt:lpstr>
      <vt:lpstr>Kohaliku omavalitsuse töö – iseseisvad vaba aja tegevused </vt:lpstr>
      <vt:lpstr>Organiseeritud / iseseisvate vaba aja tegevuste muutumine</vt:lpstr>
      <vt:lpstr>Tervise- ja heaoluteenuste kättesaadavus</vt:lpstr>
      <vt:lpstr>Tervise- ja heaoluteenuste kättesaadavus. Keskmine hinnang</vt:lpstr>
      <vt:lpstr>Nõustamis- ja teraapiateenused</vt:lpstr>
      <vt:lpstr>Rahulolu arstiabi kättesaadavusega vallas</vt:lpstr>
      <vt:lpstr>Miks ei olda rahul esmatasandi arstiabi kättesaadavusega</vt:lpstr>
      <vt:lpstr>Sotsiaalteenuste kasutamine</vt:lpstr>
      <vt:lpstr>Sotsiaalteenused, millest tuntakse puudust</vt:lpstr>
      <vt:lpstr>Omaosalusega teenuste kasutamine</vt:lpstr>
      <vt:lpstr>Omaosalusega teenuste tarbimine </vt:lpstr>
      <vt:lpstr>Infokanal sotsiaaltoetuste ja teenuste kohta</vt:lpstr>
      <vt:lpstr>Valla valmidus kohanemiseks kliimamuutustega</vt:lpstr>
      <vt:lpstr>Valmisolek kriisiga toimetulekuks</vt:lpstr>
      <vt:lpstr>Valla ohuteavitamise süsteem</vt:lpstr>
      <vt:lpstr>Konsultatsioonide pakkumine Rohelise vallaga seonduvatel teemadel</vt:lpstr>
      <vt:lpstr>Kas näete vajadust, et vald pakuks elanikele konsultatsiooni Rohelise vallaga seonduvatel keskkonnahoiu teemadel?</vt:lpstr>
      <vt:lpstr>Kas näete vajadust, et vald pakuks elanikele konsultatsiooni Rohelise vallaga seonduvatel keskkonnahoiu teemadel?</vt:lpstr>
      <vt:lpstr>Kas näete vajadust, et vald pakuks elanikele konsultatsiooni Rohelise vallaga seonduvatel keskkonnahoiu teemadel?</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lukasv</dc:creator>
  <cp:lastModifiedBy>Kalev</cp:lastModifiedBy>
  <cp:revision>1413</cp:revision>
  <dcterms:created xsi:type="dcterms:W3CDTF">2015-10-16T12:34:11Z</dcterms:created>
  <dcterms:modified xsi:type="dcterms:W3CDTF">2022-06-22T06:48:07Z</dcterms:modified>
</cp:coreProperties>
</file>